
<file path=[Content_Types].xml><?xml version="1.0" encoding="utf-8"?>
<Types xmlns="http://schemas.openxmlformats.org/package/2006/content-types">
  <Default Extension="emf" ContentType="image/x-emf"/>
  <Default Extension="jpeg" ContentType="image/jpeg"/>
  <Default Extension="jpg" ContentType="image/jpeg"/>
  <Default Extension="php"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48"/>
  </p:notesMasterIdLst>
  <p:handoutMasterIdLst>
    <p:handoutMasterId r:id="rId249"/>
  </p:handoutMasterIdLst>
  <p:sldIdLst>
    <p:sldId id="256" r:id="rId2"/>
    <p:sldId id="257" r:id="rId3"/>
    <p:sldId id="278" r:id="rId4"/>
    <p:sldId id="258" r:id="rId5"/>
    <p:sldId id="541" r:id="rId6"/>
    <p:sldId id="259" r:id="rId7"/>
    <p:sldId id="445" r:id="rId8"/>
    <p:sldId id="262" r:id="rId9"/>
    <p:sldId id="264" r:id="rId10"/>
    <p:sldId id="260" r:id="rId11"/>
    <p:sldId id="261" r:id="rId12"/>
    <p:sldId id="265" r:id="rId13"/>
    <p:sldId id="266" r:id="rId14"/>
    <p:sldId id="267" r:id="rId15"/>
    <p:sldId id="268" r:id="rId16"/>
    <p:sldId id="263" r:id="rId17"/>
    <p:sldId id="269" r:id="rId18"/>
    <p:sldId id="271" r:id="rId19"/>
    <p:sldId id="272" r:id="rId20"/>
    <p:sldId id="273" r:id="rId21"/>
    <p:sldId id="276" r:id="rId22"/>
    <p:sldId id="277" r:id="rId23"/>
    <p:sldId id="275" r:id="rId24"/>
    <p:sldId id="274" r:id="rId25"/>
    <p:sldId id="440" r:id="rId26"/>
    <p:sldId id="441" r:id="rId27"/>
    <p:sldId id="279" r:id="rId28"/>
    <p:sldId id="280" r:id="rId29"/>
    <p:sldId id="281" r:id="rId30"/>
    <p:sldId id="282" r:id="rId31"/>
    <p:sldId id="449" r:id="rId32"/>
    <p:sldId id="283" r:id="rId33"/>
    <p:sldId id="284" r:id="rId34"/>
    <p:sldId id="291" r:id="rId35"/>
    <p:sldId id="285" r:id="rId36"/>
    <p:sldId id="465" r:id="rId37"/>
    <p:sldId id="286" r:id="rId38"/>
    <p:sldId id="287" r:id="rId39"/>
    <p:sldId id="288" r:id="rId40"/>
    <p:sldId id="289" r:id="rId41"/>
    <p:sldId id="290" r:id="rId42"/>
    <p:sldId id="467" r:id="rId43"/>
    <p:sldId id="292" r:id="rId44"/>
    <p:sldId id="293" r:id="rId45"/>
    <p:sldId id="294" r:id="rId46"/>
    <p:sldId id="295" r:id="rId47"/>
    <p:sldId id="296" r:id="rId48"/>
    <p:sldId id="297" r:id="rId49"/>
    <p:sldId id="381" r:id="rId50"/>
    <p:sldId id="382" r:id="rId51"/>
    <p:sldId id="383" r:id="rId52"/>
    <p:sldId id="512" r:id="rId53"/>
    <p:sldId id="298" r:id="rId54"/>
    <p:sldId id="384" r:id="rId55"/>
    <p:sldId id="385" r:id="rId56"/>
    <p:sldId id="386" r:id="rId57"/>
    <p:sldId id="299" r:id="rId58"/>
    <p:sldId id="300" r:id="rId59"/>
    <p:sldId id="301" r:id="rId60"/>
    <p:sldId id="302" r:id="rId61"/>
    <p:sldId id="454" r:id="rId62"/>
    <p:sldId id="455" r:id="rId63"/>
    <p:sldId id="303" r:id="rId64"/>
    <p:sldId id="304" r:id="rId65"/>
    <p:sldId id="305" r:id="rId66"/>
    <p:sldId id="306" r:id="rId67"/>
    <p:sldId id="462" r:id="rId68"/>
    <p:sldId id="308" r:id="rId69"/>
    <p:sldId id="309" r:id="rId70"/>
    <p:sldId id="310" r:id="rId71"/>
    <p:sldId id="466" r:id="rId72"/>
    <p:sldId id="311" r:id="rId73"/>
    <p:sldId id="312" r:id="rId74"/>
    <p:sldId id="320" r:id="rId75"/>
    <p:sldId id="314" r:id="rId76"/>
    <p:sldId id="315" r:id="rId77"/>
    <p:sldId id="316" r:id="rId78"/>
    <p:sldId id="317" r:id="rId79"/>
    <p:sldId id="539" r:id="rId80"/>
    <p:sldId id="319" r:id="rId81"/>
    <p:sldId id="435" r:id="rId82"/>
    <p:sldId id="463" r:id="rId83"/>
    <p:sldId id="437" r:id="rId84"/>
    <p:sldId id="446" r:id="rId85"/>
    <p:sldId id="447" r:id="rId86"/>
    <p:sldId id="448" r:id="rId87"/>
    <p:sldId id="450" r:id="rId88"/>
    <p:sldId id="321" r:id="rId89"/>
    <p:sldId id="444" r:id="rId90"/>
    <p:sldId id="442" r:id="rId91"/>
    <p:sldId id="443" r:id="rId92"/>
    <p:sldId id="464" r:id="rId93"/>
    <p:sldId id="516" r:id="rId94"/>
    <p:sldId id="517" r:id="rId95"/>
    <p:sldId id="322" r:id="rId96"/>
    <p:sldId id="452" r:id="rId97"/>
    <p:sldId id="323" r:id="rId98"/>
    <p:sldId id="453" r:id="rId99"/>
    <p:sldId id="324" r:id="rId100"/>
    <p:sldId id="325" r:id="rId101"/>
    <p:sldId id="331" r:id="rId102"/>
    <p:sldId id="468" r:id="rId103"/>
    <p:sldId id="469" r:id="rId104"/>
    <p:sldId id="470" r:id="rId105"/>
    <p:sldId id="471" r:id="rId106"/>
    <p:sldId id="472" r:id="rId107"/>
    <p:sldId id="474" r:id="rId108"/>
    <p:sldId id="476" r:id="rId109"/>
    <p:sldId id="477" r:id="rId110"/>
    <p:sldId id="478" r:id="rId111"/>
    <p:sldId id="479" r:id="rId112"/>
    <p:sldId id="480" r:id="rId113"/>
    <p:sldId id="481" r:id="rId114"/>
    <p:sldId id="482" r:id="rId115"/>
    <p:sldId id="483" r:id="rId116"/>
    <p:sldId id="307" r:id="rId117"/>
    <p:sldId id="484" r:id="rId118"/>
    <p:sldId id="485" r:id="rId119"/>
    <p:sldId id="486" r:id="rId120"/>
    <p:sldId id="326" r:id="rId121"/>
    <p:sldId id="327" r:id="rId122"/>
    <p:sldId id="488" r:id="rId123"/>
    <p:sldId id="487" r:id="rId124"/>
    <p:sldId id="489" r:id="rId125"/>
    <p:sldId id="490" r:id="rId126"/>
    <p:sldId id="491" r:id="rId127"/>
    <p:sldId id="492" r:id="rId128"/>
    <p:sldId id="493" r:id="rId129"/>
    <p:sldId id="332" r:id="rId130"/>
    <p:sldId id="333" r:id="rId131"/>
    <p:sldId id="334" r:id="rId132"/>
    <p:sldId id="335" r:id="rId133"/>
    <p:sldId id="336" r:id="rId134"/>
    <p:sldId id="337" r:id="rId135"/>
    <p:sldId id="338" r:id="rId136"/>
    <p:sldId id="339" r:id="rId137"/>
    <p:sldId id="340" r:id="rId138"/>
    <p:sldId id="341" r:id="rId139"/>
    <p:sldId id="342" r:id="rId140"/>
    <p:sldId id="345" r:id="rId141"/>
    <p:sldId id="346" r:id="rId142"/>
    <p:sldId id="347" r:id="rId143"/>
    <p:sldId id="348" r:id="rId144"/>
    <p:sldId id="349" r:id="rId145"/>
    <p:sldId id="350" r:id="rId146"/>
    <p:sldId id="351" r:id="rId147"/>
    <p:sldId id="352" r:id="rId148"/>
    <p:sldId id="354" r:id="rId149"/>
    <p:sldId id="387" r:id="rId150"/>
    <p:sldId id="514" r:id="rId151"/>
    <p:sldId id="355" r:id="rId152"/>
    <p:sldId id="356" r:id="rId153"/>
    <p:sldId id="357" r:id="rId154"/>
    <p:sldId id="358" r:id="rId155"/>
    <p:sldId id="359" r:id="rId156"/>
    <p:sldId id="360" r:id="rId157"/>
    <p:sldId id="361" r:id="rId158"/>
    <p:sldId id="362" r:id="rId159"/>
    <p:sldId id="363" r:id="rId160"/>
    <p:sldId id="364" r:id="rId161"/>
    <p:sldId id="365" r:id="rId162"/>
    <p:sldId id="366" r:id="rId163"/>
    <p:sldId id="367" r:id="rId164"/>
    <p:sldId id="368" r:id="rId165"/>
    <p:sldId id="369" r:id="rId166"/>
    <p:sldId id="372" r:id="rId167"/>
    <p:sldId id="371" r:id="rId168"/>
    <p:sldId id="540" r:id="rId169"/>
    <p:sldId id="519" r:id="rId170"/>
    <p:sldId id="518" r:id="rId171"/>
    <p:sldId id="374" r:id="rId172"/>
    <p:sldId id="376" r:id="rId173"/>
    <p:sldId id="375" r:id="rId174"/>
    <p:sldId id="378" r:id="rId175"/>
    <p:sldId id="377" r:id="rId176"/>
    <p:sldId id="379" r:id="rId177"/>
    <p:sldId id="380" r:id="rId178"/>
    <p:sldId id="388" r:id="rId179"/>
    <p:sldId id="513" r:id="rId180"/>
    <p:sldId id="389" r:id="rId181"/>
    <p:sldId id="390" r:id="rId182"/>
    <p:sldId id="421" r:id="rId183"/>
    <p:sldId id="391" r:id="rId184"/>
    <p:sldId id="392" r:id="rId185"/>
    <p:sldId id="451" r:id="rId186"/>
    <p:sldId id="393" r:id="rId187"/>
    <p:sldId id="394" r:id="rId188"/>
    <p:sldId id="395" r:id="rId189"/>
    <p:sldId id="397" r:id="rId190"/>
    <p:sldId id="396" r:id="rId191"/>
    <p:sldId id="495" r:id="rId192"/>
    <p:sldId id="496" r:id="rId193"/>
    <p:sldId id="497" r:id="rId194"/>
    <p:sldId id="498" r:id="rId195"/>
    <p:sldId id="508" r:id="rId196"/>
    <p:sldId id="504" r:id="rId197"/>
    <p:sldId id="505" r:id="rId198"/>
    <p:sldId id="509" r:id="rId199"/>
    <p:sldId id="503" r:id="rId200"/>
    <p:sldId id="502" r:id="rId201"/>
    <p:sldId id="510" r:id="rId202"/>
    <p:sldId id="507" r:id="rId203"/>
    <p:sldId id="506" r:id="rId204"/>
    <p:sldId id="511" r:id="rId205"/>
    <p:sldId id="422" r:id="rId206"/>
    <p:sldId id="398" r:id="rId207"/>
    <p:sldId id="399" r:id="rId208"/>
    <p:sldId id="400" r:id="rId209"/>
    <p:sldId id="401" r:id="rId210"/>
    <p:sldId id="402" r:id="rId211"/>
    <p:sldId id="403" r:id="rId212"/>
    <p:sldId id="404" r:id="rId213"/>
    <p:sldId id="405" r:id="rId214"/>
    <p:sldId id="406" r:id="rId215"/>
    <p:sldId id="407" r:id="rId216"/>
    <p:sldId id="408" r:id="rId217"/>
    <p:sldId id="409" r:id="rId218"/>
    <p:sldId id="410" r:id="rId219"/>
    <p:sldId id="411" r:id="rId220"/>
    <p:sldId id="412" r:id="rId221"/>
    <p:sldId id="413" r:id="rId222"/>
    <p:sldId id="414" r:id="rId223"/>
    <p:sldId id="416" r:id="rId224"/>
    <p:sldId id="420" r:id="rId225"/>
    <p:sldId id="524" r:id="rId226"/>
    <p:sldId id="521" r:id="rId227"/>
    <p:sldId id="525" r:id="rId228"/>
    <p:sldId id="424" r:id="rId229"/>
    <p:sldId id="528" r:id="rId230"/>
    <p:sldId id="529" r:id="rId231"/>
    <p:sldId id="530" r:id="rId232"/>
    <p:sldId id="531" r:id="rId233"/>
    <p:sldId id="532" r:id="rId234"/>
    <p:sldId id="533" r:id="rId235"/>
    <p:sldId id="534" r:id="rId236"/>
    <p:sldId id="535" r:id="rId237"/>
    <p:sldId id="536" r:id="rId238"/>
    <p:sldId id="537" r:id="rId239"/>
    <p:sldId id="538" r:id="rId240"/>
    <p:sldId id="431" r:id="rId241"/>
    <p:sldId id="433" r:id="rId242"/>
    <p:sldId id="432" r:id="rId243"/>
    <p:sldId id="430" r:id="rId244"/>
    <p:sldId id="434" r:id="rId245"/>
    <p:sldId id="515" r:id="rId246"/>
    <p:sldId id="438" r:id="rId24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llomo Intern" initials="BI" lastIdx="13" clrIdx="0">
    <p:extLst>
      <p:ext uri="{19B8F6BF-5375-455C-9EA6-DF929625EA0E}">
        <p15:presenceInfo xmlns:p15="http://schemas.microsoft.com/office/powerpoint/2012/main" userId="S-1-5-21-2284146780-3050572131-3397088760-2144" providerId="AD"/>
      </p:ext>
    </p:extLst>
  </p:cmAuthor>
  <p:cmAuthor id="2" name="Tammy Ely" initials="TE" lastIdx="3" clrIdx="1">
    <p:extLst>
      <p:ext uri="{19B8F6BF-5375-455C-9EA6-DF929625EA0E}">
        <p15:presenceInfo xmlns:p15="http://schemas.microsoft.com/office/powerpoint/2012/main" userId="S-1-5-21-2284146780-3050572131-3397088760-1145" providerId="AD"/>
      </p:ext>
    </p:extLst>
  </p:cmAuthor>
  <p:cmAuthor id="3" name="Irene Sartalis" initials="IS" lastIdx="26" clrIdx="2">
    <p:extLst>
      <p:ext uri="{19B8F6BF-5375-455C-9EA6-DF929625EA0E}">
        <p15:presenceInfo xmlns:p15="http://schemas.microsoft.com/office/powerpoint/2012/main" userId="S-1-5-21-2284146780-3050572131-3397088760-2121" providerId="AD"/>
      </p:ext>
    </p:extLst>
  </p:cmAuthor>
  <p:cmAuthor id="4" name="Vanessa Trauger" initials="VT" lastIdx="24" clrIdx="3">
    <p:extLst>
      <p:ext uri="{19B8F6BF-5375-455C-9EA6-DF929625EA0E}">
        <p15:presenceInfo xmlns:p15="http://schemas.microsoft.com/office/powerpoint/2012/main" userId="S-1-5-21-2284146780-3050572131-3397088760-21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FF0066"/>
    <a:srgbClr val="009600"/>
    <a:srgbClr val="006600"/>
    <a:srgbClr val="00FF00"/>
    <a:srgbClr val="FF3300"/>
    <a:srgbClr val="660033"/>
    <a:srgbClr val="800000"/>
    <a:srgbClr val="006666"/>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63" autoAdjust="0"/>
    <p:restoredTop sz="82456" autoAdjust="0"/>
  </p:normalViewPr>
  <p:slideViewPr>
    <p:cSldViewPr snapToGrid="0">
      <p:cViewPr varScale="1">
        <p:scale>
          <a:sx n="94" d="100"/>
          <a:sy n="94" d="100"/>
        </p:scale>
        <p:origin x="762" y="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00" d="100"/>
          <a:sy n="100" d="100"/>
        </p:scale>
        <p:origin x="1842"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notesMaster" Target="notesMasters/notes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54" Type="http://schemas.openxmlformats.org/officeDocument/2006/relationships/tableStyles" Target="tableStyle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commentAuthors" Target="commentAuthor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presProps" Target="pres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viewProps" Target="view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FC999D-1EA2-48E0-B374-3FF6062439CC}" type="doc">
      <dgm:prSet loTypeId="urn:microsoft.com/office/officeart/2005/8/layout/pyramid1" loCatId="pyramid" qsTypeId="urn:microsoft.com/office/officeart/2005/8/quickstyle/simple2" qsCatId="simple" csTypeId="urn:microsoft.com/office/officeart/2005/8/colors/accent1_2" csCatId="accent1" phldr="1"/>
      <dgm:spPr/>
    </dgm:pt>
    <dgm:pt modelId="{AEF9166C-E687-47AE-A907-71E6D37A795B}">
      <dgm:prSet phldrT="[Text]"/>
      <dgm:spPr/>
      <dgm:t>
        <a:bodyPr/>
        <a:lstStyle/>
        <a:p>
          <a:endParaRPr lang="en-US" dirty="0"/>
        </a:p>
      </dgm:t>
    </dgm:pt>
    <dgm:pt modelId="{1E559BE0-A7FE-4CFB-B2A7-5E495014DA98}" type="parTrans" cxnId="{02ED94E8-BD91-4CBE-BC04-480EE8A8FDA7}">
      <dgm:prSet/>
      <dgm:spPr/>
      <dgm:t>
        <a:bodyPr/>
        <a:lstStyle/>
        <a:p>
          <a:endParaRPr lang="en-US"/>
        </a:p>
      </dgm:t>
    </dgm:pt>
    <dgm:pt modelId="{A68DEABD-3E3F-4D68-A3C7-E0B4413BE17F}" type="sibTrans" cxnId="{02ED94E8-BD91-4CBE-BC04-480EE8A8FDA7}">
      <dgm:prSet/>
      <dgm:spPr/>
      <dgm:t>
        <a:bodyPr/>
        <a:lstStyle/>
        <a:p>
          <a:endParaRPr lang="en-US"/>
        </a:p>
      </dgm:t>
    </dgm:pt>
    <dgm:pt modelId="{EFBA2E52-66EA-4EB1-BBD0-D578D64CA033}">
      <dgm:prSet phldrT="[Text]"/>
      <dgm:spPr/>
      <dgm:t>
        <a:bodyPr/>
        <a:lstStyle/>
        <a:p>
          <a:endParaRPr lang="en-US" dirty="0"/>
        </a:p>
      </dgm:t>
    </dgm:pt>
    <dgm:pt modelId="{835F5E16-0F38-47CD-ABBC-91C298EA36ED}" type="parTrans" cxnId="{8F0F0460-C1DA-4F8A-A70B-1BC9913A16BC}">
      <dgm:prSet/>
      <dgm:spPr/>
      <dgm:t>
        <a:bodyPr/>
        <a:lstStyle/>
        <a:p>
          <a:endParaRPr lang="en-US"/>
        </a:p>
      </dgm:t>
    </dgm:pt>
    <dgm:pt modelId="{EED39E24-48DD-435D-AEBD-C4652E638C13}" type="sibTrans" cxnId="{8F0F0460-C1DA-4F8A-A70B-1BC9913A16BC}">
      <dgm:prSet/>
      <dgm:spPr/>
      <dgm:t>
        <a:bodyPr/>
        <a:lstStyle/>
        <a:p>
          <a:endParaRPr lang="en-US"/>
        </a:p>
      </dgm:t>
    </dgm:pt>
    <dgm:pt modelId="{DFF54956-B41E-4889-AFFB-6CA3DD4251D8}">
      <dgm:prSet phldrT="[Text]" custT="1"/>
      <dgm:spPr/>
      <dgm:t>
        <a:bodyPr/>
        <a:lstStyle/>
        <a:p>
          <a:pPr algn="just"/>
          <a:r>
            <a:rPr lang="en-US" sz="6000" dirty="0">
              <a:solidFill>
                <a:schemeClr val="bg1"/>
              </a:solidFill>
              <a:latin typeface="Sitka Text" panose="02000505000000020004" pitchFamily="2" charset="0"/>
            </a:rPr>
            <a:t>       Me</a:t>
          </a:r>
          <a:r>
            <a:rPr lang="en-US" sz="6500" dirty="0">
              <a:latin typeface="Sitka Text" panose="02000505000000020004" pitchFamily="2" charset="0"/>
            </a:rPr>
            <a:t>		</a:t>
          </a:r>
        </a:p>
      </dgm:t>
    </dgm:pt>
    <dgm:pt modelId="{E122A73E-1F09-450B-A32E-3ADD526C62B9}" type="parTrans" cxnId="{8D6A1493-DDA1-4AB7-9B76-52181ABD3855}">
      <dgm:prSet/>
      <dgm:spPr/>
      <dgm:t>
        <a:bodyPr/>
        <a:lstStyle/>
        <a:p>
          <a:endParaRPr lang="en-US"/>
        </a:p>
      </dgm:t>
    </dgm:pt>
    <dgm:pt modelId="{5DFCF99E-A98D-4597-B4DE-F175E2379A02}" type="sibTrans" cxnId="{8D6A1493-DDA1-4AB7-9B76-52181ABD3855}">
      <dgm:prSet/>
      <dgm:spPr/>
      <dgm:t>
        <a:bodyPr/>
        <a:lstStyle/>
        <a:p>
          <a:endParaRPr lang="en-US"/>
        </a:p>
      </dgm:t>
    </dgm:pt>
    <dgm:pt modelId="{98C62B00-18D4-4B1E-AC84-DE1F74D07F31}">
      <dgm:prSet phldrT="[Text]"/>
      <dgm:spPr/>
      <dgm:t>
        <a:bodyPr/>
        <a:lstStyle/>
        <a:p>
          <a:endParaRPr lang="en-US" dirty="0"/>
        </a:p>
      </dgm:t>
    </dgm:pt>
    <dgm:pt modelId="{B987D6EE-4561-4055-9190-F211C0D92A1E}" type="parTrans" cxnId="{83509E26-8634-4156-B4FC-88327D198B4C}">
      <dgm:prSet/>
      <dgm:spPr/>
      <dgm:t>
        <a:bodyPr/>
        <a:lstStyle/>
        <a:p>
          <a:endParaRPr lang="en-US"/>
        </a:p>
      </dgm:t>
    </dgm:pt>
    <dgm:pt modelId="{C1BA4478-02CB-41EB-8382-97D92E08CA01}" type="sibTrans" cxnId="{83509E26-8634-4156-B4FC-88327D198B4C}">
      <dgm:prSet/>
      <dgm:spPr/>
      <dgm:t>
        <a:bodyPr/>
        <a:lstStyle/>
        <a:p>
          <a:endParaRPr lang="en-US"/>
        </a:p>
      </dgm:t>
    </dgm:pt>
    <dgm:pt modelId="{48F04CF9-B9C5-4C71-870F-513400968226}" type="pres">
      <dgm:prSet presAssocID="{A9FC999D-1EA2-48E0-B374-3FF6062439CC}" presName="Name0" presStyleCnt="0">
        <dgm:presLayoutVars>
          <dgm:dir val="rev"/>
          <dgm:animLvl val="lvl"/>
          <dgm:resizeHandles val="exact"/>
        </dgm:presLayoutVars>
      </dgm:prSet>
      <dgm:spPr/>
    </dgm:pt>
    <dgm:pt modelId="{CAFA70C7-5397-4EAD-98BA-2AD21333961E}" type="pres">
      <dgm:prSet presAssocID="{AEF9166C-E687-47AE-A907-71E6D37A795B}" presName="Name8" presStyleCnt="0"/>
      <dgm:spPr/>
    </dgm:pt>
    <dgm:pt modelId="{A8C0D937-38D4-49E3-B989-89C3DF02C783}" type="pres">
      <dgm:prSet presAssocID="{AEF9166C-E687-47AE-A907-71E6D37A795B}" presName="level" presStyleLbl="node1" presStyleIdx="0" presStyleCnt="4">
        <dgm:presLayoutVars>
          <dgm:chMax val="1"/>
          <dgm:bulletEnabled val="1"/>
        </dgm:presLayoutVars>
      </dgm:prSet>
      <dgm:spPr/>
    </dgm:pt>
    <dgm:pt modelId="{DA3420BC-76D8-40C9-8F38-05FFD886E3E3}" type="pres">
      <dgm:prSet presAssocID="{AEF9166C-E687-47AE-A907-71E6D37A795B}" presName="levelTx" presStyleLbl="revTx" presStyleIdx="0" presStyleCnt="0">
        <dgm:presLayoutVars>
          <dgm:chMax val="1"/>
          <dgm:bulletEnabled val="1"/>
        </dgm:presLayoutVars>
      </dgm:prSet>
      <dgm:spPr/>
    </dgm:pt>
    <dgm:pt modelId="{962DE58B-577E-4CDE-9617-934B87AFA3AB}" type="pres">
      <dgm:prSet presAssocID="{EFBA2E52-66EA-4EB1-BBD0-D578D64CA033}" presName="Name8" presStyleCnt="0"/>
      <dgm:spPr/>
    </dgm:pt>
    <dgm:pt modelId="{962F51A6-10F5-4B37-8773-7A27E3CA3225}" type="pres">
      <dgm:prSet presAssocID="{EFBA2E52-66EA-4EB1-BBD0-D578D64CA033}" presName="level" presStyleLbl="node1" presStyleIdx="1" presStyleCnt="4">
        <dgm:presLayoutVars>
          <dgm:chMax val="1"/>
          <dgm:bulletEnabled val="1"/>
        </dgm:presLayoutVars>
      </dgm:prSet>
      <dgm:spPr/>
    </dgm:pt>
    <dgm:pt modelId="{5724ED26-23D7-4234-91C2-BBC59DA16A93}" type="pres">
      <dgm:prSet presAssocID="{EFBA2E52-66EA-4EB1-BBD0-D578D64CA033}" presName="levelTx" presStyleLbl="revTx" presStyleIdx="0" presStyleCnt="0">
        <dgm:presLayoutVars>
          <dgm:chMax val="1"/>
          <dgm:bulletEnabled val="1"/>
        </dgm:presLayoutVars>
      </dgm:prSet>
      <dgm:spPr/>
    </dgm:pt>
    <dgm:pt modelId="{12604521-2B54-4BAA-8881-83A52967239D}" type="pres">
      <dgm:prSet presAssocID="{98C62B00-18D4-4B1E-AC84-DE1F74D07F31}" presName="Name8" presStyleCnt="0"/>
      <dgm:spPr/>
    </dgm:pt>
    <dgm:pt modelId="{B7C59CC9-45B1-40BB-8640-721B737F058C}" type="pres">
      <dgm:prSet presAssocID="{98C62B00-18D4-4B1E-AC84-DE1F74D07F31}" presName="level" presStyleLbl="node1" presStyleIdx="2" presStyleCnt="4">
        <dgm:presLayoutVars>
          <dgm:chMax val="1"/>
          <dgm:bulletEnabled val="1"/>
        </dgm:presLayoutVars>
      </dgm:prSet>
      <dgm:spPr/>
    </dgm:pt>
    <dgm:pt modelId="{412B6DFE-EDF1-4923-9A6E-F981E4C83DF3}" type="pres">
      <dgm:prSet presAssocID="{98C62B00-18D4-4B1E-AC84-DE1F74D07F31}" presName="levelTx" presStyleLbl="revTx" presStyleIdx="0" presStyleCnt="0">
        <dgm:presLayoutVars>
          <dgm:chMax val="1"/>
          <dgm:bulletEnabled val="1"/>
        </dgm:presLayoutVars>
      </dgm:prSet>
      <dgm:spPr/>
    </dgm:pt>
    <dgm:pt modelId="{43754637-DCB3-4AF7-8B12-7074B6041805}" type="pres">
      <dgm:prSet presAssocID="{DFF54956-B41E-4889-AFFB-6CA3DD4251D8}" presName="Name8" presStyleCnt="0"/>
      <dgm:spPr/>
    </dgm:pt>
    <dgm:pt modelId="{0C557F26-8D1A-4608-80D0-22D90EAF6D95}" type="pres">
      <dgm:prSet presAssocID="{DFF54956-B41E-4889-AFFB-6CA3DD4251D8}" presName="level" presStyleLbl="node1" presStyleIdx="3" presStyleCnt="4" custLinFactNeighborX="-2706" custLinFactNeighborY="12714">
        <dgm:presLayoutVars>
          <dgm:chMax val="1"/>
          <dgm:bulletEnabled val="1"/>
        </dgm:presLayoutVars>
      </dgm:prSet>
      <dgm:spPr/>
    </dgm:pt>
    <dgm:pt modelId="{9CB2F11C-DEA4-4F2A-91A6-01207FA104C6}" type="pres">
      <dgm:prSet presAssocID="{DFF54956-B41E-4889-AFFB-6CA3DD4251D8}" presName="levelTx" presStyleLbl="revTx" presStyleIdx="0" presStyleCnt="0">
        <dgm:presLayoutVars>
          <dgm:chMax val="1"/>
          <dgm:bulletEnabled val="1"/>
        </dgm:presLayoutVars>
      </dgm:prSet>
      <dgm:spPr/>
    </dgm:pt>
  </dgm:ptLst>
  <dgm:cxnLst>
    <dgm:cxn modelId="{41DC4B08-64EC-4B9A-8A7A-D4116FD3DE36}" type="presOf" srcId="{EFBA2E52-66EA-4EB1-BBD0-D578D64CA033}" destId="{962F51A6-10F5-4B37-8773-7A27E3CA3225}" srcOrd="0" destOrd="0" presId="urn:microsoft.com/office/officeart/2005/8/layout/pyramid1"/>
    <dgm:cxn modelId="{83509E26-8634-4156-B4FC-88327D198B4C}" srcId="{A9FC999D-1EA2-48E0-B374-3FF6062439CC}" destId="{98C62B00-18D4-4B1E-AC84-DE1F74D07F31}" srcOrd="2" destOrd="0" parTransId="{B987D6EE-4561-4055-9190-F211C0D92A1E}" sibTransId="{C1BA4478-02CB-41EB-8382-97D92E08CA01}"/>
    <dgm:cxn modelId="{6822CB2B-F92A-4D8A-B67A-22BC66B13D57}" type="presOf" srcId="{AEF9166C-E687-47AE-A907-71E6D37A795B}" destId="{A8C0D937-38D4-49E3-B989-89C3DF02C783}" srcOrd="0" destOrd="0" presId="urn:microsoft.com/office/officeart/2005/8/layout/pyramid1"/>
    <dgm:cxn modelId="{C5AAC52E-8B00-45D9-9491-733E9EBEC1D5}" type="presOf" srcId="{EFBA2E52-66EA-4EB1-BBD0-D578D64CA033}" destId="{5724ED26-23D7-4234-91C2-BBC59DA16A93}" srcOrd="1" destOrd="0" presId="urn:microsoft.com/office/officeart/2005/8/layout/pyramid1"/>
    <dgm:cxn modelId="{4E237C32-4339-412B-9FD7-2FB5B92B802F}" type="presOf" srcId="{98C62B00-18D4-4B1E-AC84-DE1F74D07F31}" destId="{B7C59CC9-45B1-40BB-8640-721B737F058C}" srcOrd="0" destOrd="0" presId="urn:microsoft.com/office/officeart/2005/8/layout/pyramid1"/>
    <dgm:cxn modelId="{8F0F0460-C1DA-4F8A-A70B-1BC9913A16BC}" srcId="{A9FC999D-1EA2-48E0-B374-3FF6062439CC}" destId="{EFBA2E52-66EA-4EB1-BBD0-D578D64CA033}" srcOrd="1" destOrd="0" parTransId="{835F5E16-0F38-47CD-ABBC-91C298EA36ED}" sibTransId="{EED39E24-48DD-435D-AEBD-C4652E638C13}"/>
    <dgm:cxn modelId="{8D66DF53-3680-42B9-AF55-7931CA55F54D}" type="presOf" srcId="{A9FC999D-1EA2-48E0-B374-3FF6062439CC}" destId="{48F04CF9-B9C5-4C71-870F-513400968226}" srcOrd="0" destOrd="0" presId="urn:microsoft.com/office/officeart/2005/8/layout/pyramid1"/>
    <dgm:cxn modelId="{8D6A1493-DDA1-4AB7-9B76-52181ABD3855}" srcId="{A9FC999D-1EA2-48E0-B374-3FF6062439CC}" destId="{DFF54956-B41E-4889-AFFB-6CA3DD4251D8}" srcOrd="3" destOrd="0" parTransId="{E122A73E-1F09-450B-A32E-3ADD526C62B9}" sibTransId="{5DFCF99E-A98D-4597-B4DE-F175E2379A02}"/>
    <dgm:cxn modelId="{B7175499-1297-4929-8099-12260A88E868}" type="presOf" srcId="{AEF9166C-E687-47AE-A907-71E6D37A795B}" destId="{DA3420BC-76D8-40C9-8F38-05FFD886E3E3}" srcOrd="1" destOrd="0" presId="urn:microsoft.com/office/officeart/2005/8/layout/pyramid1"/>
    <dgm:cxn modelId="{AA2625B1-6424-4FB5-B096-65AC29D41E20}" type="presOf" srcId="{98C62B00-18D4-4B1E-AC84-DE1F74D07F31}" destId="{412B6DFE-EDF1-4923-9A6E-F981E4C83DF3}" srcOrd="1" destOrd="0" presId="urn:microsoft.com/office/officeart/2005/8/layout/pyramid1"/>
    <dgm:cxn modelId="{527E4BDC-7B69-4397-8709-BD47C913082A}" type="presOf" srcId="{DFF54956-B41E-4889-AFFB-6CA3DD4251D8}" destId="{0C557F26-8D1A-4608-80D0-22D90EAF6D95}" srcOrd="0" destOrd="0" presId="urn:microsoft.com/office/officeart/2005/8/layout/pyramid1"/>
    <dgm:cxn modelId="{941C06E8-460E-4D60-B53D-83B4DD271052}" type="presOf" srcId="{DFF54956-B41E-4889-AFFB-6CA3DD4251D8}" destId="{9CB2F11C-DEA4-4F2A-91A6-01207FA104C6}" srcOrd="1" destOrd="0" presId="urn:microsoft.com/office/officeart/2005/8/layout/pyramid1"/>
    <dgm:cxn modelId="{02ED94E8-BD91-4CBE-BC04-480EE8A8FDA7}" srcId="{A9FC999D-1EA2-48E0-B374-3FF6062439CC}" destId="{AEF9166C-E687-47AE-A907-71E6D37A795B}" srcOrd="0" destOrd="0" parTransId="{1E559BE0-A7FE-4CFB-B2A7-5E495014DA98}" sibTransId="{A68DEABD-3E3F-4D68-A3C7-E0B4413BE17F}"/>
    <dgm:cxn modelId="{60951D1D-2767-471A-B5C6-1C984359BF72}" type="presParOf" srcId="{48F04CF9-B9C5-4C71-870F-513400968226}" destId="{CAFA70C7-5397-4EAD-98BA-2AD21333961E}" srcOrd="0" destOrd="0" presId="urn:microsoft.com/office/officeart/2005/8/layout/pyramid1"/>
    <dgm:cxn modelId="{8A258AB3-5F5C-4FE2-896C-1E7B5BF4F18C}" type="presParOf" srcId="{CAFA70C7-5397-4EAD-98BA-2AD21333961E}" destId="{A8C0D937-38D4-49E3-B989-89C3DF02C783}" srcOrd="0" destOrd="0" presId="urn:microsoft.com/office/officeart/2005/8/layout/pyramid1"/>
    <dgm:cxn modelId="{BF601CBE-A6FA-4F1B-B0D2-2E3BC253C6E1}" type="presParOf" srcId="{CAFA70C7-5397-4EAD-98BA-2AD21333961E}" destId="{DA3420BC-76D8-40C9-8F38-05FFD886E3E3}" srcOrd="1" destOrd="0" presId="urn:microsoft.com/office/officeart/2005/8/layout/pyramid1"/>
    <dgm:cxn modelId="{B9DE606F-D43D-4BE9-8B24-1EA593D15772}" type="presParOf" srcId="{48F04CF9-B9C5-4C71-870F-513400968226}" destId="{962DE58B-577E-4CDE-9617-934B87AFA3AB}" srcOrd="1" destOrd="0" presId="urn:microsoft.com/office/officeart/2005/8/layout/pyramid1"/>
    <dgm:cxn modelId="{3AD26C02-5786-4A34-A54C-DC366E982106}" type="presParOf" srcId="{962DE58B-577E-4CDE-9617-934B87AFA3AB}" destId="{962F51A6-10F5-4B37-8773-7A27E3CA3225}" srcOrd="0" destOrd="0" presId="urn:microsoft.com/office/officeart/2005/8/layout/pyramid1"/>
    <dgm:cxn modelId="{26E8E4AF-A2F8-4203-9752-24EF49B537CE}" type="presParOf" srcId="{962DE58B-577E-4CDE-9617-934B87AFA3AB}" destId="{5724ED26-23D7-4234-91C2-BBC59DA16A93}" srcOrd="1" destOrd="0" presId="urn:microsoft.com/office/officeart/2005/8/layout/pyramid1"/>
    <dgm:cxn modelId="{0C26F234-42FA-4EBD-BE1B-7BB99ABF6F7E}" type="presParOf" srcId="{48F04CF9-B9C5-4C71-870F-513400968226}" destId="{12604521-2B54-4BAA-8881-83A52967239D}" srcOrd="2" destOrd="0" presId="urn:microsoft.com/office/officeart/2005/8/layout/pyramid1"/>
    <dgm:cxn modelId="{0B75FE86-D27C-4122-8FA2-5D9F3CC658D4}" type="presParOf" srcId="{12604521-2B54-4BAA-8881-83A52967239D}" destId="{B7C59CC9-45B1-40BB-8640-721B737F058C}" srcOrd="0" destOrd="0" presId="urn:microsoft.com/office/officeart/2005/8/layout/pyramid1"/>
    <dgm:cxn modelId="{FBF73F66-6AA9-4732-8CD6-C508A12C5E74}" type="presParOf" srcId="{12604521-2B54-4BAA-8881-83A52967239D}" destId="{412B6DFE-EDF1-4923-9A6E-F981E4C83DF3}" srcOrd="1" destOrd="0" presId="urn:microsoft.com/office/officeart/2005/8/layout/pyramid1"/>
    <dgm:cxn modelId="{0A125F52-6485-4126-AF8D-4A121913A3C8}" type="presParOf" srcId="{48F04CF9-B9C5-4C71-870F-513400968226}" destId="{43754637-DCB3-4AF7-8B12-7074B6041805}" srcOrd="3" destOrd="0" presId="urn:microsoft.com/office/officeart/2005/8/layout/pyramid1"/>
    <dgm:cxn modelId="{8E48473E-EF82-4265-B964-7C48206B48DC}" type="presParOf" srcId="{43754637-DCB3-4AF7-8B12-7074B6041805}" destId="{0C557F26-8D1A-4608-80D0-22D90EAF6D95}" srcOrd="0" destOrd="0" presId="urn:microsoft.com/office/officeart/2005/8/layout/pyramid1"/>
    <dgm:cxn modelId="{379D008A-2C3F-40B5-BC4B-A497803F6C26}" type="presParOf" srcId="{43754637-DCB3-4AF7-8B12-7074B6041805}" destId="{9CB2F11C-DEA4-4F2A-91A6-01207FA104C6}"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3A3DAB7-6F9E-4E31-9213-52D7AE534C6C}" type="doc">
      <dgm:prSet loTypeId="urn:microsoft.com/office/officeart/2008/layout/LinedList" loCatId="list" qsTypeId="urn:microsoft.com/office/officeart/2005/8/quickstyle/simple5" qsCatId="simple" csTypeId="urn:microsoft.com/office/officeart/2005/8/colors/accent3_2" csCatId="accent3" phldr="1"/>
      <dgm:spPr/>
      <dgm:t>
        <a:bodyPr/>
        <a:lstStyle/>
        <a:p>
          <a:endParaRPr lang="en-US"/>
        </a:p>
      </dgm:t>
    </dgm:pt>
    <dgm:pt modelId="{B4887518-F01F-433C-BAD5-250DCDA86307}">
      <dgm:prSet/>
      <dgm:spPr/>
      <dgm:t>
        <a:bodyPr/>
        <a:lstStyle/>
        <a:p>
          <a:r>
            <a:rPr lang="en-US" dirty="0">
              <a:latin typeface="Sitka Text" panose="02000505000000020004" pitchFamily="2" charset="0"/>
            </a:rPr>
            <a:t>Petition</a:t>
          </a:r>
        </a:p>
      </dgm:t>
    </dgm:pt>
    <dgm:pt modelId="{AC10E3D6-3457-479B-9E16-7FB5E783E4A2}" type="parTrans" cxnId="{C5B6F033-A99C-4CA7-BEC4-3953BC49FAAE}">
      <dgm:prSet/>
      <dgm:spPr/>
      <dgm:t>
        <a:bodyPr/>
        <a:lstStyle/>
        <a:p>
          <a:endParaRPr lang="en-US"/>
        </a:p>
      </dgm:t>
    </dgm:pt>
    <dgm:pt modelId="{2F966C83-B674-4621-9599-529FA0E63429}" type="sibTrans" cxnId="{C5B6F033-A99C-4CA7-BEC4-3953BC49FAAE}">
      <dgm:prSet/>
      <dgm:spPr/>
      <dgm:t>
        <a:bodyPr/>
        <a:lstStyle/>
        <a:p>
          <a:endParaRPr lang="en-US"/>
        </a:p>
      </dgm:t>
    </dgm:pt>
    <dgm:pt modelId="{693B05DC-C954-46EF-9EBE-D7323B4B35D7}">
      <dgm:prSet/>
      <dgm:spPr/>
      <dgm:t>
        <a:bodyPr/>
        <a:lstStyle/>
        <a:p>
          <a:r>
            <a:rPr lang="en-US" dirty="0">
              <a:latin typeface="Sitka Text" panose="02000505000000020004" pitchFamily="2" charset="0"/>
            </a:rPr>
            <a:t>Hearing</a:t>
          </a:r>
        </a:p>
      </dgm:t>
    </dgm:pt>
    <dgm:pt modelId="{86824E5C-1B45-4E99-B5BC-7DBAF0573924}" type="parTrans" cxnId="{AD5F7B48-25C2-4C0F-B9CF-1896FED30789}">
      <dgm:prSet/>
      <dgm:spPr/>
      <dgm:t>
        <a:bodyPr/>
        <a:lstStyle/>
        <a:p>
          <a:endParaRPr lang="en-US"/>
        </a:p>
      </dgm:t>
    </dgm:pt>
    <dgm:pt modelId="{658F7C9B-3C77-41DC-9A03-92671236D480}" type="sibTrans" cxnId="{AD5F7B48-25C2-4C0F-B9CF-1896FED30789}">
      <dgm:prSet/>
      <dgm:spPr/>
      <dgm:t>
        <a:bodyPr/>
        <a:lstStyle/>
        <a:p>
          <a:endParaRPr lang="en-US"/>
        </a:p>
      </dgm:t>
    </dgm:pt>
    <dgm:pt modelId="{41A94F38-99F4-4C89-AFDF-5AA427E145A4}">
      <dgm:prSet/>
      <dgm:spPr/>
      <dgm:t>
        <a:bodyPr/>
        <a:lstStyle/>
        <a:p>
          <a:r>
            <a:rPr lang="en-US" dirty="0">
              <a:latin typeface="Sitka Text" panose="02000505000000020004" pitchFamily="2" charset="0"/>
            </a:rPr>
            <a:t>Medical testimony</a:t>
          </a:r>
        </a:p>
      </dgm:t>
    </dgm:pt>
    <dgm:pt modelId="{1B1DF483-14BD-442C-B671-EB989529F08B}" type="parTrans" cxnId="{CAEF04E1-0D3D-4109-B2D5-AA34106074D7}">
      <dgm:prSet/>
      <dgm:spPr/>
      <dgm:t>
        <a:bodyPr/>
        <a:lstStyle/>
        <a:p>
          <a:endParaRPr lang="en-US"/>
        </a:p>
      </dgm:t>
    </dgm:pt>
    <dgm:pt modelId="{843D1016-3E96-44C7-9EF8-4676E0DD4F1A}" type="sibTrans" cxnId="{CAEF04E1-0D3D-4109-B2D5-AA34106074D7}">
      <dgm:prSet/>
      <dgm:spPr/>
      <dgm:t>
        <a:bodyPr/>
        <a:lstStyle/>
        <a:p>
          <a:endParaRPr lang="en-US"/>
        </a:p>
      </dgm:t>
    </dgm:pt>
    <dgm:pt modelId="{86DD8CE9-129A-401F-A4B1-CFA874672A20}">
      <dgm:prSet/>
      <dgm:spPr/>
      <dgm:t>
        <a:bodyPr/>
        <a:lstStyle/>
        <a:p>
          <a:r>
            <a:rPr lang="en-US" dirty="0">
              <a:latin typeface="Sitka Text" panose="02000505000000020004" pitchFamily="2" charset="0"/>
            </a:rPr>
            <a:t>Attendance of alleged incapacitated person</a:t>
          </a:r>
        </a:p>
      </dgm:t>
    </dgm:pt>
    <dgm:pt modelId="{C557386E-B440-4178-8154-2C74C88D4356}" type="parTrans" cxnId="{482EA240-2CF7-4F02-9277-60A368191BDC}">
      <dgm:prSet/>
      <dgm:spPr/>
      <dgm:t>
        <a:bodyPr/>
        <a:lstStyle/>
        <a:p>
          <a:endParaRPr lang="en-US"/>
        </a:p>
      </dgm:t>
    </dgm:pt>
    <dgm:pt modelId="{7B07ADC0-86F9-4F27-8E97-FCBFB6F49DF1}" type="sibTrans" cxnId="{482EA240-2CF7-4F02-9277-60A368191BDC}">
      <dgm:prSet/>
      <dgm:spPr/>
      <dgm:t>
        <a:bodyPr/>
        <a:lstStyle/>
        <a:p>
          <a:endParaRPr lang="en-US"/>
        </a:p>
      </dgm:t>
    </dgm:pt>
    <dgm:pt modelId="{8ED7F571-0668-42DC-8E4D-9FD4BD35F9A1}" type="pres">
      <dgm:prSet presAssocID="{A3A3DAB7-6F9E-4E31-9213-52D7AE534C6C}" presName="vert0" presStyleCnt="0">
        <dgm:presLayoutVars>
          <dgm:dir/>
          <dgm:animOne val="branch"/>
          <dgm:animLvl val="lvl"/>
        </dgm:presLayoutVars>
      </dgm:prSet>
      <dgm:spPr/>
    </dgm:pt>
    <dgm:pt modelId="{DD0DD216-E6C6-4DF8-9B56-7D856AB5A3E6}" type="pres">
      <dgm:prSet presAssocID="{B4887518-F01F-433C-BAD5-250DCDA86307}" presName="thickLine" presStyleLbl="alignNode1" presStyleIdx="0" presStyleCnt="4"/>
      <dgm:spPr/>
    </dgm:pt>
    <dgm:pt modelId="{EA1D0BB0-C77D-419B-A2ED-B4565D17AAE2}" type="pres">
      <dgm:prSet presAssocID="{B4887518-F01F-433C-BAD5-250DCDA86307}" presName="horz1" presStyleCnt="0"/>
      <dgm:spPr/>
    </dgm:pt>
    <dgm:pt modelId="{C4E94803-7C41-4975-90CE-F7164AB81B1A}" type="pres">
      <dgm:prSet presAssocID="{B4887518-F01F-433C-BAD5-250DCDA86307}" presName="tx1" presStyleLbl="revTx" presStyleIdx="0" presStyleCnt="4"/>
      <dgm:spPr/>
    </dgm:pt>
    <dgm:pt modelId="{4567FE06-E5D4-4AE4-BE5E-30964B37539D}" type="pres">
      <dgm:prSet presAssocID="{B4887518-F01F-433C-BAD5-250DCDA86307}" presName="vert1" presStyleCnt="0"/>
      <dgm:spPr/>
    </dgm:pt>
    <dgm:pt modelId="{F4169910-C0E2-4897-A383-4DE7A80384F6}" type="pres">
      <dgm:prSet presAssocID="{693B05DC-C954-46EF-9EBE-D7323B4B35D7}" presName="thickLine" presStyleLbl="alignNode1" presStyleIdx="1" presStyleCnt="4"/>
      <dgm:spPr/>
    </dgm:pt>
    <dgm:pt modelId="{CC7A77FC-55CF-4301-994F-603E6881A486}" type="pres">
      <dgm:prSet presAssocID="{693B05DC-C954-46EF-9EBE-D7323B4B35D7}" presName="horz1" presStyleCnt="0"/>
      <dgm:spPr/>
    </dgm:pt>
    <dgm:pt modelId="{531368F4-BB24-48FD-9D41-659B4EBE1A90}" type="pres">
      <dgm:prSet presAssocID="{693B05DC-C954-46EF-9EBE-D7323B4B35D7}" presName="tx1" presStyleLbl="revTx" presStyleIdx="1" presStyleCnt="4"/>
      <dgm:spPr/>
    </dgm:pt>
    <dgm:pt modelId="{426F58B3-1F77-43D5-BE63-B5D2EE60F0A9}" type="pres">
      <dgm:prSet presAssocID="{693B05DC-C954-46EF-9EBE-D7323B4B35D7}" presName="vert1" presStyleCnt="0"/>
      <dgm:spPr/>
    </dgm:pt>
    <dgm:pt modelId="{C202359A-4698-4CF7-9B1A-C80A5835D9EF}" type="pres">
      <dgm:prSet presAssocID="{41A94F38-99F4-4C89-AFDF-5AA427E145A4}" presName="thickLine" presStyleLbl="alignNode1" presStyleIdx="2" presStyleCnt="4"/>
      <dgm:spPr/>
    </dgm:pt>
    <dgm:pt modelId="{48F30AE6-B60E-47F7-989D-0641ACDA3E0F}" type="pres">
      <dgm:prSet presAssocID="{41A94F38-99F4-4C89-AFDF-5AA427E145A4}" presName="horz1" presStyleCnt="0"/>
      <dgm:spPr/>
    </dgm:pt>
    <dgm:pt modelId="{D8A2867F-F18D-4413-B0AA-7C9CED53603A}" type="pres">
      <dgm:prSet presAssocID="{41A94F38-99F4-4C89-AFDF-5AA427E145A4}" presName="tx1" presStyleLbl="revTx" presStyleIdx="2" presStyleCnt="4"/>
      <dgm:spPr/>
    </dgm:pt>
    <dgm:pt modelId="{A22351B7-0797-4B94-A23B-61FBCB3FB3D4}" type="pres">
      <dgm:prSet presAssocID="{41A94F38-99F4-4C89-AFDF-5AA427E145A4}" presName="vert1" presStyleCnt="0"/>
      <dgm:spPr/>
    </dgm:pt>
    <dgm:pt modelId="{0E73FC7A-5432-4EAF-9C66-31726BB26FB0}" type="pres">
      <dgm:prSet presAssocID="{86DD8CE9-129A-401F-A4B1-CFA874672A20}" presName="thickLine" presStyleLbl="alignNode1" presStyleIdx="3" presStyleCnt="4"/>
      <dgm:spPr/>
    </dgm:pt>
    <dgm:pt modelId="{7A159E95-D751-43DE-9EEE-1D3FEEF978B3}" type="pres">
      <dgm:prSet presAssocID="{86DD8CE9-129A-401F-A4B1-CFA874672A20}" presName="horz1" presStyleCnt="0"/>
      <dgm:spPr/>
    </dgm:pt>
    <dgm:pt modelId="{510FE952-C6C2-46CC-B5A2-AE5E3441C161}" type="pres">
      <dgm:prSet presAssocID="{86DD8CE9-129A-401F-A4B1-CFA874672A20}" presName="tx1" presStyleLbl="revTx" presStyleIdx="3" presStyleCnt="4"/>
      <dgm:spPr/>
    </dgm:pt>
    <dgm:pt modelId="{756079DB-4AB4-459B-972D-CA55BAD727BE}" type="pres">
      <dgm:prSet presAssocID="{86DD8CE9-129A-401F-A4B1-CFA874672A20}" presName="vert1" presStyleCnt="0"/>
      <dgm:spPr/>
    </dgm:pt>
  </dgm:ptLst>
  <dgm:cxnLst>
    <dgm:cxn modelId="{C5B6F033-A99C-4CA7-BEC4-3953BC49FAAE}" srcId="{A3A3DAB7-6F9E-4E31-9213-52D7AE534C6C}" destId="{B4887518-F01F-433C-BAD5-250DCDA86307}" srcOrd="0" destOrd="0" parTransId="{AC10E3D6-3457-479B-9E16-7FB5E783E4A2}" sibTransId="{2F966C83-B674-4621-9599-529FA0E63429}"/>
    <dgm:cxn modelId="{482EA240-2CF7-4F02-9277-60A368191BDC}" srcId="{A3A3DAB7-6F9E-4E31-9213-52D7AE534C6C}" destId="{86DD8CE9-129A-401F-A4B1-CFA874672A20}" srcOrd="3" destOrd="0" parTransId="{C557386E-B440-4178-8154-2C74C88D4356}" sibTransId="{7B07ADC0-86F9-4F27-8E97-FCBFB6F49DF1}"/>
    <dgm:cxn modelId="{725C9766-5F49-4FF9-9559-EAB0DF27D413}" type="presOf" srcId="{693B05DC-C954-46EF-9EBE-D7323B4B35D7}" destId="{531368F4-BB24-48FD-9D41-659B4EBE1A90}" srcOrd="0" destOrd="0" presId="urn:microsoft.com/office/officeart/2008/layout/LinedList"/>
    <dgm:cxn modelId="{AD5F7B48-25C2-4C0F-B9CF-1896FED30789}" srcId="{A3A3DAB7-6F9E-4E31-9213-52D7AE534C6C}" destId="{693B05DC-C954-46EF-9EBE-D7323B4B35D7}" srcOrd="1" destOrd="0" parTransId="{86824E5C-1B45-4E99-B5BC-7DBAF0573924}" sibTransId="{658F7C9B-3C77-41DC-9A03-92671236D480}"/>
    <dgm:cxn modelId="{ED605170-E57E-4DB4-8BDC-7720BD7ABC36}" type="presOf" srcId="{41A94F38-99F4-4C89-AFDF-5AA427E145A4}" destId="{D8A2867F-F18D-4413-B0AA-7C9CED53603A}" srcOrd="0" destOrd="0" presId="urn:microsoft.com/office/officeart/2008/layout/LinedList"/>
    <dgm:cxn modelId="{CAEF04E1-0D3D-4109-B2D5-AA34106074D7}" srcId="{A3A3DAB7-6F9E-4E31-9213-52D7AE534C6C}" destId="{41A94F38-99F4-4C89-AFDF-5AA427E145A4}" srcOrd="2" destOrd="0" parTransId="{1B1DF483-14BD-442C-B671-EB989529F08B}" sibTransId="{843D1016-3E96-44C7-9EF8-4676E0DD4F1A}"/>
    <dgm:cxn modelId="{369E5CE8-A569-4968-A09B-A9430E475C71}" type="presOf" srcId="{B4887518-F01F-433C-BAD5-250DCDA86307}" destId="{C4E94803-7C41-4975-90CE-F7164AB81B1A}" srcOrd="0" destOrd="0" presId="urn:microsoft.com/office/officeart/2008/layout/LinedList"/>
    <dgm:cxn modelId="{E5525CF1-999F-4550-ACF1-BF24BFD6C39C}" type="presOf" srcId="{A3A3DAB7-6F9E-4E31-9213-52D7AE534C6C}" destId="{8ED7F571-0668-42DC-8E4D-9FD4BD35F9A1}" srcOrd="0" destOrd="0" presId="urn:microsoft.com/office/officeart/2008/layout/LinedList"/>
    <dgm:cxn modelId="{B0AC87F3-EC08-4243-B868-EC85C152ECF5}" type="presOf" srcId="{86DD8CE9-129A-401F-A4B1-CFA874672A20}" destId="{510FE952-C6C2-46CC-B5A2-AE5E3441C161}" srcOrd="0" destOrd="0" presId="urn:microsoft.com/office/officeart/2008/layout/LinedList"/>
    <dgm:cxn modelId="{C67AEA70-FD59-46B2-9D1C-1779125A9B62}" type="presParOf" srcId="{8ED7F571-0668-42DC-8E4D-9FD4BD35F9A1}" destId="{DD0DD216-E6C6-4DF8-9B56-7D856AB5A3E6}" srcOrd="0" destOrd="0" presId="urn:microsoft.com/office/officeart/2008/layout/LinedList"/>
    <dgm:cxn modelId="{01A7E6EB-B2F0-4F0A-86BD-184227207255}" type="presParOf" srcId="{8ED7F571-0668-42DC-8E4D-9FD4BD35F9A1}" destId="{EA1D0BB0-C77D-419B-A2ED-B4565D17AAE2}" srcOrd="1" destOrd="0" presId="urn:microsoft.com/office/officeart/2008/layout/LinedList"/>
    <dgm:cxn modelId="{604A3AB7-7EEC-44A7-A349-25AF507B05C5}" type="presParOf" srcId="{EA1D0BB0-C77D-419B-A2ED-B4565D17AAE2}" destId="{C4E94803-7C41-4975-90CE-F7164AB81B1A}" srcOrd="0" destOrd="0" presId="urn:microsoft.com/office/officeart/2008/layout/LinedList"/>
    <dgm:cxn modelId="{FCE4E0D8-81B1-4D18-8D1C-52FF798261A1}" type="presParOf" srcId="{EA1D0BB0-C77D-419B-A2ED-B4565D17AAE2}" destId="{4567FE06-E5D4-4AE4-BE5E-30964B37539D}" srcOrd="1" destOrd="0" presId="urn:microsoft.com/office/officeart/2008/layout/LinedList"/>
    <dgm:cxn modelId="{B12C4A0A-B746-4A9D-B5E1-1EE7ECBE9888}" type="presParOf" srcId="{8ED7F571-0668-42DC-8E4D-9FD4BD35F9A1}" destId="{F4169910-C0E2-4897-A383-4DE7A80384F6}" srcOrd="2" destOrd="0" presId="urn:microsoft.com/office/officeart/2008/layout/LinedList"/>
    <dgm:cxn modelId="{CFE70600-2640-4034-95CD-D9953C5DADFD}" type="presParOf" srcId="{8ED7F571-0668-42DC-8E4D-9FD4BD35F9A1}" destId="{CC7A77FC-55CF-4301-994F-603E6881A486}" srcOrd="3" destOrd="0" presId="urn:microsoft.com/office/officeart/2008/layout/LinedList"/>
    <dgm:cxn modelId="{14B3A064-A22C-42E1-B9F9-758D5ADFFF26}" type="presParOf" srcId="{CC7A77FC-55CF-4301-994F-603E6881A486}" destId="{531368F4-BB24-48FD-9D41-659B4EBE1A90}" srcOrd="0" destOrd="0" presId="urn:microsoft.com/office/officeart/2008/layout/LinedList"/>
    <dgm:cxn modelId="{EC748A87-DC8D-48B2-BA84-7529163C02D8}" type="presParOf" srcId="{CC7A77FC-55CF-4301-994F-603E6881A486}" destId="{426F58B3-1F77-43D5-BE63-B5D2EE60F0A9}" srcOrd="1" destOrd="0" presId="urn:microsoft.com/office/officeart/2008/layout/LinedList"/>
    <dgm:cxn modelId="{ECA9274D-2BD1-4A4D-BD05-A5B8EB452FBA}" type="presParOf" srcId="{8ED7F571-0668-42DC-8E4D-9FD4BD35F9A1}" destId="{C202359A-4698-4CF7-9B1A-C80A5835D9EF}" srcOrd="4" destOrd="0" presId="urn:microsoft.com/office/officeart/2008/layout/LinedList"/>
    <dgm:cxn modelId="{4F6C9DBA-EDB7-45F0-BF2F-4FB256D14FE3}" type="presParOf" srcId="{8ED7F571-0668-42DC-8E4D-9FD4BD35F9A1}" destId="{48F30AE6-B60E-47F7-989D-0641ACDA3E0F}" srcOrd="5" destOrd="0" presId="urn:microsoft.com/office/officeart/2008/layout/LinedList"/>
    <dgm:cxn modelId="{98514285-E57B-496E-ACBF-2682BE94E2C8}" type="presParOf" srcId="{48F30AE6-B60E-47F7-989D-0641ACDA3E0F}" destId="{D8A2867F-F18D-4413-B0AA-7C9CED53603A}" srcOrd="0" destOrd="0" presId="urn:microsoft.com/office/officeart/2008/layout/LinedList"/>
    <dgm:cxn modelId="{FFAD6D29-33BE-43B5-A230-7F53A49E7CD2}" type="presParOf" srcId="{48F30AE6-B60E-47F7-989D-0641ACDA3E0F}" destId="{A22351B7-0797-4B94-A23B-61FBCB3FB3D4}" srcOrd="1" destOrd="0" presId="urn:microsoft.com/office/officeart/2008/layout/LinedList"/>
    <dgm:cxn modelId="{9A4768D2-7297-411F-AB6A-EC33141F395F}" type="presParOf" srcId="{8ED7F571-0668-42DC-8E4D-9FD4BD35F9A1}" destId="{0E73FC7A-5432-4EAF-9C66-31726BB26FB0}" srcOrd="6" destOrd="0" presId="urn:microsoft.com/office/officeart/2008/layout/LinedList"/>
    <dgm:cxn modelId="{C58344D4-7199-4B5F-9022-E272BEE5CC7E}" type="presParOf" srcId="{8ED7F571-0668-42DC-8E4D-9FD4BD35F9A1}" destId="{7A159E95-D751-43DE-9EEE-1D3FEEF978B3}" srcOrd="7" destOrd="0" presId="urn:microsoft.com/office/officeart/2008/layout/LinedList"/>
    <dgm:cxn modelId="{436440F1-F415-47C7-91C0-BB98BCD9EDEF}" type="presParOf" srcId="{7A159E95-D751-43DE-9EEE-1D3FEEF978B3}" destId="{510FE952-C6C2-46CC-B5A2-AE5E3441C161}" srcOrd="0" destOrd="0" presId="urn:microsoft.com/office/officeart/2008/layout/LinedList"/>
    <dgm:cxn modelId="{A3D95A62-3E04-471E-823C-1CC8D2DA787A}" type="presParOf" srcId="{7A159E95-D751-43DE-9EEE-1D3FEEF978B3}" destId="{756079DB-4AB4-459B-972D-CA55BAD727B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BBB7500-6AC5-4AFF-A317-165007683B21}" type="doc">
      <dgm:prSet loTypeId="urn:microsoft.com/office/officeart/2005/8/layout/cycle6" loCatId="cycle" qsTypeId="urn:microsoft.com/office/officeart/2005/8/quickstyle/simple4" qsCatId="simple" csTypeId="urn:microsoft.com/office/officeart/2005/8/colors/accent2_2" csCatId="accent2"/>
      <dgm:spPr/>
      <dgm:t>
        <a:bodyPr/>
        <a:lstStyle/>
        <a:p>
          <a:endParaRPr lang="en-US"/>
        </a:p>
      </dgm:t>
    </dgm:pt>
    <dgm:pt modelId="{78339274-A84B-4E9D-828E-B5562CF10FFA}">
      <dgm:prSet/>
      <dgm:spPr/>
      <dgm:t>
        <a:bodyPr/>
        <a:lstStyle/>
        <a:p>
          <a:r>
            <a:rPr lang="en-US" dirty="0">
              <a:latin typeface="Sitka Text" panose="02000505000000020004" pitchFamily="2" charset="0"/>
            </a:rPr>
            <a:t>Living Trust</a:t>
          </a:r>
        </a:p>
      </dgm:t>
    </dgm:pt>
    <dgm:pt modelId="{DC7CD651-751E-4E2B-A944-87C311AC03D1}" type="parTrans" cxnId="{E23B1D69-939B-43FC-811B-9ABCA5CE567C}">
      <dgm:prSet/>
      <dgm:spPr/>
      <dgm:t>
        <a:bodyPr/>
        <a:lstStyle/>
        <a:p>
          <a:endParaRPr lang="en-US"/>
        </a:p>
      </dgm:t>
    </dgm:pt>
    <dgm:pt modelId="{BC26267E-03F7-42C7-94E2-A069CC17AD9E}" type="sibTrans" cxnId="{E23B1D69-939B-43FC-811B-9ABCA5CE567C}">
      <dgm:prSet/>
      <dgm:spPr/>
      <dgm:t>
        <a:bodyPr/>
        <a:lstStyle/>
        <a:p>
          <a:endParaRPr lang="en-US"/>
        </a:p>
      </dgm:t>
    </dgm:pt>
    <dgm:pt modelId="{E411E140-6F2A-44E2-AF11-E9A65B81AEDC}">
      <dgm:prSet/>
      <dgm:spPr/>
      <dgm:t>
        <a:bodyPr/>
        <a:lstStyle/>
        <a:p>
          <a:r>
            <a:rPr lang="en-US" dirty="0">
              <a:latin typeface="Sitka Text" panose="02000505000000020004" pitchFamily="2" charset="0"/>
            </a:rPr>
            <a:t>Testamentary Trust</a:t>
          </a:r>
        </a:p>
      </dgm:t>
    </dgm:pt>
    <dgm:pt modelId="{ECC9D052-665F-424F-BFB6-C0ED6C27C6AF}" type="parTrans" cxnId="{102E3E94-B69F-4CC2-A4B6-6F4DB76D3CA1}">
      <dgm:prSet/>
      <dgm:spPr/>
      <dgm:t>
        <a:bodyPr/>
        <a:lstStyle/>
        <a:p>
          <a:endParaRPr lang="en-US"/>
        </a:p>
      </dgm:t>
    </dgm:pt>
    <dgm:pt modelId="{9F1A1392-8801-4D84-BE25-BD8834468FB0}" type="sibTrans" cxnId="{102E3E94-B69F-4CC2-A4B6-6F4DB76D3CA1}">
      <dgm:prSet/>
      <dgm:spPr/>
      <dgm:t>
        <a:bodyPr/>
        <a:lstStyle/>
        <a:p>
          <a:endParaRPr lang="en-US"/>
        </a:p>
      </dgm:t>
    </dgm:pt>
    <dgm:pt modelId="{68944183-8312-421E-9C84-B6AC643C8691}" type="pres">
      <dgm:prSet presAssocID="{9BBB7500-6AC5-4AFF-A317-165007683B21}" presName="cycle" presStyleCnt="0">
        <dgm:presLayoutVars>
          <dgm:dir/>
          <dgm:resizeHandles val="exact"/>
        </dgm:presLayoutVars>
      </dgm:prSet>
      <dgm:spPr/>
    </dgm:pt>
    <dgm:pt modelId="{789ED50C-9398-4964-B957-7E19DA0AC6AC}" type="pres">
      <dgm:prSet presAssocID="{78339274-A84B-4E9D-828E-B5562CF10FFA}" presName="node" presStyleLbl="node1" presStyleIdx="0" presStyleCnt="2">
        <dgm:presLayoutVars>
          <dgm:bulletEnabled val="1"/>
        </dgm:presLayoutVars>
      </dgm:prSet>
      <dgm:spPr/>
    </dgm:pt>
    <dgm:pt modelId="{C2438299-BFFF-4750-AC27-7FEE7DBD6410}" type="pres">
      <dgm:prSet presAssocID="{78339274-A84B-4E9D-828E-B5562CF10FFA}" presName="spNode" presStyleCnt="0"/>
      <dgm:spPr/>
    </dgm:pt>
    <dgm:pt modelId="{5CBCB14A-333B-4F98-9FEC-80E65E84C5D4}" type="pres">
      <dgm:prSet presAssocID="{BC26267E-03F7-42C7-94E2-A069CC17AD9E}" presName="sibTrans" presStyleLbl="sibTrans1D1" presStyleIdx="0" presStyleCnt="2"/>
      <dgm:spPr/>
    </dgm:pt>
    <dgm:pt modelId="{8D00F1B4-92EB-4C38-AE74-4C982B41DB10}" type="pres">
      <dgm:prSet presAssocID="{E411E140-6F2A-44E2-AF11-E9A65B81AEDC}" presName="node" presStyleLbl="node1" presStyleIdx="1" presStyleCnt="2">
        <dgm:presLayoutVars>
          <dgm:bulletEnabled val="1"/>
        </dgm:presLayoutVars>
      </dgm:prSet>
      <dgm:spPr/>
    </dgm:pt>
    <dgm:pt modelId="{ED29F1B4-29C9-4E92-B4A5-E27B88548465}" type="pres">
      <dgm:prSet presAssocID="{E411E140-6F2A-44E2-AF11-E9A65B81AEDC}" presName="spNode" presStyleCnt="0"/>
      <dgm:spPr/>
    </dgm:pt>
    <dgm:pt modelId="{4F5F843B-A504-42E7-A003-1FEAFE8B01CF}" type="pres">
      <dgm:prSet presAssocID="{9F1A1392-8801-4D84-BE25-BD8834468FB0}" presName="sibTrans" presStyleLbl="sibTrans1D1" presStyleIdx="1" presStyleCnt="2"/>
      <dgm:spPr/>
    </dgm:pt>
  </dgm:ptLst>
  <dgm:cxnLst>
    <dgm:cxn modelId="{44FC2839-E619-4506-A587-44741025AB80}" type="presOf" srcId="{9F1A1392-8801-4D84-BE25-BD8834468FB0}" destId="{4F5F843B-A504-42E7-A003-1FEAFE8B01CF}" srcOrd="0" destOrd="0" presId="urn:microsoft.com/office/officeart/2005/8/layout/cycle6"/>
    <dgm:cxn modelId="{1BCFF142-B508-4964-AD72-0AB151B2BDF0}" type="presOf" srcId="{78339274-A84B-4E9D-828E-B5562CF10FFA}" destId="{789ED50C-9398-4964-B957-7E19DA0AC6AC}" srcOrd="0" destOrd="0" presId="urn:microsoft.com/office/officeart/2005/8/layout/cycle6"/>
    <dgm:cxn modelId="{E23B1D69-939B-43FC-811B-9ABCA5CE567C}" srcId="{9BBB7500-6AC5-4AFF-A317-165007683B21}" destId="{78339274-A84B-4E9D-828E-B5562CF10FFA}" srcOrd="0" destOrd="0" parTransId="{DC7CD651-751E-4E2B-A944-87C311AC03D1}" sibTransId="{BC26267E-03F7-42C7-94E2-A069CC17AD9E}"/>
    <dgm:cxn modelId="{09E5F356-6E5F-4C26-8227-F512942627E5}" type="presOf" srcId="{E411E140-6F2A-44E2-AF11-E9A65B81AEDC}" destId="{8D00F1B4-92EB-4C38-AE74-4C982B41DB10}" srcOrd="0" destOrd="0" presId="urn:microsoft.com/office/officeart/2005/8/layout/cycle6"/>
    <dgm:cxn modelId="{3FC97C81-7D6C-485E-AFEC-CBB2C39B5C33}" type="presOf" srcId="{9BBB7500-6AC5-4AFF-A317-165007683B21}" destId="{68944183-8312-421E-9C84-B6AC643C8691}" srcOrd="0" destOrd="0" presId="urn:microsoft.com/office/officeart/2005/8/layout/cycle6"/>
    <dgm:cxn modelId="{102E3E94-B69F-4CC2-A4B6-6F4DB76D3CA1}" srcId="{9BBB7500-6AC5-4AFF-A317-165007683B21}" destId="{E411E140-6F2A-44E2-AF11-E9A65B81AEDC}" srcOrd="1" destOrd="0" parTransId="{ECC9D052-665F-424F-BFB6-C0ED6C27C6AF}" sibTransId="{9F1A1392-8801-4D84-BE25-BD8834468FB0}"/>
    <dgm:cxn modelId="{BC1C5DC5-1AA2-4347-A662-42B7EE358519}" type="presOf" srcId="{BC26267E-03F7-42C7-94E2-A069CC17AD9E}" destId="{5CBCB14A-333B-4F98-9FEC-80E65E84C5D4}" srcOrd="0" destOrd="0" presId="urn:microsoft.com/office/officeart/2005/8/layout/cycle6"/>
    <dgm:cxn modelId="{887BC0E9-3819-46AA-A4BB-C6FF358A10A6}" type="presParOf" srcId="{68944183-8312-421E-9C84-B6AC643C8691}" destId="{789ED50C-9398-4964-B957-7E19DA0AC6AC}" srcOrd="0" destOrd="0" presId="urn:microsoft.com/office/officeart/2005/8/layout/cycle6"/>
    <dgm:cxn modelId="{55022C06-8A11-4409-B651-87309E8A0D1F}" type="presParOf" srcId="{68944183-8312-421E-9C84-B6AC643C8691}" destId="{C2438299-BFFF-4750-AC27-7FEE7DBD6410}" srcOrd="1" destOrd="0" presId="urn:microsoft.com/office/officeart/2005/8/layout/cycle6"/>
    <dgm:cxn modelId="{3686A499-E2C7-40D9-A62B-F842D15FF551}" type="presParOf" srcId="{68944183-8312-421E-9C84-B6AC643C8691}" destId="{5CBCB14A-333B-4F98-9FEC-80E65E84C5D4}" srcOrd="2" destOrd="0" presId="urn:microsoft.com/office/officeart/2005/8/layout/cycle6"/>
    <dgm:cxn modelId="{87623015-9786-48AD-A613-24A1AEBE8878}" type="presParOf" srcId="{68944183-8312-421E-9C84-B6AC643C8691}" destId="{8D00F1B4-92EB-4C38-AE74-4C982B41DB10}" srcOrd="3" destOrd="0" presId="urn:microsoft.com/office/officeart/2005/8/layout/cycle6"/>
    <dgm:cxn modelId="{0332702A-A8A2-4AEB-A111-A12A0949BE80}" type="presParOf" srcId="{68944183-8312-421E-9C84-B6AC643C8691}" destId="{ED29F1B4-29C9-4E92-B4A5-E27B88548465}" srcOrd="4" destOrd="0" presId="urn:microsoft.com/office/officeart/2005/8/layout/cycle6"/>
    <dgm:cxn modelId="{5F618A77-971E-408F-8F33-D771D7A25D10}" type="presParOf" srcId="{68944183-8312-421E-9C84-B6AC643C8691}" destId="{4F5F843B-A504-42E7-A003-1FEAFE8B01CF}" srcOrd="5"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F315C40-B767-471C-8EC5-825E3FB23B46}" type="doc">
      <dgm:prSet loTypeId="urn:microsoft.com/office/officeart/2005/8/layout/hList1" loCatId="list" qsTypeId="urn:microsoft.com/office/officeart/2005/8/quickstyle/3d1" qsCatId="3D" csTypeId="urn:microsoft.com/office/officeart/2005/8/colors/accent1_2" csCatId="accent1" phldr="1"/>
      <dgm:spPr/>
      <dgm:t>
        <a:bodyPr/>
        <a:lstStyle/>
        <a:p>
          <a:endParaRPr lang="en-US"/>
        </a:p>
      </dgm:t>
    </dgm:pt>
    <dgm:pt modelId="{C27E2F60-4A22-4AA4-81C9-A92860BC5531}">
      <dgm:prSet phldrT="[Text]" custT="1"/>
      <dgm:spPr/>
      <dgm:t>
        <a:bodyPr/>
        <a:lstStyle/>
        <a:p>
          <a:r>
            <a:rPr lang="en-US" sz="3200" dirty="0">
              <a:latin typeface="Sitka Text" panose="02000505000000020004" pitchFamily="2" charset="0"/>
            </a:rPr>
            <a:t>GA</a:t>
          </a:r>
        </a:p>
      </dgm:t>
    </dgm:pt>
    <dgm:pt modelId="{E3C27385-DD8F-412E-9820-5A275AD55E4E}" type="parTrans" cxnId="{F0842528-7C3B-40B9-AC5A-16D2FB65BB38}">
      <dgm:prSet/>
      <dgm:spPr/>
      <dgm:t>
        <a:bodyPr/>
        <a:lstStyle/>
        <a:p>
          <a:endParaRPr lang="en-US"/>
        </a:p>
      </dgm:t>
    </dgm:pt>
    <dgm:pt modelId="{F7FD07FE-3E09-40C2-B67A-16F55FB52239}" type="sibTrans" cxnId="{F0842528-7C3B-40B9-AC5A-16D2FB65BB38}">
      <dgm:prSet/>
      <dgm:spPr/>
      <dgm:t>
        <a:bodyPr/>
        <a:lstStyle/>
        <a:p>
          <a:endParaRPr lang="en-US"/>
        </a:p>
      </dgm:t>
    </dgm:pt>
    <dgm:pt modelId="{4D256B42-0DF5-4DEC-B15D-2C6AFF3375A7}">
      <dgm:prSet phldrT="[Text]"/>
      <dgm:spPr/>
      <dgm:t>
        <a:bodyPr/>
        <a:lstStyle/>
        <a:p>
          <a:r>
            <a:rPr lang="en-US" b="1" dirty="0">
              <a:latin typeface="Sitka Text" panose="02000505000000020004" pitchFamily="2" charset="0"/>
            </a:rPr>
            <a:t>10,700,000</a:t>
          </a:r>
        </a:p>
      </dgm:t>
    </dgm:pt>
    <dgm:pt modelId="{7E6FE7BB-116C-4635-9AD3-C6B8BC634655}" type="parTrans" cxnId="{C9CFC048-6476-4786-B1FB-4A3AE35B3A19}">
      <dgm:prSet/>
      <dgm:spPr/>
      <dgm:t>
        <a:bodyPr/>
        <a:lstStyle/>
        <a:p>
          <a:endParaRPr lang="en-US"/>
        </a:p>
      </dgm:t>
    </dgm:pt>
    <dgm:pt modelId="{91A2748B-D0D5-451A-9062-7C8FF06FA432}" type="sibTrans" cxnId="{C9CFC048-6476-4786-B1FB-4A3AE35B3A19}">
      <dgm:prSet/>
      <dgm:spPr/>
      <dgm:t>
        <a:bodyPr/>
        <a:lstStyle/>
        <a:p>
          <a:endParaRPr lang="en-US"/>
        </a:p>
      </dgm:t>
    </dgm:pt>
    <dgm:pt modelId="{15D564B4-DB62-4034-BDDA-D50B1FE227DE}">
      <dgm:prSet phldrT="[Text]"/>
      <dgm:spPr/>
      <dgm:t>
        <a:bodyPr/>
        <a:lstStyle/>
        <a:p>
          <a:r>
            <a:rPr lang="en-US" b="1" dirty="0">
              <a:latin typeface="Sitka Text" panose="02000505000000020004" pitchFamily="2" charset="0"/>
            </a:rPr>
            <a:t>3,103,000</a:t>
          </a:r>
        </a:p>
      </dgm:t>
    </dgm:pt>
    <dgm:pt modelId="{74A65346-378A-4D6C-B5CC-339A0F57CACE}" type="parTrans" cxnId="{25BFCF35-26C2-47EE-9BAC-041B1FBFFB24}">
      <dgm:prSet/>
      <dgm:spPr/>
      <dgm:t>
        <a:bodyPr/>
        <a:lstStyle/>
        <a:p>
          <a:endParaRPr lang="en-US"/>
        </a:p>
      </dgm:t>
    </dgm:pt>
    <dgm:pt modelId="{9E151132-9D07-4C37-9108-1ADAC8674DE9}" type="sibTrans" cxnId="{25BFCF35-26C2-47EE-9BAC-041B1FBFFB24}">
      <dgm:prSet/>
      <dgm:spPr/>
      <dgm:t>
        <a:bodyPr/>
        <a:lstStyle/>
        <a:p>
          <a:endParaRPr lang="en-US"/>
        </a:p>
      </dgm:t>
    </dgm:pt>
    <dgm:pt modelId="{2601E50F-C903-4FB1-95D2-6688C51444BD}">
      <dgm:prSet phldrT="[Text]"/>
      <dgm:spPr/>
      <dgm:t>
        <a:bodyPr/>
        <a:lstStyle/>
        <a:p>
          <a:r>
            <a:rPr lang="en-US" b="1" dirty="0">
              <a:latin typeface="Sitka Text" panose="02000505000000020004" pitchFamily="2" charset="0"/>
            </a:rPr>
            <a:t>41/week</a:t>
          </a:r>
        </a:p>
      </dgm:t>
    </dgm:pt>
    <dgm:pt modelId="{80222E9B-5CC6-47C1-9881-8CBA93287A86}" type="parTrans" cxnId="{9701290B-F3D7-4EBE-B43D-C1B086AA8918}">
      <dgm:prSet/>
      <dgm:spPr/>
      <dgm:t>
        <a:bodyPr/>
        <a:lstStyle/>
        <a:p>
          <a:endParaRPr lang="en-US"/>
        </a:p>
      </dgm:t>
    </dgm:pt>
    <dgm:pt modelId="{FDC91066-A56D-4427-B10A-699D81DD2A23}" type="sibTrans" cxnId="{9701290B-F3D7-4EBE-B43D-C1B086AA8918}">
      <dgm:prSet/>
      <dgm:spPr/>
      <dgm:t>
        <a:bodyPr/>
        <a:lstStyle/>
        <a:p>
          <a:endParaRPr lang="en-US"/>
        </a:p>
      </dgm:t>
    </dgm:pt>
    <dgm:pt modelId="{71014AF2-5934-41E7-9FEC-32E9C3588FCA}">
      <dgm:prSet custT="1"/>
      <dgm:spPr/>
      <dgm:t>
        <a:bodyPr/>
        <a:lstStyle/>
        <a:p>
          <a:pPr algn="ctr">
            <a:buFontTx/>
            <a:buNone/>
          </a:pPr>
          <a:r>
            <a:rPr lang="en-US" sz="2000" b="1" dirty="0">
              <a:solidFill>
                <a:srgbClr val="003399"/>
              </a:solidFill>
              <a:latin typeface="Sitka Text" panose="02000505000000020004" pitchFamily="2" charset="0"/>
            </a:rPr>
            <a:t>Number of</a:t>
          </a:r>
          <a:endParaRPr lang="en-US" sz="2000" dirty="0">
            <a:solidFill>
              <a:srgbClr val="003399"/>
            </a:solidFill>
            <a:latin typeface="Sitka Text" panose="02000505000000020004" pitchFamily="2" charset="0"/>
          </a:endParaRPr>
        </a:p>
      </dgm:t>
    </dgm:pt>
    <dgm:pt modelId="{E4EABA50-C0F0-49D3-8C82-E0CD3F523CC1}" type="parTrans" cxnId="{C61C9791-7BDD-40F4-907B-A26CE72844A3}">
      <dgm:prSet/>
      <dgm:spPr/>
      <dgm:t>
        <a:bodyPr/>
        <a:lstStyle/>
        <a:p>
          <a:endParaRPr lang="en-US"/>
        </a:p>
      </dgm:t>
    </dgm:pt>
    <dgm:pt modelId="{30202D3E-5D67-4741-B822-424250A9C587}" type="sibTrans" cxnId="{C61C9791-7BDD-40F4-907B-A26CE72844A3}">
      <dgm:prSet/>
      <dgm:spPr/>
      <dgm:t>
        <a:bodyPr/>
        <a:lstStyle/>
        <a:p>
          <a:endParaRPr lang="en-US"/>
        </a:p>
      </dgm:t>
    </dgm:pt>
    <dgm:pt modelId="{C929980D-F285-4B39-B37B-0CDDD8D9E0B5}">
      <dgm:prSet custT="1"/>
      <dgm:spPr/>
      <dgm:t>
        <a:bodyPr/>
        <a:lstStyle/>
        <a:p>
          <a:pPr algn="ctr">
            <a:buFontTx/>
            <a:buNone/>
          </a:pPr>
          <a:r>
            <a:rPr lang="en-US" sz="2000" b="1" dirty="0">
              <a:solidFill>
                <a:srgbClr val="003399"/>
              </a:solidFill>
              <a:latin typeface="Sitka Text" panose="02000505000000020004" pitchFamily="2" charset="0"/>
            </a:rPr>
            <a:t>Number of</a:t>
          </a:r>
          <a:endParaRPr lang="en-US" sz="2000" dirty="0">
            <a:solidFill>
              <a:srgbClr val="003399"/>
            </a:solidFill>
            <a:latin typeface="Sitka Text" panose="02000505000000020004" pitchFamily="2" charset="0"/>
          </a:endParaRPr>
        </a:p>
      </dgm:t>
    </dgm:pt>
    <dgm:pt modelId="{36D5884A-155C-4027-BBF7-9565EF5ABA5F}" type="parTrans" cxnId="{BC5A7C4F-C737-44EF-9A55-B4AF15C1E9DB}">
      <dgm:prSet/>
      <dgm:spPr/>
      <dgm:t>
        <a:bodyPr/>
        <a:lstStyle/>
        <a:p>
          <a:endParaRPr lang="en-US"/>
        </a:p>
      </dgm:t>
    </dgm:pt>
    <dgm:pt modelId="{3745891F-1FAA-44C8-A0E2-888F847ABD75}" type="sibTrans" cxnId="{BC5A7C4F-C737-44EF-9A55-B4AF15C1E9DB}">
      <dgm:prSet/>
      <dgm:spPr/>
      <dgm:t>
        <a:bodyPr/>
        <a:lstStyle/>
        <a:p>
          <a:endParaRPr lang="en-US"/>
        </a:p>
      </dgm:t>
    </dgm:pt>
    <dgm:pt modelId="{D9CCD3BC-B2BB-4ABD-BC1E-8AA80DB42DC6}">
      <dgm:prSet custT="1"/>
      <dgm:spPr/>
      <dgm:t>
        <a:bodyPr/>
        <a:lstStyle/>
        <a:p>
          <a:pPr algn="ctr">
            <a:buFontTx/>
            <a:buNone/>
          </a:pPr>
          <a:r>
            <a:rPr lang="en-US" sz="2000" b="1" dirty="0">
              <a:solidFill>
                <a:srgbClr val="003399"/>
              </a:solidFill>
              <a:latin typeface="Sitka Text" panose="02000505000000020004" pitchFamily="2" charset="0"/>
            </a:rPr>
            <a:t>State</a:t>
          </a:r>
        </a:p>
      </dgm:t>
    </dgm:pt>
    <dgm:pt modelId="{E1D737D5-B633-4129-BAB6-3BAD2874C9F7}" type="parTrans" cxnId="{E6298282-0DE2-44B3-9BF1-7C2B8F160486}">
      <dgm:prSet/>
      <dgm:spPr/>
      <dgm:t>
        <a:bodyPr/>
        <a:lstStyle/>
        <a:p>
          <a:endParaRPr lang="en-US"/>
        </a:p>
      </dgm:t>
    </dgm:pt>
    <dgm:pt modelId="{2D8E3450-65FA-41F1-A536-3D9AD78D1AE7}" type="sibTrans" cxnId="{E6298282-0DE2-44B3-9BF1-7C2B8F160486}">
      <dgm:prSet/>
      <dgm:spPr/>
      <dgm:t>
        <a:bodyPr/>
        <a:lstStyle/>
        <a:p>
          <a:endParaRPr lang="en-US"/>
        </a:p>
      </dgm:t>
    </dgm:pt>
    <dgm:pt modelId="{7AB44604-0714-4029-89CB-BC2EA57FD0AE}">
      <dgm:prSet custT="1"/>
      <dgm:spPr/>
      <dgm:t>
        <a:bodyPr/>
        <a:lstStyle/>
        <a:p>
          <a:pPr algn="ctr">
            <a:buFontTx/>
            <a:buNone/>
          </a:pPr>
          <a:r>
            <a:rPr lang="en-US" sz="3200" b="1" dirty="0">
              <a:solidFill>
                <a:srgbClr val="003399"/>
              </a:solidFill>
              <a:latin typeface="Sitka Text" panose="02000505000000020004" pitchFamily="2" charset="0"/>
            </a:rPr>
            <a:t>State</a:t>
          </a:r>
        </a:p>
      </dgm:t>
    </dgm:pt>
    <dgm:pt modelId="{55589D44-22D7-49D1-94AB-EAE8DE650474}" type="parTrans" cxnId="{B5CB1233-3BA5-49F1-9A00-CF0D5F885150}">
      <dgm:prSet/>
      <dgm:spPr/>
      <dgm:t>
        <a:bodyPr/>
        <a:lstStyle/>
        <a:p>
          <a:endParaRPr lang="en-US"/>
        </a:p>
      </dgm:t>
    </dgm:pt>
    <dgm:pt modelId="{80977B91-302E-4964-B59A-D5BC100802B4}" type="sibTrans" cxnId="{B5CB1233-3BA5-49F1-9A00-CF0D5F885150}">
      <dgm:prSet/>
      <dgm:spPr/>
      <dgm:t>
        <a:bodyPr/>
        <a:lstStyle/>
        <a:p>
          <a:endParaRPr lang="en-US"/>
        </a:p>
      </dgm:t>
    </dgm:pt>
    <dgm:pt modelId="{D4CFD4F2-70A5-4BF0-8D1D-99B9B6E1635C}">
      <dgm:prSet phldrT="[Text]"/>
      <dgm:spPr/>
      <dgm:t>
        <a:bodyPr/>
        <a:lstStyle/>
        <a:p>
          <a:r>
            <a:rPr lang="en-US" b="1" dirty="0">
              <a:latin typeface="Sitka Text" panose="02000505000000020004" pitchFamily="2" charset="0"/>
            </a:rPr>
            <a:t>$3,813.00</a:t>
          </a:r>
        </a:p>
      </dgm:t>
    </dgm:pt>
    <dgm:pt modelId="{D12EF4B4-8B91-41B4-9876-A8402B5FB2CF}" type="parTrans" cxnId="{4B52DF43-9530-4867-A63A-8649501C61B1}">
      <dgm:prSet/>
      <dgm:spPr/>
      <dgm:t>
        <a:bodyPr/>
        <a:lstStyle/>
        <a:p>
          <a:endParaRPr lang="en-US"/>
        </a:p>
      </dgm:t>
    </dgm:pt>
    <dgm:pt modelId="{00492E69-3A6A-490F-8328-848147F5BD49}" type="sibTrans" cxnId="{4B52DF43-9530-4867-A63A-8649501C61B1}">
      <dgm:prSet/>
      <dgm:spPr/>
      <dgm:t>
        <a:bodyPr/>
        <a:lstStyle/>
        <a:p>
          <a:endParaRPr lang="en-US"/>
        </a:p>
      </dgm:t>
    </dgm:pt>
    <dgm:pt modelId="{BBB50B55-E444-42C5-A2DE-09194EDC20B1}">
      <dgm:prSet custT="1"/>
      <dgm:spPr/>
      <dgm:t>
        <a:bodyPr/>
        <a:lstStyle/>
        <a:p>
          <a:pPr algn="ctr">
            <a:buFontTx/>
            <a:buNone/>
          </a:pPr>
          <a:r>
            <a:rPr lang="en-US" sz="2000" b="1" dirty="0">
              <a:solidFill>
                <a:srgbClr val="003399"/>
              </a:solidFill>
              <a:latin typeface="Sitka Text" panose="02000505000000020004" pitchFamily="2" charset="0"/>
            </a:rPr>
            <a:t>Economic</a:t>
          </a:r>
          <a:endParaRPr lang="en-US" sz="2000" dirty="0"/>
        </a:p>
      </dgm:t>
    </dgm:pt>
    <dgm:pt modelId="{47FDECD5-F633-4BA5-A334-6DD1CBD4150E}" type="parTrans" cxnId="{11529D04-1A1E-4124-A252-BB2DA5AAC23F}">
      <dgm:prSet/>
      <dgm:spPr/>
      <dgm:t>
        <a:bodyPr/>
        <a:lstStyle/>
        <a:p>
          <a:endParaRPr lang="en-US"/>
        </a:p>
      </dgm:t>
    </dgm:pt>
    <dgm:pt modelId="{181D4EEF-0C03-475F-94EB-756E3005B3DA}" type="sibTrans" cxnId="{11529D04-1A1E-4124-A252-BB2DA5AAC23F}">
      <dgm:prSet/>
      <dgm:spPr/>
      <dgm:t>
        <a:bodyPr/>
        <a:lstStyle/>
        <a:p>
          <a:endParaRPr lang="en-US"/>
        </a:p>
      </dgm:t>
    </dgm:pt>
    <dgm:pt modelId="{ECC63114-9713-47C9-B03C-9FD7D6E7FA89}">
      <dgm:prSet custT="1"/>
      <dgm:spPr/>
      <dgm:t>
        <a:bodyPr/>
        <a:lstStyle/>
        <a:p>
          <a:pPr algn="ctr">
            <a:buFontTx/>
            <a:buNone/>
          </a:pPr>
          <a:r>
            <a:rPr lang="en-US" sz="2000" b="1" dirty="0">
              <a:solidFill>
                <a:srgbClr val="003399"/>
              </a:solidFill>
              <a:latin typeface="Sitka Text" panose="02000505000000020004" pitchFamily="2" charset="0"/>
            </a:rPr>
            <a:t>Population</a:t>
          </a:r>
        </a:p>
      </dgm:t>
    </dgm:pt>
    <dgm:pt modelId="{5F9FA47C-7DEE-4B5E-8101-DF04B1A37B79}" type="parTrans" cxnId="{8B112FDF-68DC-4DB2-B452-E0CE58A38102}">
      <dgm:prSet/>
      <dgm:spPr/>
      <dgm:t>
        <a:bodyPr/>
        <a:lstStyle/>
        <a:p>
          <a:endParaRPr lang="en-US"/>
        </a:p>
      </dgm:t>
    </dgm:pt>
    <dgm:pt modelId="{5B76A7D5-58BC-4998-93D7-B5721B999CD4}" type="sibTrans" cxnId="{8B112FDF-68DC-4DB2-B452-E0CE58A38102}">
      <dgm:prSet/>
      <dgm:spPr/>
      <dgm:t>
        <a:bodyPr/>
        <a:lstStyle/>
        <a:p>
          <a:endParaRPr lang="en-US"/>
        </a:p>
      </dgm:t>
    </dgm:pt>
    <dgm:pt modelId="{829A6030-3BB7-465E-93E1-04D4BF8A8EDA}">
      <dgm:prSet custT="1"/>
      <dgm:spPr/>
      <dgm:t>
        <a:bodyPr/>
        <a:lstStyle/>
        <a:p>
          <a:pPr algn="ctr">
            <a:buFontTx/>
            <a:buNone/>
          </a:pPr>
          <a:r>
            <a:rPr lang="en-US" sz="2000" b="1" dirty="0">
              <a:solidFill>
                <a:srgbClr val="003399"/>
              </a:solidFill>
              <a:latin typeface="Sitka Text" panose="02000505000000020004" pitchFamily="2" charset="0"/>
            </a:rPr>
            <a:t>Caregivers </a:t>
          </a:r>
        </a:p>
      </dgm:t>
    </dgm:pt>
    <dgm:pt modelId="{6CDDFE07-F287-42E8-A2A7-5A1471B1875F}" type="sibTrans" cxnId="{D1A2A303-27B1-42D5-A195-EEB0497AB24D}">
      <dgm:prSet/>
      <dgm:spPr/>
      <dgm:t>
        <a:bodyPr/>
        <a:lstStyle/>
        <a:p>
          <a:endParaRPr lang="en-US"/>
        </a:p>
      </dgm:t>
    </dgm:pt>
    <dgm:pt modelId="{D04CEDE3-22BE-4C80-9510-FFD8124F49C5}" type="parTrans" cxnId="{D1A2A303-27B1-42D5-A195-EEB0497AB24D}">
      <dgm:prSet/>
      <dgm:spPr/>
      <dgm:t>
        <a:bodyPr/>
        <a:lstStyle/>
        <a:p>
          <a:endParaRPr lang="en-US"/>
        </a:p>
      </dgm:t>
    </dgm:pt>
    <dgm:pt modelId="{AF978698-523C-48E2-8964-4B5654FDAA7D}">
      <dgm:prSet custT="1"/>
      <dgm:spPr/>
      <dgm:t>
        <a:bodyPr/>
        <a:lstStyle/>
        <a:p>
          <a:pPr algn="ctr">
            <a:buFontTx/>
            <a:buNone/>
          </a:pPr>
          <a:r>
            <a:rPr lang="en-US" sz="2000" b="1" dirty="0">
              <a:solidFill>
                <a:srgbClr val="003399"/>
              </a:solidFill>
              <a:latin typeface="Sitka Text" panose="02000505000000020004" pitchFamily="2" charset="0"/>
            </a:rPr>
            <a:t>Care</a:t>
          </a:r>
        </a:p>
      </dgm:t>
    </dgm:pt>
    <dgm:pt modelId="{5ED3DE8B-4399-4B2E-88D9-2C53D79FBC72}" type="parTrans" cxnId="{724851E7-DA71-4C28-A346-2B4F495D7C2B}">
      <dgm:prSet/>
      <dgm:spPr/>
      <dgm:t>
        <a:bodyPr/>
        <a:lstStyle/>
        <a:p>
          <a:endParaRPr lang="en-US"/>
        </a:p>
      </dgm:t>
    </dgm:pt>
    <dgm:pt modelId="{1C968D7E-363D-4D41-BEF2-42E9E267D81F}" type="sibTrans" cxnId="{724851E7-DA71-4C28-A346-2B4F495D7C2B}">
      <dgm:prSet/>
      <dgm:spPr/>
      <dgm:t>
        <a:bodyPr/>
        <a:lstStyle/>
        <a:p>
          <a:endParaRPr lang="en-US"/>
        </a:p>
      </dgm:t>
    </dgm:pt>
    <dgm:pt modelId="{39054248-AB3C-4A13-A8D4-A3BA3F80BCB4}">
      <dgm:prSet custT="1"/>
      <dgm:spPr/>
      <dgm:t>
        <a:bodyPr/>
        <a:lstStyle/>
        <a:p>
          <a:pPr algn="ctr">
            <a:buFontTx/>
            <a:buNone/>
          </a:pPr>
          <a:r>
            <a:rPr lang="en-US" sz="2000" b="1" dirty="0">
              <a:solidFill>
                <a:srgbClr val="003399"/>
              </a:solidFill>
              <a:latin typeface="Sitka Text" panose="02000505000000020004" pitchFamily="2" charset="0"/>
            </a:rPr>
            <a:t>Value per</a:t>
          </a:r>
          <a:endParaRPr lang="en-US" sz="2000" dirty="0"/>
        </a:p>
      </dgm:t>
    </dgm:pt>
    <dgm:pt modelId="{E70F2794-C318-4242-B7CA-A93CF693D1A0}" type="parTrans" cxnId="{5B489FFD-26A5-4A26-83B3-40D924C3FB11}">
      <dgm:prSet/>
      <dgm:spPr/>
      <dgm:t>
        <a:bodyPr/>
        <a:lstStyle/>
        <a:p>
          <a:endParaRPr lang="en-US"/>
        </a:p>
      </dgm:t>
    </dgm:pt>
    <dgm:pt modelId="{B70E7001-6C86-441D-B5D0-F330D18CD834}" type="sibTrans" cxnId="{5B489FFD-26A5-4A26-83B3-40D924C3FB11}">
      <dgm:prSet/>
      <dgm:spPr/>
      <dgm:t>
        <a:bodyPr/>
        <a:lstStyle/>
        <a:p>
          <a:endParaRPr lang="en-US"/>
        </a:p>
      </dgm:t>
    </dgm:pt>
    <dgm:pt modelId="{A8A3B0EF-1CC7-4522-B0BD-EC528EB0883E}">
      <dgm:prSet custT="1"/>
      <dgm:spPr/>
      <dgm:t>
        <a:bodyPr/>
        <a:lstStyle/>
        <a:p>
          <a:pPr algn="ctr">
            <a:buFontTx/>
            <a:buNone/>
          </a:pPr>
          <a:r>
            <a:rPr lang="en-US" sz="2000" b="1" dirty="0">
              <a:solidFill>
                <a:srgbClr val="003399"/>
              </a:solidFill>
              <a:latin typeface="Sitka Text" panose="02000505000000020004" pitchFamily="2" charset="0"/>
            </a:rPr>
            <a:t>Month</a:t>
          </a:r>
        </a:p>
      </dgm:t>
    </dgm:pt>
    <dgm:pt modelId="{1F9BD58F-D7AB-46E6-9174-E1205D0C268F}" type="parTrans" cxnId="{E210A626-6C25-40EB-8320-8166427836B7}">
      <dgm:prSet/>
      <dgm:spPr/>
      <dgm:t>
        <a:bodyPr/>
        <a:lstStyle/>
        <a:p>
          <a:endParaRPr lang="en-US"/>
        </a:p>
      </dgm:t>
    </dgm:pt>
    <dgm:pt modelId="{B0CB396F-697B-4FC2-A4BD-B637A21E1A9E}" type="sibTrans" cxnId="{E210A626-6C25-40EB-8320-8166427836B7}">
      <dgm:prSet/>
      <dgm:spPr/>
      <dgm:t>
        <a:bodyPr/>
        <a:lstStyle/>
        <a:p>
          <a:endParaRPr lang="en-US"/>
        </a:p>
      </dgm:t>
    </dgm:pt>
    <dgm:pt modelId="{200D365D-42C9-419A-94EE-1BB533550F46}">
      <dgm:prSet/>
      <dgm:spPr/>
      <dgm:t>
        <a:bodyPr/>
        <a:lstStyle/>
        <a:p>
          <a:r>
            <a:rPr lang="en-US" b="1" dirty="0">
              <a:latin typeface="Sitka Text" panose="02000505000000020004" pitchFamily="2" charset="0"/>
            </a:rPr>
            <a:t>$11,831,739,000</a:t>
          </a:r>
        </a:p>
      </dgm:t>
    </dgm:pt>
    <dgm:pt modelId="{4FD72AF1-E257-4AE8-97B2-9F9E73FED864}" type="parTrans" cxnId="{E1C81E2A-FD9C-4D72-AC7C-B0D1915963C6}">
      <dgm:prSet/>
      <dgm:spPr/>
      <dgm:t>
        <a:bodyPr/>
        <a:lstStyle/>
        <a:p>
          <a:endParaRPr lang="en-US"/>
        </a:p>
      </dgm:t>
    </dgm:pt>
    <dgm:pt modelId="{3582B5D5-7870-4484-B4DC-30C5B7ED69EE}" type="sibTrans" cxnId="{E1C81E2A-FD9C-4D72-AC7C-B0D1915963C6}">
      <dgm:prSet/>
      <dgm:spPr/>
      <dgm:t>
        <a:bodyPr/>
        <a:lstStyle/>
        <a:p>
          <a:endParaRPr lang="en-US"/>
        </a:p>
      </dgm:t>
    </dgm:pt>
    <dgm:pt modelId="{392808A1-3C8D-48EF-9866-9256A673D9D9}">
      <dgm:prSet custT="1"/>
      <dgm:spPr/>
      <dgm:t>
        <a:bodyPr/>
        <a:lstStyle/>
        <a:p>
          <a:pPr algn="ctr">
            <a:buFontTx/>
            <a:buNone/>
          </a:pPr>
          <a:r>
            <a:rPr lang="en-US" sz="2000" b="1" dirty="0">
              <a:solidFill>
                <a:srgbClr val="003399"/>
              </a:solidFill>
              <a:latin typeface="Sitka Text" panose="02000505000000020004" pitchFamily="2" charset="0"/>
            </a:rPr>
            <a:t>Total</a:t>
          </a:r>
          <a:endParaRPr lang="en-US" sz="2000" dirty="0"/>
        </a:p>
      </dgm:t>
    </dgm:pt>
    <dgm:pt modelId="{B48041E6-3875-49CA-97CC-0437BBE133B3}" type="parTrans" cxnId="{E982E74F-AAB9-4804-BABF-454F11155344}">
      <dgm:prSet/>
      <dgm:spPr/>
      <dgm:t>
        <a:bodyPr/>
        <a:lstStyle/>
        <a:p>
          <a:endParaRPr lang="en-US"/>
        </a:p>
      </dgm:t>
    </dgm:pt>
    <dgm:pt modelId="{AF67C4AF-0AEE-45D2-A89A-D7C1E2D2F26D}" type="sibTrans" cxnId="{E982E74F-AAB9-4804-BABF-454F11155344}">
      <dgm:prSet/>
      <dgm:spPr/>
      <dgm:t>
        <a:bodyPr/>
        <a:lstStyle/>
        <a:p>
          <a:endParaRPr lang="en-US"/>
        </a:p>
      </dgm:t>
    </dgm:pt>
    <dgm:pt modelId="{0D8CDFCE-9DE8-4163-8603-0CEC10F59EAE}">
      <dgm:prSet custT="1"/>
      <dgm:spPr/>
      <dgm:t>
        <a:bodyPr/>
        <a:lstStyle/>
        <a:p>
          <a:pPr algn="ctr">
            <a:buFontTx/>
            <a:buNone/>
          </a:pPr>
          <a:r>
            <a:rPr lang="en-US" sz="2000" b="1" dirty="0">
              <a:solidFill>
                <a:srgbClr val="003399"/>
              </a:solidFill>
              <a:latin typeface="Sitka Text" panose="02000505000000020004" pitchFamily="2" charset="0"/>
            </a:rPr>
            <a:t>Value</a:t>
          </a:r>
          <a:endParaRPr lang="en-US" sz="2000" dirty="0"/>
        </a:p>
      </dgm:t>
    </dgm:pt>
    <dgm:pt modelId="{0DADF47A-3EF3-4419-AF92-B0714868C28F}" type="parTrans" cxnId="{7F6EE0EF-2A5A-42FC-9FCE-351B445CED9B}">
      <dgm:prSet/>
      <dgm:spPr/>
      <dgm:t>
        <a:bodyPr/>
        <a:lstStyle/>
        <a:p>
          <a:endParaRPr lang="en-US"/>
        </a:p>
      </dgm:t>
    </dgm:pt>
    <dgm:pt modelId="{D246340C-BE1D-4DF0-8FA5-CA5B4A023270}" type="sibTrans" cxnId="{7F6EE0EF-2A5A-42FC-9FCE-351B445CED9B}">
      <dgm:prSet/>
      <dgm:spPr/>
      <dgm:t>
        <a:bodyPr/>
        <a:lstStyle/>
        <a:p>
          <a:endParaRPr lang="en-US"/>
        </a:p>
      </dgm:t>
    </dgm:pt>
    <dgm:pt modelId="{E34BD2CF-2EEA-46B9-9231-341EA2A41F3E}">
      <dgm:prSet custT="1"/>
      <dgm:spPr/>
      <dgm:t>
        <a:bodyPr/>
        <a:lstStyle/>
        <a:p>
          <a:pPr algn="ctr">
            <a:buFontTx/>
            <a:buNone/>
          </a:pPr>
          <a:r>
            <a:rPr lang="en-US" sz="2000" b="1" dirty="0">
              <a:solidFill>
                <a:srgbClr val="003399"/>
              </a:solidFill>
              <a:latin typeface="Sitka Text" panose="02000505000000020004" pitchFamily="2" charset="0"/>
            </a:rPr>
            <a:t>Economic</a:t>
          </a:r>
          <a:endParaRPr lang="en-US" sz="2000" dirty="0"/>
        </a:p>
      </dgm:t>
    </dgm:pt>
    <dgm:pt modelId="{33EDE522-FBDC-4259-BDBE-D0D0FCEF9E2C}" type="parTrans" cxnId="{71351D0A-4EF0-4F1B-AF30-B0CF37B8B4DB}">
      <dgm:prSet/>
      <dgm:spPr/>
      <dgm:t>
        <a:bodyPr/>
        <a:lstStyle/>
        <a:p>
          <a:endParaRPr lang="en-US"/>
        </a:p>
      </dgm:t>
    </dgm:pt>
    <dgm:pt modelId="{3307D07B-4FBF-4039-9CEA-00C49CFE605C}" type="sibTrans" cxnId="{71351D0A-4EF0-4F1B-AF30-B0CF37B8B4DB}">
      <dgm:prSet/>
      <dgm:spPr/>
      <dgm:t>
        <a:bodyPr/>
        <a:lstStyle/>
        <a:p>
          <a:endParaRPr lang="en-US"/>
        </a:p>
      </dgm:t>
    </dgm:pt>
    <dgm:pt modelId="{6141C99F-4926-4B59-A305-AFA7FF3034FC}">
      <dgm:prSet custT="1"/>
      <dgm:spPr/>
      <dgm:t>
        <a:bodyPr/>
        <a:lstStyle/>
        <a:p>
          <a:pPr algn="ctr">
            <a:buFontTx/>
            <a:buNone/>
          </a:pPr>
          <a:r>
            <a:rPr lang="en-US" sz="2000" b="1" dirty="0">
              <a:solidFill>
                <a:srgbClr val="003399"/>
              </a:solidFill>
              <a:latin typeface="Sitka Text" panose="02000505000000020004" pitchFamily="2" charset="0"/>
            </a:rPr>
            <a:t>Hours</a:t>
          </a:r>
        </a:p>
      </dgm:t>
    </dgm:pt>
    <dgm:pt modelId="{AE89F3F5-20E8-444D-A57E-053A3C5B817F}" type="parTrans" cxnId="{9CD31AC0-82C7-4AD5-B8DD-84873E623204}">
      <dgm:prSet/>
      <dgm:spPr/>
      <dgm:t>
        <a:bodyPr/>
        <a:lstStyle/>
        <a:p>
          <a:endParaRPr lang="en-US"/>
        </a:p>
      </dgm:t>
    </dgm:pt>
    <dgm:pt modelId="{9027774B-3B1C-40EB-BA04-AB619181041A}" type="sibTrans" cxnId="{9CD31AC0-82C7-4AD5-B8DD-84873E623204}">
      <dgm:prSet/>
      <dgm:spPr/>
      <dgm:t>
        <a:bodyPr/>
        <a:lstStyle/>
        <a:p>
          <a:endParaRPr lang="en-US"/>
        </a:p>
      </dgm:t>
    </dgm:pt>
    <dgm:pt modelId="{F0CE1243-611F-4BBC-98E6-607F5FC3FB0E}" type="pres">
      <dgm:prSet presAssocID="{3F315C40-B767-471C-8EC5-825E3FB23B46}" presName="Name0" presStyleCnt="0">
        <dgm:presLayoutVars>
          <dgm:dir/>
          <dgm:animLvl val="lvl"/>
          <dgm:resizeHandles val="exact"/>
        </dgm:presLayoutVars>
      </dgm:prSet>
      <dgm:spPr/>
    </dgm:pt>
    <dgm:pt modelId="{F30F302A-0147-4F4A-BB87-7664CE6DCD5E}" type="pres">
      <dgm:prSet presAssocID="{C27E2F60-4A22-4AA4-81C9-A92860BC5531}" presName="composite" presStyleCnt="0"/>
      <dgm:spPr/>
    </dgm:pt>
    <dgm:pt modelId="{056D020F-1F7D-44B9-A1C9-3D3032790CCA}" type="pres">
      <dgm:prSet presAssocID="{C27E2F60-4A22-4AA4-81C9-A92860BC5531}" presName="parTx" presStyleLbl="alignNode1" presStyleIdx="0" presStyleCnt="6">
        <dgm:presLayoutVars>
          <dgm:chMax val="0"/>
          <dgm:chPref val="0"/>
          <dgm:bulletEnabled val="1"/>
        </dgm:presLayoutVars>
      </dgm:prSet>
      <dgm:spPr/>
    </dgm:pt>
    <dgm:pt modelId="{E8FF138B-AA07-4070-A710-880A5C2AB580}" type="pres">
      <dgm:prSet presAssocID="{C27E2F60-4A22-4AA4-81C9-A92860BC5531}" presName="desTx" presStyleLbl="alignAccFollowNode1" presStyleIdx="0" presStyleCnt="6">
        <dgm:presLayoutVars>
          <dgm:bulletEnabled val="1"/>
        </dgm:presLayoutVars>
      </dgm:prSet>
      <dgm:spPr/>
    </dgm:pt>
    <dgm:pt modelId="{5A8BF113-2BBD-498F-BD35-D5F012961B74}" type="pres">
      <dgm:prSet presAssocID="{F7FD07FE-3E09-40C2-B67A-16F55FB52239}" presName="space" presStyleCnt="0"/>
      <dgm:spPr/>
    </dgm:pt>
    <dgm:pt modelId="{7E18A3BA-83D7-4987-B7D2-DEA80FB7FDB6}" type="pres">
      <dgm:prSet presAssocID="{4D256B42-0DF5-4DEC-B15D-2C6AFF3375A7}" presName="composite" presStyleCnt="0"/>
      <dgm:spPr/>
    </dgm:pt>
    <dgm:pt modelId="{A12CDD13-58D6-43CD-A9B0-AFF2D57BDA15}" type="pres">
      <dgm:prSet presAssocID="{4D256B42-0DF5-4DEC-B15D-2C6AFF3375A7}" presName="parTx" presStyleLbl="alignNode1" presStyleIdx="1" presStyleCnt="6">
        <dgm:presLayoutVars>
          <dgm:chMax val="0"/>
          <dgm:chPref val="0"/>
          <dgm:bulletEnabled val="1"/>
        </dgm:presLayoutVars>
      </dgm:prSet>
      <dgm:spPr/>
    </dgm:pt>
    <dgm:pt modelId="{E2EC8D79-3B67-4C29-806E-8291F3DF8E31}" type="pres">
      <dgm:prSet presAssocID="{4D256B42-0DF5-4DEC-B15D-2C6AFF3375A7}" presName="desTx" presStyleLbl="alignAccFollowNode1" presStyleIdx="1" presStyleCnt="6">
        <dgm:presLayoutVars>
          <dgm:bulletEnabled val="1"/>
        </dgm:presLayoutVars>
      </dgm:prSet>
      <dgm:spPr/>
    </dgm:pt>
    <dgm:pt modelId="{D586D182-7931-439E-B919-37215BB34A47}" type="pres">
      <dgm:prSet presAssocID="{91A2748B-D0D5-451A-9062-7C8FF06FA432}" presName="space" presStyleCnt="0"/>
      <dgm:spPr/>
    </dgm:pt>
    <dgm:pt modelId="{3C578376-456D-42E3-9E68-F8FFE3D0C4CB}" type="pres">
      <dgm:prSet presAssocID="{15D564B4-DB62-4034-BDDA-D50B1FE227DE}" presName="composite" presStyleCnt="0"/>
      <dgm:spPr/>
    </dgm:pt>
    <dgm:pt modelId="{3673D992-3381-47EF-AEB7-26C293B9DE8C}" type="pres">
      <dgm:prSet presAssocID="{15D564B4-DB62-4034-BDDA-D50B1FE227DE}" presName="parTx" presStyleLbl="alignNode1" presStyleIdx="2" presStyleCnt="6">
        <dgm:presLayoutVars>
          <dgm:chMax val="0"/>
          <dgm:chPref val="0"/>
          <dgm:bulletEnabled val="1"/>
        </dgm:presLayoutVars>
      </dgm:prSet>
      <dgm:spPr/>
    </dgm:pt>
    <dgm:pt modelId="{868C9090-D9D7-4AE6-A27D-07BF37F38088}" type="pres">
      <dgm:prSet presAssocID="{15D564B4-DB62-4034-BDDA-D50B1FE227DE}" presName="desTx" presStyleLbl="alignAccFollowNode1" presStyleIdx="2" presStyleCnt="6">
        <dgm:presLayoutVars>
          <dgm:bulletEnabled val="1"/>
        </dgm:presLayoutVars>
      </dgm:prSet>
      <dgm:spPr/>
    </dgm:pt>
    <dgm:pt modelId="{E8C459CB-ED73-411C-856B-5A4856C518B6}" type="pres">
      <dgm:prSet presAssocID="{9E151132-9D07-4C37-9108-1ADAC8674DE9}" presName="space" presStyleCnt="0"/>
      <dgm:spPr/>
    </dgm:pt>
    <dgm:pt modelId="{264C63C1-40BF-4E69-9856-0295EF2FD2B8}" type="pres">
      <dgm:prSet presAssocID="{2601E50F-C903-4FB1-95D2-6688C51444BD}" presName="composite" presStyleCnt="0"/>
      <dgm:spPr/>
    </dgm:pt>
    <dgm:pt modelId="{554A7DBD-4CF8-4BFA-89D8-D19505D348EA}" type="pres">
      <dgm:prSet presAssocID="{2601E50F-C903-4FB1-95D2-6688C51444BD}" presName="parTx" presStyleLbl="alignNode1" presStyleIdx="3" presStyleCnt="6">
        <dgm:presLayoutVars>
          <dgm:chMax val="0"/>
          <dgm:chPref val="0"/>
          <dgm:bulletEnabled val="1"/>
        </dgm:presLayoutVars>
      </dgm:prSet>
      <dgm:spPr/>
    </dgm:pt>
    <dgm:pt modelId="{3B677918-87DF-47FC-8F5B-E51158B17A5A}" type="pres">
      <dgm:prSet presAssocID="{2601E50F-C903-4FB1-95D2-6688C51444BD}" presName="desTx" presStyleLbl="alignAccFollowNode1" presStyleIdx="3" presStyleCnt="6">
        <dgm:presLayoutVars>
          <dgm:bulletEnabled val="1"/>
        </dgm:presLayoutVars>
      </dgm:prSet>
      <dgm:spPr/>
    </dgm:pt>
    <dgm:pt modelId="{9B797B61-F99D-47EB-8CFB-6E33C10981E9}" type="pres">
      <dgm:prSet presAssocID="{FDC91066-A56D-4427-B10A-699D81DD2A23}" presName="space" presStyleCnt="0"/>
      <dgm:spPr/>
    </dgm:pt>
    <dgm:pt modelId="{05370990-550B-4528-BC80-9CA824EE2BC6}" type="pres">
      <dgm:prSet presAssocID="{D4CFD4F2-70A5-4BF0-8D1D-99B9B6E1635C}" presName="composite" presStyleCnt="0"/>
      <dgm:spPr/>
    </dgm:pt>
    <dgm:pt modelId="{53133D28-C401-43A4-8864-AAA14F829CA7}" type="pres">
      <dgm:prSet presAssocID="{D4CFD4F2-70A5-4BF0-8D1D-99B9B6E1635C}" presName="parTx" presStyleLbl="alignNode1" presStyleIdx="4" presStyleCnt="6">
        <dgm:presLayoutVars>
          <dgm:chMax val="0"/>
          <dgm:chPref val="0"/>
          <dgm:bulletEnabled val="1"/>
        </dgm:presLayoutVars>
      </dgm:prSet>
      <dgm:spPr/>
    </dgm:pt>
    <dgm:pt modelId="{02DE62AE-ADDA-4F20-A4D5-085DA26124D3}" type="pres">
      <dgm:prSet presAssocID="{D4CFD4F2-70A5-4BF0-8D1D-99B9B6E1635C}" presName="desTx" presStyleLbl="alignAccFollowNode1" presStyleIdx="4" presStyleCnt="6">
        <dgm:presLayoutVars>
          <dgm:bulletEnabled val="1"/>
        </dgm:presLayoutVars>
      </dgm:prSet>
      <dgm:spPr/>
    </dgm:pt>
    <dgm:pt modelId="{7B588F63-7C92-49DA-8D84-28E3329105AD}" type="pres">
      <dgm:prSet presAssocID="{00492E69-3A6A-490F-8328-848147F5BD49}" presName="space" presStyleCnt="0"/>
      <dgm:spPr/>
    </dgm:pt>
    <dgm:pt modelId="{A8693C9D-128B-4AFE-8C1E-316B29A34B55}" type="pres">
      <dgm:prSet presAssocID="{200D365D-42C9-419A-94EE-1BB533550F46}" presName="composite" presStyleCnt="0"/>
      <dgm:spPr/>
    </dgm:pt>
    <dgm:pt modelId="{85F7E93D-E43E-4014-9F98-1A5B0EDA0498}" type="pres">
      <dgm:prSet presAssocID="{200D365D-42C9-419A-94EE-1BB533550F46}" presName="parTx" presStyleLbl="alignNode1" presStyleIdx="5" presStyleCnt="6">
        <dgm:presLayoutVars>
          <dgm:chMax val="0"/>
          <dgm:chPref val="0"/>
          <dgm:bulletEnabled val="1"/>
        </dgm:presLayoutVars>
      </dgm:prSet>
      <dgm:spPr/>
    </dgm:pt>
    <dgm:pt modelId="{86E69738-991B-428D-8129-498AD4C285A0}" type="pres">
      <dgm:prSet presAssocID="{200D365D-42C9-419A-94EE-1BB533550F46}" presName="desTx" presStyleLbl="alignAccFollowNode1" presStyleIdx="5" presStyleCnt="6">
        <dgm:presLayoutVars>
          <dgm:bulletEnabled val="1"/>
        </dgm:presLayoutVars>
      </dgm:prSet>
      <dgm:spPr/>
    </dgm:pt>
  </dgm:ptLst>
  <dgm:cxnLst>
    <dgm:cxn modelId="{D1A2A303-27B1-42D5-A195-EEB0497AB24D}" srcId="{15D564B4-DB62-4034-BDDA-D50B1FE227DE}" destId="{829A6030-3BB7-465E-93E1-04D4BF8A8EDA}" srcOrd="1" destOrd="0" parTransId="{D04CEDE3-22BE-4C80-9510-FFD8124F49C5}" sibTransId="{6CDDFE07-F287-42E8-A2A7-5A1471B1875F}"/>
    <dgm:cxn modelId="{11529D04-1A1E-4124-A252-BB2DA5AAC23F}" srcId="{D4CFD4F2-70A5-4BF0-8D1D-99B9B6E1635C}" destId="{BBB50B55-E444-42C5-A2DE-09194EDC20B1}" srcOrd="0" destOrd="0" parTransId="{47FDECD5-F633-4BA5-A334-6DD1CBD4150E}" sibTransId="{181D4EEF-0C03-475F-94EB-756E3005B3DA}"/>
    <dgm:cxn modelId="{0D9B0808-84D4-4DC9-A24D-BB7B5CBF8C0F}" type="presOf" srcId="{AF978698-523C-48E2-8964-4B5654FDAA7D}" destId="{3B677918-87DF-47FC-8F5B-E51158B17A5A}" srcOrd="0" destOrd="1" presId="urn:microsoft.com/office/officeart/2005/8/layout/hList1"/>
    <dgm:cxn modelId="{71351D0A-4EF0-4F1B-AF30-B0CF37B8B4DB}" srcId="{200D365D-42C9-419A-94EE-1BB533550F46}" destId="{E34BD2CF-2EEA-46B9-9231-341EA2A41F3E}" srcOrd="1" destOrd="0" parTransId="{33EDE522-FBDC-4259-BDBE-D0D0FCEF9E2C}" sibTransId="{3307D07B-4FBF-4039-9CEA-00C49CFE605C}"/>
    <dgm:cxn modelId="{9701290B-F3D7-4EBE-B43D-C1B086AA8918}" srcId="{3F315C40-B767-471C-8EC5-825E3FB23B46}" destId="{2601E50F-C903-4FB1-95D2-6688C51444BD}" srcOrd="3" destOrd="0" parTransId="{80222E9B-5CC6-47C1-9881-8CBA93287A86}" sibTransId="{FDC91066-A56D-4427-B10A-699D81DD2A23}"/>
    <dgm:cxn modelId="{8E6DA20D-591E-4637-87F2-2D410E4BA07F}" type="presOf" srcId="{829A6030-3BB7-465E-93E1-04D4BF8A8EDA}" destId="{868C9090-D9D7-4AE6-A27D-07BF37F38088}" srcOrd="0" destOrd="1" presId="urn:microsoft.com/office/officeart/2005/8/layout/hList1"/>
    <dgm:cxn modelId="{E210A626-6C25-40EB-8320-8166427836B7}" srcId="{D4CFD4F2-70A5-4BF0-8D1D-99B9B6E1635C}" destId="{A8A3B0EF-1CC7-4522-B0BD-EC528EB0883E}" srcOrd="2" destOrd="0" parTransId="{1F9BD58F-D7AB-46E6-9174-E1205D0C268F}" sibTransId="{B0CB396F-697B-4FC2-A4BD-B637A21E1A9E}"/>
    <dgm:cxn modelId="{F0842528-7C3B-40B9-AC5A-16D2FB65BB38}" srcId="{3F315C40-B767-471C-8EC5-825E3FB23B46}" destId="{C27E2F60-4A22-4AA4-81C9-A92860BC5531}" srcOrd="0" destOrd="0" parTransId="{E3C27385-DD8F-412E-9820-5A275AD55E4E}" sibTransId="{F7FD07FE-3E09-40C2-B67A-16F55FB52239}"/>
    <dgm:cxn modelId="{E1C81E2A-FD9C-4D72-AC7C-B0D1915963C6}" srcId="{3F315C40-B767-471C-8EC5-825E3FB23B46}" destId="{200D365D-42C9-419A-94EE-1BB533550F46}" srcOrd="5" destOrd="0" parTransId="{4FD72AF1-E257-4AE8-97B2-9F9E73FED864}" sibTransId="{3582B5D5-7870-4484-B4DC-30C5B7ED69EE}"/>
    <dgm:cxn modelId="{37371E2B-62EC-4552-BDE8-2C6B95798E5F}" type="presOf" srcId="{C27E2F60-4A22-4AA4-81C9-A92860BC5531}" destId="{056D020F-1F7D-44B9-A1C9-3D3032790CCA}" srcOrd="0" destOrd="0" presId="urn:microsoft.com/office/officeart/2005/8/layout/hList1"/>
    <dgm:cxn modelId="{B5CB1233-3BA5-49F1-9A00-CF0D5F885150}" srcId="{C27E2F60-4A22-4AA4-81C9-A92860BC5531}" destId="{7AB44604-0714-4029-89CB-BC2EA57FD0AE}" srcOrd="0" destOrd="0" parTransId="{55589D44-22D7-49D1-94AB-EAE8DE650474}" sibTransId="{80977B91-302E-4964-B59A-D5BC100802B4}"/>
    <dgm:cxn modelId="{25BFCF35-26C2-47EE-9BAC-041B1FBFFB24}" srcId="{3F315C40-B767-471C-8EC5-825E3FB23B46}" destId="{15D564B4-DB62-4034-BDDA-D50B1FE227DE}" srcOrd="2" destOrd="0" parTransId="{74A65346-378A-4D6C-B5CC-339A0F57CACE}" sibTransId="{9E151132-9D07-4C37-9108-1ADAC8674DE9}"/>
    <dgm:cxn modelId="{93EF625C-8421-4731-A20C-FF73127AA9F3}" type="presOf" srcId="{7AB44604-0714-4029-89CB-BC2EA57FD0AE}" destId="{E8FF138B-AA07-4070-A710-880A5C2AB580}" srcOrd="0" destOrd="0" presId="urn:microsoft.com/office/officeart/2005/8/layout/hList1"/>
    <dgm:cxn modelId="{A1874F42-E45E-463A-ACA5-778C3D2C889B}" type="presOf" srcId="{A8A3B0EF-1CC7-4522-B0BD-EC528EB0883E}" destId="{02DE62AE-ADDA-4F20-A4D5-085DA26124D3}" srcOrd="0" destOrd="2" presId="urn:microsoft.com/office/officeart/2005/8/layout/hList1"/>
    <dgm:cxn modelId="{4B52DF43-9530-4867-A63A-8649501C61B1}" srcId="{3F315C40-B767-471C-8EC5-825E3FB23B46}" destId="{D4CFD4F2-70A5-4BF0-8D1D-99B9B6E1635C}" srcOrd="4" destOrd="0" parTransId="{D12EF4B4-8B91-41B4-9876-A8402B5FB2CF}" sibTransId="{00492E69-3A6A-490F-8328-848147F5BD49}"/>
    <dgm:cxn modelId="{C9CFC048-6476-4786-B1FB-4A3AE35B3A19}" srcId="{3F315C40-B767-471C-8EC5-825E3FB23B46}" destId="{4D256B42-0DF5-4DEC-B15D-2C6AFF3375A7}" srcOrd="1" destOrd="0" parTransId="{7E6FE7BB-116C-4635-9AD3-C6B8BC634655}" sibTransId="{91A2748B-D0D5-451A-9062-7C8FF06FA432}"/>
    <dgm:cxn modelId="{8B0B766B-2467-4246-8124-EA9DA19363F5}" type="presOf" srcId="{BBB50B55-E444-42C5-A2DE-09194EDC20B1}" destId="{02DE62AE-ADDA-4F20-A4D5-085DA26124D3}" srcOrd="0" destOrd="0" presId="urn:microsoft.com/office/officeart/2005/8/layout/hList1"/>
    <dgm:cxn modelId="{BC5A7C4F-C737-44EF-9A55-B4AF15C1E9DB}" srcId="{15D564B4-DB62-4034-BDDA-D50B1FE227DE}" destId="{C929980D-F285-4B39-B37B-0CDDD8D9E0B5}" srcOrd="0" destOrd="0" parTransId="{36D5884A-155C-4027-BBF7-9565EF5ABA5F}" sibTransId="{3745891F-1FAA-44C8-A0E2-888F847ABD75}"/>
    <dgm:cxn modelId="{E982E74F-AAB9-4804-BABF-454F11155344}" srcId="{200D365D-42C9-419A-94EE-1BB533550F46}" destId="{392808A1-3C8D-48EF-9866-9256A673D9D9}" srcOrd="0" destOrd="0" parTransId="{B48041E6-3875-49CA-97CC-0437BBE133B3}" sibTransId="{AF67C4AF-0AEE-45D2-A89A-D7C1E2D2F26D}"/>
    <dgm:cxn modelId="{644B3950-333C-4E89-88F9-B9F77884A7AB}" type="presOf" srcId="{0D8CDFCE-9DE8-4163-8603-0CEC10F59EAE}" destId="{86E69738-991B-428D-8129-498AD4C285A0}" srcOrd="0" destOrd="2" presId="urn:microsoft.com/office/officeart/2005/8/layout/hList1"/>
    <dgm:cxn modelId="{CBF56E56-15E3-49AA-9178-CE979D5666E8}" type="presOf" srcId="{392808A1-3C8D-48EF-9866-9256A673D9D9}" destId="{86E69738-991B-428D-8129-498AD4C285A0}" srcOrd="0" destOrd="0" presId="urn:microsoft.com/office/officeart/2005/8/layout/hList1"/>
    <dgm:cxn modelId="{2D88017B-BB1F-4AA3-9321-DEEF8D40AC3A}" type="presOf" srcId="{4D256B42-0DF5-4DEC-B15D-2C6AFF3375A7}" destId="{A12CDD13-58D6-43CD-A9B0-AFF2D57BDA15}" srcOrd="0" destOrd="0" presId="urn:microsoft.com/office/officeart/2005/8/layout/hList1"/>
    <dgm:cxn modelId="{41FEF47B-D7E4-4E8D-A690-3772C98E1893}" type="presOf" srcId="{D9CCD3BC-B2BB-4ABD-BC1E-8AA80DB42DC6}" destId="{E2EC8D79-3B67-4C29-806E-8291F3DF8E31}" srcOrd="0" destOrd="0" presId="urn:microsoft.com/office/officeart/2005/8/layout/hList1"/>
    <dgm:cxn modelId="{E6298282-0DE2-44B3-9BF1-7C2B8F160486}" srcId="{4D256B42-0DF5-4DEC-B15D-2C6AFF3375A7}" destId="{D9CCD3BC-B2BB-4ABD-BC1E-8AA80DB42DC6}" srcOrd="0" destOrd="0" parTransId="{E1D737D5-B633-4129-BAB6-3BAD2874C9F7}" sibTransId="{2D8E3450-65FA-41F1-A536-3D9AD78D1AE7}"/>
    <dgm:cxn modelId="{50DAFC86-2B6B-4812-AB18-2B68DBC5322F}" type="presOf" srcId="{D4CFD4F2-70A5-4BF0-8D1D-99B9B6E1635C}" destId="{53133D28-C401-43A4-8864-AAA14F829CA7}" srcOrd="0" destOrd="0" presId="urn:microsoft.com/office/officeart/2005/8/layout/hList1"/>
    <dgm:cxn modelId="{08E20C87-9BC1-4CC4-A1B3-1A3BD713F0E0}" type="presOf" srcId="{39054248-AB3C-4A13-A8D4-A3BA3F80BCB4}" destId="{02DE62AE-ADDA-4F20-A4D5-085DA26124D3}" srcOrd="0" destOrd="1" presId="urn:microsoft.com/office/officeart/2005/8/layout/hList1"/>
    <dgm:cxn modelId="{39B4FF88-27A2-4F67-8E90-7DFDBF9DC0CB}" type="presOf" srcId="{2601E50F-C903-4FB1-95D2-6688C51444BD}" destId="{554A7DBD-4CF8-4BFA-89D8-D19505D348EA}" srcOrd="0" destOrd="0" presId="urn:microsoft.com/office/officeart/2005/8/layout/hList1"/>
    <dgm:cxn modelId="{D53A448B-1298-4CA7-BBFB-448BEF1D9D68}" type="presOf" srcId="{E34BD2CF-2EEA-46B9-9231-341EA2A41F3E}" destId="{86E69738-991B-428D-8129-498AD4C285A0}" srcOrd="0" destOrd="1" presId="urn:microsoft.com/office/officeart/2005/8/layout/hList1"/>
    <dgm:cxn modelId="{C61C9791-7BDD-40F4-907B-A26CE72844A3}" srcId="{2601E50F-C903-4FB1-95D2-6688C51444BD}" destId="{71014AF2-5934-41E7-9FEC-32E9C3588FCA}" srcOrd="0" destOrd="0" parTransId="{E4EABA50-C0F0-49D3-8C82-E0CD3F523CC1}" sibTransId="{30202D3E-5D67-4741-B822-424250A9C587}"/>
    <dgm:cxn modelId="{A4E70C94-DE84-46FE-84EF-38AE7E0BEC9B}" type="presOf" srcId="{200D365D-42C9-419A-94EE-1BB533550F46}" destId="{85F7E93D-E43E-4014-9F98-1A5B0EDA0498}" srcOrd="0" destOrd="0" presId="urn:microsoft.com/office/officeart/2005/8/layout/hList1"/>
    <dgm:cxn modelId="{3EC041A2-0255-4CD3-B350-8D73FFC9A9B8}" type="presOf" srcId="{C929980D-F285-4B39-B37B-0CDDD8D9E0B5}" destId="{868C9090-D9D7-4AE6-A27D-07BF37F38088}" srcOrd="0" destOrd="0" presId="urn:microsoft.com/office/officeart/2005/8/layout/hList1"/>
    <dgm:cxn modelId="{6A4581A5-3720-4DE7-9269-5015DC84628C}" type="presOf" srcId="{15D564B4-DB62-4034-BDDA-D50B1FE227DE}" destId="{3673D992-3381-47EF-AEB7-26C293B9DE8C}" srcOrd="0" destOrd="0" presId="urn:microsoft.com/office/officeart/2005/8/layout/hList1"/>
    <dgm:cxn modelId="{8DEA80BD-C181-4500-BB78-4AE1AD59B001}" type="presOf" srcId="{ECC63114-9713-47C9-B03C-9FD7D6E7FA89}" destId="{E2EC8D79-3B67-4C29-806E-8291F3DF8E31}" srcOrd="0" destOrd="1" presId="urn:microsoft.com/office/officeart/2005/8/layout/hList1"/>
    <dgm:cxn modelId="{9CD31AC0-82C7-4AD5-B8DD-84873E623204}" srcId="{2601E50F-C903-4FB1-95D2-6688C51444BD}" destId="{6141C99F-4926-4B59-A305-AFA7FF3034FC}" srcOrd="2" destOrd="0" parTransId="{AE89F3F5-20E8-444D-A57E-053A3C5B817F}" sibTransId="{9027774B-3B1C-40EB-BA04-AB619181041A}"/>
    <dgm:cxn modelId="{491976C7-3BED-4227-A031-616AC26B3899}" type="presOf" srcId="{6141C99F-4926-4B59-A305-AFA7FF3034FC}" destId="{3B677918-87DF-47FC-8F5B-E51158B17A5A}" srcOrd="0" destOrd="2" presId="urn:microsoft.com/office/officeart/2005/8/layout/hList1"/>
    <dgm:cxn modelId="{449888D6-79D3-4622-85A5-C89420DCE419}" type="presOf" srcId="{71014AF2-5934-41E7-9FEC-32E9C3588FCA}" destId="{3B677918-87DF-47FC-8F5B-E51158B17A5A}" srcOrd="0" destOrd="0" presId="urn:microsoft.com/office/officeart/2005/8/layout/hList1"/>
    <dgm:cxn modelId="{8B112FDF-68DC-4DB2-B452-E0CE58A38102}" srcId="{4D256B42-0DF5-4DEC-B15D-2C6AFF3375A7}" destId="{ECC63114-9713-47C9-B03C-9FD7D6E7FA89}" srcOrd="1" destOrd="0" parTransId="{5F9FA47C-7DEE-4B5E-8101-DF04B1A37B79}" sibTransId="{5B76A7D5-58BC-4998-93D7-B5721B999CD4}"/>
    <dgm:cxn modelId="{724851E7-DA71-4C28-A346-2B4F495D7C2B}" srcId="{2601E50F-C903-4FB1-95D2-6688C51444BD}" destId="{AF978698-523C-48E2-8964-4B5654FDAA7D}" srcOrd="1" destOrd="0" parTransId="{5ED3DE8B-4399-4B2E-88D9-2C53D79FBC72}" sibTransId="{1C968D7E-363D-4D41-BEF2-42E9E267D81F}"/>
    <dgm:cxn modelId="{7F6EE0EF-2A5A-42FC-9FCE-351B445CED9B}" srcId="{200D365D-42C9-419A-94EE-1BB533550F46}" destId="{0D8CDFCE-9DE8-4163-8603-0CEC10F59EAE}" srcOrd="2" destOrd="0" parTransId="{0DADF47A-3EF3-4419-AF92-B0714868C28F}" sibTransId="{D246340C-BE1D-4DF0-8FA5-CA5B4A023270}"/>
    <dgm:cxn modelId="{5B489FFD-26A5-4A26-83B3-40D924C3FB11}" srcId="{D4CFD4F2-70A5-4BF0-8D1D-99B9B6E1635C}" destId="{39054248-AB3C-4A13-A8D4-A3BA3F80BCB4}" srcOrd="1" destOrd="0" parTransId="{E70F2794-C318-4242-B7CA-A93CF693D1A0}" sibTransId="{B70E7001-6C86-441D-B5D0-F330D18CD834}"/>
    <dgm:cxn modelId="{668F64FE-A49F-4451-93B7-A483052131A3}" type="presOf" srcId="{3F315C40-B767-471C-8EC5-825E3FB23B46}" destId="{F0CE1243-611F-4BBC-98E6-607F5FC3FB0E}" srcOrd="0" destOrd="0" presId="urn:microsoft.com/office/officeart/2005/8/layout/hList1"/>
    <dgm:cxn modelId="{9B415399-16C9-4ADD-8FA3-91989C9AE805}" type="presParOf" srcId="{F0CE1243-611F-4BBC-98E6-607F5FC3FB0E}" destId="{F30F302A-0147-4F4A-BB87-7664CE6DCD5E}" srcOrd="0" destOrd="0" presId="urn:microsoft.com/office/officeart/2005/8/layout/hList1"/>
    <dgm:cxn modelId="{BD8C4704-FE6C-474F-A0A4-B9DE8C7001A9}" type="presParOf" srcId="{F30F302A-0147-4F4A-BB87-7664CE6DCD5E}" destId="{056D020F-1F7D-44B9-A1C9-3D3032790CCA}" srcOrd="0" destOrd="0" presId="urn:microsoft.com/office/officeart/2005/8/layout/hList1"/>
    <dgm:cxn modelId="{C264DB4B-F0C4-4D20-924D-73D979849571}" type="presParOf" srcId="{F30F302A-0147-4F4A-BB87-7664CE6DCD5E}" destId="{E8FF138B-AA07-4070-A710-880A5C2AB580}" srcOrd="1" destOrd="0" presId="urn:microsoft.com/office/officeart/2005/8/layout/hList1"/>
    <dgm:cxn modelId="{B974DE9D-92F8-4EB7-9D18-35CC336E2F8D}" type="presParOf" srcId="{F0CE1243-611F-4BBC-98E6-607F5FC3FB0E}" destId="{5A8BF113-2BBD-498F-BD35-D5F012961B74}" srcOrd="1" destOrd="0" presId="urn:microsoft.com/office/officeart/2005/8/layout/hList1"/>
    <dgm:cxn modelId="{0E115BED-F410-4040-820D-74FCEA561B44}" type="presParOf" srcId="{F0CE1243-611F-4BBC-98E6-607F5FC3FB0E}" destId="{7E18A3BA-83D7-4987-B7D2-DEA80FB7FDB6}" srcOrd="2" destOrd="0" presId="urn:microsoft.com/office/officeart/2005/8/layout/hList1"/>
    <dgm:cxn modelId="{C850FE78-A888-4D28-99DD-71FA2BB913D5}" type="presParOf" srcId="{7E18A3BA-83D7-4987-B7D2-DEA80FB7FDB6}" destId="{A12CDD13-58D6-43CD-A9B0-AFF2D57BDA15}" srcOrd="0" destOrd="0" presId="urn:microsoft.com/office/officeart/2005/8/layout/hList1"/>
    <dgm:cxn modelId="{59F5A1FD-BFE4-4C85-9695-63D0FEF9CCB8}" type="presParOf" srcId="{7E18A3BA-83D7-4987-B7D2-DEA80FB7FDB6}" destId="{E2EC8D79-3B67-4C29-806E-8291F3DF8E31}" srcOrd="1" destOrd="0" presId="urn:microsoft.com/office/officeart/2005/8/layout/hList1"/>
    <dgm:cxn modelId="{AD6418E5-5830-4C0C-8EDB-17A161A5217A}" type="presParOf" srcId="{F0CE1243-611F-4BBC-98E6-607F5FC3FB0E}" destId="{D586D182-7931-439E-B919-37215BB34A47}" srcOrd="3" destOrd="0" presId="urn:microsoft.com/office/officeart/2005/8/layout/hList1"/>
    <dgm:cxn modelId="{B34C7FC8-4ED9-4CF7-9C39-0C5B44BDE827}" type="presParOf" srcId="{F0CE1243-611F-4BBC-98E6-607F5FC3FB0E}" destId="{3C578376-456D-42E3-9E68-F8FFE3D0C4CB}" srcOrd="4" destOrd="0" presId="urn:microsoft.com/office/officeart/2005/8/layout/hList1"/>
    <dgm:cxn modelId="{555AE2BA-E607-4A7F-A904-4E55F94AF14E}" type="presParOf" srcId="{3C578376-456D-42E3-9E68-F8FFE3D0C4CB}" destId="{3673D992-3381-47EF-AEB7-26C293B9DE8C}" srcOrd="0" destOrd="0" presId="urn:microsoft.com/office/officeart/2005/8/layout/hList1"/>
    <dgm:cxn modelId="{22F4AF2A-F9CF-49CA-9CE1-ED56DAF85393}" type="presParOf" srcId="{3C578376-456D-42E3-9E68-F8FFE3D0C4CB}" destId="{868C9090-D9D7-4AE6-A27D-07BF37F38088}" srcOrd="1" destOrd="0" presId="urn:microsoft.com/office/officeart/2005/8/layout/hList1"/>
    <dgm:cxn modelId="{28730445-AF77-4381-981D-F798631AD2C7}" type="presParOf" srcId="{F0CE1243-611F-4BBC-98E6-607F5FC3FB0E}" destId="{E8C459CB-ED73-411C-856B-5A4856C518B6}" srcOrd="5" destOrd="0" presId="urn:microsoft.com/office/officeart/2005/8/layout/hList1"/>
    <dgm:cxn modelId="{4EAEC8CC-969D-4F36-9AA1-EDC04550B7F8}" type="presParOf" srcId="{F0CE1243-611F-4BBC-98E6-607F5FC3FB0E}" destId="{264C63C1-40BF-4E69-9856-0295EF2FD2B8}" srcOrd="6" destOrd="0" presId="urn:microsoft.com/office/officeart/2005/8/layout/hList1"/>
    <dgm:cxn modelId="{9770A74D-9288-4D62-995A-23F4428E6B41}" type="presParOf" srcId="{264C63C1-40BF-4E69-9856-0295EF2FD2B8}" destId="{554A7DBD-4CF8-4BFA-89D8-D19505D348EA}" srcOrd="0" destOrd="0" presId="urn:microsoft.com/office/officeart/2005/8/layout/hList1"/>
    <dgm:cxn modelId="{3E5A861E-E54C-44C4-A4C3-E1E77D77F8BD}" type="presParOf" srcId="{264C63C1-40BF-4E69-9856-0295EF2FD2B8}" destId="{3B677918-87DF-47FC-8F5B-E51158B17A5A}" srcOrd="1" destOrd="0" presId="urn:microsoft.com/office/officeart/2005/8/layout/hList1"/>
    <dgm:cxn modelId="{FDFC58F7-35D0-4C20-9934-88A6BF91C1E2}" type="presParOf" srcId="{F0CE1243-611F-4BBC-98E6-607F5FC3FB0E}" destId="{9B797B61-F99D-47EB-8CFB-6E33C10981E9}" srcOrd="7" destOrd="0" presId="urn:microsoft.com/office/officeart/2005/8/layout/hList1"/>
    <dgm:cxn modelId="{1ED5D882-E9A5-40D9-AE3E-74324C0F9627}" type="presParOf" srcId="{F0CE1243-611F-4BBC-98E6-607F5FC3FB0E}" destId="{05370990-550B-4528-BC80-9CA824EE2BC6}" srcOrd="8" destOrd="0" presId="urn:microsoft.com/office/officeart/2005/8/layout/hList1"/>
    <dgm:cxn modelId="{E45B5A8C-4FDC-41E8-9C2C-74088053EB3A}" type="presParOf" srcId="{05370990-550B-4528-BC80-9CA824EE2BC6}" destId="{53133D28-C401-43A4-8864-AAA14F829CA7}" srcOrd="0" destOrd="0" presId="urn:microsoft.com/office/officeart/2005/8/layout/hList1"/>
    <dgm:cxn modelId="{21C7D15D-C017-4622-88E5-11CCBDDE56E0}" type="presParOf" srcId="{05370990-550B-4528-BC80-9CA824EE2BC6}" destId="{02DE62AE-ADDA-4F20-A4D5-085DA26124D3}" srcOrd="1" destOrd="0" presId="urn:microsoft.com/office/officeart/2005/8/layout/hList1"/>
    <dgm:cxn modelId="{3884B86C-15AD-4B5B-BCA2-0A704F91037E}" type="presParOf" srcId="{F0CE1243-611F-4BBC-98E6-607F5FC3FB0E}" destId="{7B588F63-7C92-49DA-8D84-28E3329105AD}" srcOrd="9" destOrd="0" presId="urn:microsoft.com/office/officeart/2005/8/layout/hList1"/>
    <dgm:cxn modelId="{1E4FA035-521E-4BA8-89A6-0F96B63549F7}" type="presParOf" srcId="{F0CE1243-611F-4BBC-98E6-607F5FC3FB0E}" destId="{A8693C9D-128B-4AFE-8C1E-316B29A34B55}" srcOrd="10" destOrd="0" presId="urn:microsoft.com/office/officeart/2005/8/layout/hList1"/>
    <dgm:cxn modelId="{4A172676-C5E7-465A-918D-4959D8F4D3A0}" type="presParOf" srcId="{A8693C9D-128B-4AFE-8C1E-316B29A34B55}" destId="{85F7E93D-E43E-4014-9F98-1A5B0EDA0498}" srcOrd="0" destOrd="0" presId="urn:microsoft.com/office/officeart/2005/8/layout/hList1"/>
    <dgm:cxn modelId="{0EF1B5D9-5FB4-4765-9482-10EA1D053068}" type="presParOf" srcId="{A8693C9D-128B-4AFE-8C1E-316B29A34B55}" destId="{86E69738-991B-428D-8129-498AD4C285A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FC999D-1EA2-48E0-B374-3FF6062439CC}" type="doc">
      <dgm:prSet loTypeId="urn:microsoft.com/office/officeart/2005/8/layout/pyramid1" loCatId="pyramid" qsTypeId="urn:microsoft.com/office/officeart/2005/8/quickstyle/simple2" qsCatId="simple" csTypeId="urn:microsoft.com/office/officeart/2005/8/colors/accent1_2" csCatId="accent1" phldr="1"/>
      <dgm:spPr/>
    </dgm:pt>
    <dgm:pt modelId="{AEF9166C-E687-47AE-A907-71E6D37A795B}">
      <dgm:prSet phldrT="[Text]"/>
      <dgm:spPr/>
      <dgm:t>
        <a:bodyPr/>
        <a:lstStyle/>
        <a:p>
          <a:endParaRPr lang="en-US" dirty="0"/>
        </a:p>
      </dgm:t>
    </dgm:pt>
    <dgm:pt modelId="{1E559BE0-A7FE-4CFB-B2A7-5E495014DA98}" type="parTrans" cxnId="{02ED94E8-BD91-4CBE-BC04-480EE8A8FDA7}">
      <dgm:prSet/>
      <dgm:spPr/>
      <dgm:t>
        <a:bodyPr/>
        <a:lstStyle/>
        <a:p>
          <a:endParaRPr lang="en-US"/>
        </a:p>
      </dgm:t>
    </dgm:pt>
    <dgm:pt modelId="{A68DEABD-3E3F-4D68-A3C7-E0B4413BE17F}" type="sibTrans" cxnId="{02ED94E8-BD91-4CBE-BC04-480EE8A8FDA7}">
      <dgm:prSet/>
      <dgm:spPr/>
      <dgm:t>
        <a:bodyPr/>
        <a:lstStyle/>
        <a:p>
          <a:endParaRPr lang="en-US"/>
        </a:p>
      </dgm:t>
    </dgm:pt>
    <dgm:pt modelId="{EFBA2E52-66EA-4EB1-BBD0-D578D64CA033}">
      <dgm:prSet phldrT="[Text]"/>
      <dgm:spPr/>
      <dgm:t>
        <a:bodyPr/>
        <a:lstStyle/>
        <a:p>
          <a:endParaRPr lang="en-US" dirty="0"/>
        </a:p>
      </dgm:t>
    </dgm:pt>
    <dgm:pt modelId="{835F5E16-0F38-47CD-ABBC-91C298EA36ED}" type="parTrans" cxnId="{8F0F0460-C1DA-4F8A-A70B-1BC9913A16BC}">
      <dgm:prSet/>
      <dgm:spPr/>
      <dgm:t>
        <a:bodyPr/>
        <a:lstStyle/>
        <a:p>
          <a:endParaRPr lang="en-US"/>
        </a:p>
      </dgm:t>
    </dgm:pt>
    <dgm:pt modelId="{EED39E24-48DD-435D-AEBD-C4652E638C13}" type="sibTrans" cxnId="{8F0F0460-C1DA-4F8A-A70B-1BC9913A16BC}">
      <dgm:prSet/>
      <dgm:spPr/>
      <dgm:t>
        <a:bodyPr/>
        <a:lstStyle/>
        <a:p>
          <a:endParaRPr lang="en-US"/>
        </a:p>
      </dgm:t>
    </dgm:pt>
    <dgm:pt modelId="{DFF54956-B41E-4889-AFFB-6CA3DD4251D8}">
      <dgm:prSet phldrT="[Text]" custT="1"/>
      <dgm:spPr/>
      <dgm:t>
        <a:bodyPr/>
        <a:lstStyle/>
        <a:p>
          <a:pPr algn="r"/>
          <a:endParaRPr lang="en-US" sz="4800" dirty="0">
            <a:latin typeface="Sitka Text" panose="02000505000000020004" pitchFamily="2" charset="0"/>
          </a:endParaRPr>
        </a:p>
        <a:p>
          <a:pPr algn="r"/>
          <a:r>
            <a:rPr lang="en-US" sz="6000" dirty="0">
              <a:latin typeface="Sitka Text" panose="02000505000000020004" pitchFamily="2" charset="0"/>
            </a:rPr>
            <a:t>		 	</a:t>
          </a:r>
          <a:r>
            <a:rPr lang="en-US" sz="4700" dirty="0">
              <a:latin typeface="Sitka Text" panose="02000505000000020004" pitchFamily="2" charset="0"/>
            </a:rPr>
            <a:t>		</a:t>
          </a:r>
        </a:p>
      </dgm:t>
    </dgm:pt>
    <dgm:pt modelId="{E122A73E-1F09-450B-A32E-3ADD526C62B9}" type="parTrans" cxnId="{8D6A1493-DDA1-4AB7-9B76-52181ABD3855}">
      <dgm:prSet/>
      <dgm:spPr/>
      <dgm:t>
        <a:bodyPr/>
        <a:lstStyle/>
        <a:p>
          <a:endParaRPr lang="en-US"/>
        </a:p>
      </dgm:t>
    </dgm:pt>
    <dgm:pt modelId="{5DFCF99E-A98D-4597-B4DE-F175E2379A02}" type="sibTrans" cxnId="{8D6A1493-DDA1-4AB7-9B76-52181ABD3855}">
      <dgm:prSet/>
      <dgm:spPr/>
      <dgm:t>
        <a:bodyPr/>
        <a:lstStyle/>
        <a:p>
          <a:endParaRPr lang="en-US"/>
        </a:p>
      </dgm:t>
    </dgm:pt>
    <dgm:pt modelId="{98C62B00-18D4-4B1E-AC84-DE1F74D07F31}">
      <dgm:prSet phldrT="[Text]"/>
      <dgm:spPr/>
      <dgm:t>
        <a:bodyPr/>
        <a:lstStyle/>
        <a:p>
          <a:endParaRPr lang="en-US" dirty="0"/>
        </a:p>
      </dgm:t>
    </dgm:pt>
    <dgm:pt modelId="{B987D6EE-4561-4055-9190-F211C0D92A1E}" type="parTrans" cxnId="{83509E26-8634-4156-B4FC-88327D198B4C}">
      <dgm:prSet/>
      <dgm:spPr/>
      <dgm:t>
        <a:bodyPr/>
        <a:lstStyle/>
        <a:p>
          <a:endParaRPr lang="en-US"/>
        </a:p>
      </dgm:t>
    </dgm:pt>
    <dgm:pt modelId="{C1BA4478-02CB-41EB-8382-97D92E08CA01}" type="sibTrans" cxnId="{83509E26-8634-4156-B4FC-88327D198B4C}">
      <dgm:prSet/>
      <dgm:spPr/>
      <dgm:t>
        <a:bodyPr/>
        <a:lstStyle/>
        <a:p>
          <a:endParaRPr lang="en-US"/>
        </a:p>
      </dgm:t>
    </dgm:pt>
    <dgm:pt modelId="{48F04CF9-B9C5-4C71-870F-513400968226}" type="pres">
      <dgm:prSet presAssocID="{A9FC999D-1EA2-48E0-B374-3FF6062439CC}" presName="Name0" presStyleCnt="0">
        <dgm:presLayoutVars>
          <dgm:dir val="rev"/>
          <dgm:animLvl val="lvl"/>
          <dgm:resizeHandles val="exact"/>
        </dgm:presLayoutVars>
      </dgm:prSet>
      <dgm:spPr/>
    </dgm:pt>
    <dgm:pt modelId="{CAFA70C7-5397-4EAD-98BA-2AD21333961E}" type="pres">
      <dgm:prSet presAssocID="{AEF9166C-E687-47AE-A907-71E6D37A795B}" presName="Name8" presStyleCnt="0"/>
      <dgm:spPr/>
    </dgm:pt>
    <dgm:pt modelId="{A8C0D937-38D4-49E3-B989-89C3DF02C783}" type="pres">
      <dgm:prSet presAssocID="{AEF9166C-E687-47AE-A907-71E6D37A795B}" presName="level" presStyleLbl="node1" presStyleIdx="0" presStyleCnt="4">
        <dgm:presLayoutVars>
          <dgm:chMax val="1"/>
          <dgm:bulletEnabled val="1"/>
        </dgm:presLayoutVars>
      </dgm:prSet>
      <dgm:spPr/>
    </dgm:pt>
    <dgm:pt modelId="{DA3420BC-76D8-40C9-8F38-05FFD886E3E3}" type="pres">
      <dgm:prSet presAssocID="{AEF9166C-E687-47AE-A907-71E6D37A795B}" presName="levelTx" presStyleLbl="revTx" presStyleIdx="0" presStyleCnt="0">
        <dgm:presLayoutVars>
          <dgm:chMax val="1"/>
          <dgm:bulletEnabled val="1"/>
        </dgm:presLayoutVars>
      </dgm:prSet>
      <dgm:spPr/>
    </dgm:pt>
    <dgm:pt modelId="{962DE58B-577E-4CDE-9617-934B87AFA3AB}" type="pres">
      <dgm:prSet presAssocID="{EFBA2E52-66EA-4EB1-BBD0-D578D64CA033}" presName="Name8" presStyleCnt="0"/>
      <dgm:spPr/>
    </dgm:pt>
    <dgm:pt modelId="{962F51A6-10F5-4B37-8773-7A27E3CA3225}" type="pres">
      <dgm:prSet presAssocID="{EFBA2E52-66EA-4EB1-BBD0-D578D64CA033}" presName="level" presStyleLbl="node1" presStyleIdx="1" presStyleCnt="4">
        <dgm:presLayoutVars>
          <dgm:chMax val="1"/>
          <dgm:bulletEnabled val="1"/>
        </dgm:presLayoutVars>
      </dgm:prSet>
      <dgm:spPr/>
    </dgm:pt>
    <dgm:pt modelId="{5724ED26-23D7-4234-91C2-BBC59DA16A93}" type="pres">
      <dgm:prSet presAssocID="{EFBA2E52-66EA-4EB1-BBD0-D578D64CA033}" presName="levelTx" presStyleLbl="revTx" presStyleIdx="0" presStyleCnt="0">
        <dgm:presLayoutVars>
          <dgm:chMax val="1"/>
          <dgm:bulletEnabled val="1"/>
        </dgm:presLayoutVars>
      </dgm:prSet>
      <dgm:spPr/>
    </dgm:pt>
    <dgm:pt modelId="{12604521-2B54-4BAA-8881-83A52967239D}" type="pres">
      <dgm:prSet presAssocID="{98C62B00-18D4-4B1E-AC84-DE1F74D07F31}" presName="Name8" presStyleCnt="0"/>
      <dgm:spPr/>
    </dgm:pt>
    <dgm:pt modelId="{B7C59CC9-45B1-40BB-8640-721B737F058C}" type="pres">
      <dgm:prSet presAssocID="{98C62B00-18D4-4B1E-AC84-DE1F74D07F31}" presName="level" presStyleLbl="node1" presStyleIdx="2" presStyleCnt="4">
        <dgm:presLayoutVars>
          <dgm:chMax val="1"/>
          <dgm:bulletEnabled val="1"/>
        </dgm:presLayoutVars>
      </dgm:prSet>
      <dgm:spPr/>
    </dgm:pt>
    <dgm:pt modelId="{412B6DFE-EDF1-4923-9A6E-F981E4C83DF3}" type="pres">
      <dgm:prSet presAssocID="{98C62B00-18D4-4B1E-AC84-DE1F74D07F31}" presName="levelTx" presStyleLbl="revTx" presStyleIdx="0" presStyleCnt="0">
        <dgm:presLayoutVars>
          <dgm:chMax val="1"/>
          <dgm:bulletEnabled val="1"/>
        </dgm:presLayoutVars>
      </dgm:prSet>
      <dgm:spPr/>
    </dgm:pt>
    <dgm:pt modelId="{43754637-DCB3-4AF7-8B12-7074B6041805}" type="pres">
      <dgm:prSet presAssocID="{DFF54956-B41E-4889-AFFB-6CA3DD4251D8}" presName="Name8" presStyleCnt="0"/>
      <dgm:spPr/>
    </dgm:pt>
    <dgm:pt modelId="{0C557F26-8D1A-4608-80D0-22D90EAF6D95}" type="pres">
      <dgm:prSet presAssocID="{DFF54956-B41E-4889-AFFB-6CA3DD4251D8}" presName="level" presStyleLbl="node1" presStyleIdx="3" presStyleCnt="4" custLinFactNeighborX="0">
        <dgm:presLayoutVars>
          <dgm:chMax val="1"/>
          <dgm:bulletEnabled val="1"/>
        </dgm:presLayoutVars>
      </dgm:prSet>
      <dgm:spPr/>
    </dgm:pt>
    <dgm:pt modelId="{9CB2F11C-DEA4-4F2A-91A6-01207FA104C6}" type="pres">
      <dgm:prSet presAssocID="{DFF54956-B41E-4889-AFFB-6CA3DD4251D8}" presName="levelTx" presStyleLbl="revTx" presStyleIdx="0" presStyleCnt="0">
        <dgm:presLayoutVars>
          <dgm:chMax val="1"/>
          <dgm:bulletEnabled val="1"/>
        </dgm:presLayoutVars>
      </dgm:prSet>
      <dgm:spPr/>
    </dgm:pt>
  </dgm:ptLst>
  <dgm:cxnLst>
    <dgm:cxn modelId="{41DC4B08-64EC-4B9A-8A7A-D4116FD3DE36}" type="presOf" srcId="{EFBA2E52-66EA-4EB1-BBD0-D578D64CA033}" destId="{962F51A6-10F5-4B37-8773-7A27E3CA3225}" srcOrd="0" destOrd="0" presId="urn:microsoft.com/office/officeart/2005/8/layout/pyramid1"/>
    <dgm:cxn modelId="{83509E26-8634-4156-B4FC-88327D198B4C}" srcId="{A9FC999D-1EA2-48E0-B374-3FF6062439CC}" destId="{98C62B00-18D4-4B1E-AC84-DE1F74D07F31}" srcOrd="2" destOrd="0" parTransId="{B987D6EE-4561-4055-9190-F211C0D92A1E}" sibTransId="{C1BA4478-02CB-41EB-8382-97D92E08CA01}"/>
    <dgm:cxn modelId="{6822CB2B-F92A-4D8A-B67A-22BC66B13D57}" type="presOf" srcId="{AEF9166C-E687-47AE-A907-71E6D37A795B}" destId="{A8C0D937-38D4-49E3-B989-89C3DF02C783}" srcOrd="0" destOrd="0" presId="urn:microsoft.com/office/officeart/2005/8/layout/pyramid1"/>
    <dgm:cxn modelId="{C5AAC52E-8B00-45D9-9491-733E9EBEC1D5}" type="presOf" srcId="{EFBA2E52-66EA-4EB1-BBD0-D578D64CA033}" destId="{5724ED26-23D7-4234-91C2-BBC59DA16A93}" srcOrd="1" destOrd="0" presId="urn:microsoft.com/office/officeart/2005/8/layout/pyramid1"/>
    <dgm:cxn modelId="{4E237C32-4339-412B-9FD7-2FB5B92B802F}" type="presOf" srcId="{98C62B00-18D4-4B1E-AC84-DE1F74D07F31}" destId="{B7C59CC9-45B1-40BB-8640-721B737F058C}" srcOrd="0" destOrd="0" presId="urn:microsoft.com/office/officeart/2005/8/layout/pyramid1"/>
    <dgm:cxn modelId="{8F0F0460-C1DA-4F8A-A70B-1BC9913A16BC}" srcId="{A9FC999D-1EA2-48E0-B374-3FF6062439CC}" destId="{EFBA2E52-66EA-4EB1-BBD0-D578D64CA033}" srcOrd="1" destOrd="0" parTransId="{835F5E16-0F38-47CD-ABBC-91C298EA36ED}" sibTransId="{EED39E24-48DD-435D-AEBD-C4652E638C13}"/>
    <dgm:cxn modelId="{8D66DF53-3680-42B9-AF55-7931CA55F54D}" type="presOf" srcId="{A9FC999D-1EA2-48E0-B374-3FF6062439CC}" destId="{48F04CF9-B9C5-4C71-870F-513400968226}" srcOrd="0" destOrd="0" presId="urn:microsoft.com/office/officeart/2005/8/layout/pyramid1"/>
    <dgm:cxn modelId="{8D6A1493-DDA1-4AB7-9B76-52181ABD3855}" srcId="{A9FC999D-1EA2-48E0-B374-3FF6062439CC}" destId="{DFF54956-B41E-4889-AFFB-6CA3DD4251D8}" srcOrd="3" destOrd="0" parTransId="{E122A73E-1F09-450B-A32E-3ADD526C62B9}" sibTransId="{5DFCF99E-A98D-4597-B4DE-F175E2379A02}"/>
    <dgm:cxn modelId="{B7175499-1297-4929-8099-12260A88E868}" type="presOf" srcId="{AEF9166C-E687-47AE-A907-71E6D37A795B}" destId="{DA3420BC-76D8-40C9-8F38-05FFD886E3E3}" srcOrd="1" destOrd="0" presId="urn:microsoft.com/office/officeart/2005/8/layout/pyramid1"/>
    <dgm:cxn modelId="{AA2625B1-6424-4FB5-B096-65AC29D41E20}" type="presOf" srcId="{98C62B00-18D4-4B1E-AC84-DE1F74D07F31}" destId="{412B6DFE-EDF1-4923-9A6E-F981E4C83DF3}" srcOrd="1" destOrd="0" presId="urn:microsoft.com/office/officeart/2005/8/layout/pyramid1"/>
    <dgm:cxn modelId="{527E4BDC-7B69-4397-8709-BD47C913082A}" type="presOf" srcId="{DFF54956-B41E-4889-AFFB-6CA3DD4251D8}" destId="{0C557F26-8D1A-4608-80D0-22D90EAF6D95}" srcOrd="0" destOrd="0" presId="urn:microsoft.com/office/officeart/2005/8/layout/pyramid1"/>
    <dgm:cxn modelId="{941C06E8-460E-4D60-B53D-83B4DD271052}" type="presOf" srcId="{DFF54956-B41E-4889-AFFB-6CA3DD4251D8}" destId="{9CB2F11C-DEA4-4F2A-91A6-01207FA104C6}" srcOrd="1" destOrd="0" presId="urn:microsoft.com/office/officeart/2005/8/layout/pyramid1"/>
    <dgm:cxn modelId="{02ED94E8-BD91-4CBE-BC04-480EE8A8FDA7}" srcId="{A9FC999D-1EA2-48E0-B374-3FF6062439CC}" destId="{AEF9166C-E687-47AE-A907-71E6D37A795B}" srcOrd="0" destOrd="0" parTransId="{1E559BE0-A7FE-4CFB-B2A7-5E495014DA98}" sibTransId="{A68DEABD-3E3F-4D68-A3C7-E0B4413BE17F}"/>
    <dgm:cxn modelId="{60951D1D-2767-471A-B5C6-1C984359BF72}" type="presParOf" srcId="{48F04CF9-B9C5-4C71-870F-513400968226}" destId="{CAFA70C7-5397-4EAD-98BA-2AD21333961E}" srcOrd="0" destOrd="0" presId="urn:microsoft.com/office/officeart/2005/8/layout/pyramid1"/>
    <dgm:cxn modelId="{8A258AB3-5F5C-4FE2-896C-1E7B5BF4F18C}" type="presParOf" srcId="{CAFA70C7-5397-4EAD-98BA-2AD21333961E}" destId="{A8C0D937-38D4-49E3-B989-89C3DF02C783}" srcOrd="0" destOrd="0" presId="urn:microsoft.com/office/officeart/2005/8/layout/pyramid1"/>
    <dgm:cxn modelId="{BF601CBE-A6FA-4F1B-B0D2-2E3BC253C6E1}" type="presParOf" srcId="{CAFA70C7-5397-4EAD-98BA-2AD21333961E}" destId="{DA3420BC-76D8-40C9-8F38-05FFD886E3E3}" srcOrd="1" destOrd="0" presId="urn:microsoft.com/office/officeart/2005/8/layout/pyramid1"/>
    <dgm:cxn modelId="{B9DE606F-D43D-4BE9-8B24-1EA593D15772}" type="presParOf" srcId="{48F04CF9-B9C5-4C71-870F-513400968226}" destId="{962DE58B-577E-4CDE-9617-934B87AFA3AB}" srcOrd="1" destOrd="0" presId="urn:microsoft.com/office/officeart/2005/8/layout/pyramid1"/>
    <dgm:cxn modelId="{3AD26C02-5786-4A34-A54C-DC366E982106}" type="presParOf" srcId="{962DE58B-577E-4CDE-9617-934B87AFA3AB}" destId="{962F51A6-10F5-4B37-8773-7A27E3CA3225}" srcOrd="0" destOrd="0" presId="urn:microsoft.com/office/officeart/2005/8/layout/pyramid1"/>
    <dgm:cxn modelId="{26E8E4AF-A2F8-4203-9752-24EF49B537CE}" type="presParOf" srcId="{962DE58B-577E-4CDE-9617-934B87AFA3AB}" destId="{5724ED26-23D7-4234-91C2-BBC59DA16A93}" srcOrd="1" destOrd="0" presId="urn:microsoft.com/office/officeart/2005/8/layout/pyramid1"/>
    <dgm:cxn modelId="{0C26F234-42FA-4EBD-BE1B-7BB99ABF6F7E}" type="presParOf" srcId="{48F04CF9-B9C5-4C71-870F-513400968226}" destId="{12604521-2B54-4BAA-8881-83A52967239D}" srcOrd="2" destOrd="0" presId="urn:microsoft.com/office/officeart/2005/8/layout/pyramid1"/>
    <dgm:cxn modelId="{0B75FE86-D27C-4122-8FA2-5D9F3CC658D4}" type="presParOf" srcId="{12604521-2B54-4BAA-8881-83A52967239D}" destId="{B7C59CC9-45B1-40BB-8640-721B737F058C}" srcOrd="0" destOrd="0" presId="urn:microsoft.com/office/officeart/2005/8/layout/pyramid1"/>
    <dgm:cxn modelId="{FBF73F66-6AA9-4732-8CD6-C508A12C5E74}" type="presParOf" srcId="{12604521-2B54-4BAA-8881-83A52967239D}" destId="{412B6DFE-EDF1-4923-9A6E-F981E4C83DF3}" srcOrd="1" destOrd="0" presId="urn:microsoft.com/office/officeart/2005/8/layout/pyramid1"/>
    <dgm:cxn modelId="{0A125F52-6485-4126-AF8D-4A121913A3C8}" type="presParOf" srcId="{48F04CF9-B9C5-4C71-870F-513400968226}" destId="{43754637-DCB3-4AF7-8B12-7074B6041805}" srcOrd="3" destOrd="0" presId="urn:microsoft.com/office/officeart/2005/8/layout/pyramid1"/>
    <dgm:cxn modelId="{8E48473E-EF82-4265-B964-7C48206B48DC}" type="presParOf" srcId="{43754637-DCB3-4AF7-8B12-7074B6041805}" destId="{0C557F26-8D1A-4608-80D0-22D90EAF6D95}" srcOrd="0" destOrd="0" presId="urn:microsoft.com/office/officeart/2005/8/layout/pyramid1"/>
    <dgm:cxn modelId="{379D008A-2C3F-40B5-BC4B-A497803F6C26}" type="presParOf" srcId="{43754637-DCB3-4AF7-8B12-7074B6041805}" destId="{9CB2F11C-DEA4-4F2A-91A6-01207FA104C6}"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FC999D-1EA2-48E0-B374-3FF6062439CC}" type="doc">
      <dgm:prSet loTypeId="urn:microsoft.com/office/officeart/2005/8/layout/pyramid1" loCatId="pyramid" qsTypeId="urn:microsoft.com/office/officeart/2005/8/quickstyle/simple2" qsCatId="simple" csTypeId="urn:microsoft.com/office/officeart/2005/8/colors/accent1_2" csCatId="accent1" phldr="1"/>
      <dgm:spPr/>
    </dgm:pt>
    <dgm:pt modelId="{AEF9166C-E687-47AE-A907-71E6D37A795B}">
      <dgm:prSet phldrT="[Text]"/>
      <dgm:spPr/>
      <dgm:t>
        <a:bodyPr/>
        <a:lstStyle/>
        <a:p>
          <a:endParaRPr lang="en-US" dirty="0"/>
        </a:p>
      </dgm:t>
    </dgm:pt>
    <dgm:pt modelId="{1E559BE0-A7FE-4CFB-B2A7-5E495014DA98}" type="parTrans" cxnId="{02ED94E8-BD91-4CBE-BC04-480EE8A8FDA7}">
      <dgm:prSet/>
      <dgm:spPr/>
      <dgm:t>
        <a:bodyPr/>
        <a:lstStyle/>
        <a:p>
          <a:endParaRPr lang="en-US"/>
        </a:p>
      </dgm:t>
    </dgm:pt>
    <dgm:pt modelId="{A68DEABD-3E3F-4D68-A3C7-E0B4413BE17F}" type="sibTrans" cxnId="{02ED94E8-BD91-4CBE-BC04-480EE8A8FDA7}">
      <dgm:prSet/>
      <dgm:spPr/>
      <dgm:t>
        <a:bodyPr/>
        <a:lstStyle/>
        <a:p>
          <a:endParaRPr lang="en-US"/>
        </a:p>
      </dgm:t>
    </dgm:pt>
    <dgm:pt modelId="{EFBA2E52-66EA-4EB1-BBD0-D578D64CA033}">
      <dgm:prSet phldrT="[Text]"/>
      <dgm:spPr/>
      <dgm:t>
        <a:bodyPr/>
        <a:lstStyle/>
        <a:p>
          <a:endParaRPr lang="en-US" dirty="0"/>
        </a:p>
      </dgm:t>
    </dgm:pt>
    <dgm:pt modelId="{835F5E16-0F38-47CD-ABBC-91C298EA36ED}" type="parTrans" cxnId="{8F0F0460-C1DA-4F8A-A70B-1BC9913A16BC}">
      <dgm:prSet/>
      <dgm:spPr/>
      <dgm:t>
        <a:bodyPr/>
        <a:lstStyle/>
        <a:p>
          <a:endParaRPr lang="en-US"/>
        </a:p>
      </dgm:t>
    </dgm:pt>
    <dgm:pt modelId="{EED39E24-48DD-435D-AEBD-C4652E638C13}" type="sibTrans" cxnId="{8F0F0460-C1DA-4F8A-A70B-1BC9913A16BC}">
      <dgm:prSet/>
      <dgm:spPr/>
      <dgm:t>
        <a:bodyPr/>
        <a:lstStyle/>
        <a:p>
          <a:endParaRPr lang="en-US"/>
        </a:p>
      </dgm:t>
    </dgm:pt>
    <dgm:pt modelId="{DFF54956-B41E-4889-AFFB-6CA3DD4251D8}">
      <dgm:prSet phldrT="[Text]" custT="1"/>
      <dgm:spPr/>
      <dgm:t>
        <a:bodyPr/>
        <a:lstStyle/>
        <a:p>
          <a:pPr algn="r"/>
          <a:endParaRPr lang="en-US" sz="4800" dirty="0">
            <a:latin typeface="Sitka Text" panose="02000505000000020004" pitchFamily="2" charset="0"/>
          </a:endParaRPr>
        </a:p>
      </dgm:t>
    </dgm:pt>
    <dgm:pt modelId="{E122A73E-1F09-450B-A32E-3ADD526C62B9}" type="parTrans" cxnId="{8D6A1493-DDA1-4AB7-9B76-52181ABD3855}">
      <dgm:prSet/>
      <dgm:spPr/>
      <dgm:t>
        <a:bodyPr/>
        <a:lstStyle/>
        <a:p>
          <a:endParaRPr lang="en-US"/>
        </a:p>
      </dgm:t>
    </dgm:pt>
    <dgm:pt modelId="{5DFCF99E-A98D-4597-B4DE-F175E2379A02}" type="sibTrans" cxnId="{8D6A1493-DDA1-4AB7-9B76-52181ABD3855}">
      <dgm:prSet/>
      <dgm:spPr/>
      <dgm:t>
        <a:bodyPr/>
        <a:lstStyle/>
        <a:p>
          <a:endParaRPr lang="en-US"/>
        </a:p>
      </dgm:t>
    </dgm:pt>
    <dgm:pt modelId="{98C62B00-18D4-4B1E-AC84-DE1F74D07F31}">
      <dgm:prSet phldrT="[Text]" custT="1"/>
      <dgm:spPr/>
      <dgm:t>
        <a:bodyPr/>
        <a:lstStyle/>
        <a:p>
          <a:r>
            <a:rPr lang="en-US" sz="6000" dirty="0">
              <a:solidFill>
                <a:schemeClr val="bg1"/>
              </a:solidFill>
              <a:latin typeface="Sitka Text" panose="02000505000000020004" pitchFamily="2" charset="0"/>
            </a:rPr>
            <a:t>Family</a:t>
          </a:r>
          <a:endParaRPr lang="en-US" sz="6500" dirty="0">
            <a:solidFill>
              <a:schemeClr val="bg1"/>
            </a:solidFill>
            <a:latin typeface="Sitka Text" panose="02000505000000020004" pitchFamily="2" charset="0"/>
          </a:endParaRPr>
        </a:p>
      </dgm:t>
    </dgm:pt>
    <dgm:pt modelId="{B987D6EE-4561-4055-9190-F211C0D92A1E}" type="parTrans" cxnId="{83509E26-8634-4156-B4FC-88327D198B4C}">
      <dgm:prSet/>
      <dgm:spPr/>
      <dgm:t>
        <a:bodyPr/>
        <a:lstStyle/>
        <a:p>
          <a:endParaRPr lang="en-US"/>
        </a:p>
      </dgm:t>
    </dgm:pt>
    <dgm:pt modelId="{C1BA4478-02CB-41EB-8382-97D92E08CA01}" type="sibTrans" cxnId="{83509E26-8634-4156-B4FC-88327D198B4C}">
      <dgm:prSet/>
      <dgm:spPr/>
      <dgm:t>
        <a:bodyPr/>
        <a:lstStyle/>
        <a:p>
          <a:endParaRPr lang="en-US"/>
        </a:p>
      </dgm:t>
    </dgm:pt>
    <dgm:pt modelId="{48F04CF9-B9C5-4C71-870F-513400968226}" type="pres">
      <dgm:prSet presAssocID="{A9FC999D-1EA2-48E0-B374-3FF6062439CC}" presName="Name0" presStyleCnt="0">
        <dgm:presLayoutVars>
          <dgm:dir val="rev"/>
          <dgm:animLvl val="lvl"/>
          <dgm:resizeHandles val="exact"/>
        </dgm:presLayoutVars>
      </dgm:prSet>
      <dgm:spPr/>
    </dgm:pt>
    <dgm:pt modelId="{CAFA70C7-5397-4EAD-98BA-2AD21333961E}" type="pres">
      <dgm:prSet presAssocID="{AEF9166C-E687-47AE-A907-71E6D37A795B}" presName="Name8" presStyleCnt="0"/>
      <dgm:spPr/>
    </dgm:pt>
    <dgm:pt modelId="{A8C0D937-38D4-49E3-B989-89C3DF02C783}" type="pres">
      <dgm:prSet presAssocID="{AEF9166C-E687-47AE-A907-71E6D37A795B}" presName="level" presStyleLbl="node1" presStyleIdx="0" presStyleCnt="4">
        <dgm:presLayoutVars>
          <dgm:chMax val="1"/>
          <dgm:bulletEnabled val="1"/>
        </dgm:presLayoutVars>
      </dgm:prSet>
      <dgm:spPr/>
    </dgm:pt>
    <dgm:pt modelId="{DA3420BC-76D8-40C9-8F38-05FFD886E3E3}" type="pres">
      <dgm:prSet presAssocID="{AEF9166C-E687-47AE-A907-71E6D37A795B}" presName="levelTx" presStyleLbl="revTx" presStyleIdx="0" presStyleCnt="0">
        <dgm:presLayoutVars>
          <dgm:chMax val="1"/>
          <dgm:bulletEnabled val="1"/>
        </dgm:presLayoutVars>
      </dgm:prSet>
      <dgm:spPr/>
    </dgm:pt>
    <dgm:pt modelId="{962DE58B-577E-4CDE-9617-934B87AFA3AB}" type="pres">
      <dgm:prSet presAssocID="{EFBA2E52-66EA-4EB1-BBD0-D578D64CA033}" presName="Name8" presStyleCnt="0"/>
      <dgm:spPr/>
    </dgm:pt>
    <dgm:pt modelId="{962F51A6-10F5-4B37-8773-7A27E3CA3225}" type="pres">
      <dgm:prSet presAssocID="{EFBA2E52-66EA-4EB1-BBD0-D578D64CA033}" presName="level" presStyleLbl="node1" presStyleIdx="1" presStyleCnt="4">
        <dgm:presLayoutVars>
          <dgm:chMax val="1"/>
          <dgm:bulletEnabled val="1"/>
        </dgm:presLayoutVars>
      </dgm:prSet>
      <dgm:spPr/>
    </dgm:pt>
    <dgm:pt modelId="{5724ED26-23D7-4234-91C2-BBC59DA16A93}" type="pres">
      <dgm:prSet presAssocID="{EFBA2E52-66EA-4EB1-BBD0-D578D64CA033}" presName="levelTx" presStyleLbl="revTx" presStyleIdx="0" presStyleCnt="0">
        <dgm:presLayoutVars>
          <dgm:chMax val="1"/>
          <dgm:bulletEnabled val="1"/>
        </dgm:presLayoutVars>
      </dgm:prSet>
      <dgm:spPr/>
    </dgm:pt>
    <dgm:pt modelId="{12604521-2B54-4BAA-8881-83A52967239D}" type="pres">
      <dgm:prSet presAssocID="{98C62B00-18D4-4B1E-AC84-DE1F74D07F31}" presName="Name8" presStyleCnt="0"/>
      <dgm:spPr/>
    </dgm:pt>
    <dgm:pt modelId="{B7C59CC9-45B1-40BB-8640-721B737F058C}" type="pres">
      <dgm:prSet presAssocID="{98C62B00-18D4-4B1E-AC84-DE1F74D07F31}" presName="level" presStyleLbl="node1" presStyleIdx="2" presStyleCnt="4">
        <dgm:presLayoutVars>
          <dgm:chMax val="1"/>
          <dgm:bulletEnabled val="1"/>
        </dgm:presLayoutVars>
      </dgm:prSet>
      <dgm:spPr/>
    </dgm:pt>
    <dgm:pt modelId="{412B6DFE-EDF1-4923-9A6E-F981E4C83DF3}" type="pres">
      <dgm:prSet presAssocID="{98C62B00-18D4-4B1E-AC84-DE1F74D07F31}" presName="levelTx" presStyleLbl="revTx" presStyleIdx="0" presStyleCnt="0">
        <dgm:presLayoutVars>
          <dgm:chMax val="1"/>
          <dgm:bulletEnabled val="1"/>
        </dgm:presLayoutVars>
      </dgm:prSet>
      <dgm:spPr/>
    </dgm:pt>
    <dgm:pt modelId="{43754637-DCB3-4AF7-8B12-7074B6041805}" type="pres">
      <dgm:prSet presAssocID="{DFF54956-B41E-4889-AFFB-6CA3DD4251D8}" presName="Name8" presStyleCnt="0"/>
      <dgm:spPr/>
    </dgm:pt>
    <dgm:pt modelId="{0C557F26-8D1A-4608-80D0-22D90EAF6D95}" type="pres">
      <dgm:prSet presAssocID="{DFF54956-B41E-4889-AFFB-6CA3DD4251D8}" presName="level" presStyleLbl="node1" presStyleIdx="3" presStyleCnt="4" custLinFactNeighborX="0">
        <dgm:presLayoutVars>
          <dgm:chMax val="1"/>
          <dgm:bulletEnabled val="1"/>
        </dgm:presLayoutVars>
      </dgm:prSet>
      <dgm:spPr/>
    </dgm:pt>
    <dgm:pt modelId="{9CB2F11C-DEA4-4F2A-91A6-01207FA104C6}" type="pres">
      <dgm:prSet presAssocID="{DFF54956-B41E-4889-AFFB-6CA3DD4251D8}" presName="levelTx" presStyleLbl="revTx" presStyleIdx="0" presStyleCnt="0">
        <dgm:presLayoutVars>
          <dgm:chMax val="1"/>
          <dgm:bulletEnabled val="1"/>
        </dgm:presLayoutVars>
      </dgm:prSet>
      <dgm:spPr/>
    </dgm:pt>
  </dgm:ptLst>
  <dgm:cxnLst>
    <dgm:cxn modelId="{41DC4B08-64EC-4B9A-8A7A-D4116FD3DE36}" type="presOf" srcId="{EFBA2E52-66EA-4EB1-BBD0-D578D64CA033}" destId="{962F51A6-10F5-4B37-8773-7A27E3CA3225}" srcOrd="0" destOrd="0" presId="urn:microsoft.com/office/officeart/2005/8/layout/pyramid1"/>
    <dgm:cxn modelId="{83509E26-8634-4156-B4FC-88327D198B4C}" srcId="{A9FC999D-1EA2-48E0-B374-3FF6062439CC}" destId="{98C62B00-18D4-4B1E-AC84-DE1F74D07F31}" srcOrd="2" destOrd="0" parTransId="{B987D6EE-4561-4055-9190-F211C0D92A1E}" sibTransId="{C1BA4478-02CB-41EB-8382-97D92E08CA01}"/>
    <dgm:cxn modelId="{6822CB2B-F92A-4D8A-B67A-22BC66B13D57}" type="presOf" srcId="{AEF9166C-E687-47AE-A907-71E6D37A795B}" destId="{A8C0D937-38D4-49E3-B989-89C3DF02C783}" srcOrd="0" destOrd="0" presId="urn:microsoft.com/office/officeart/2005/8/layout/pyramid1"/>
    <dgm:cxn modelId="{C5AAC52E-8B00-45D9-9491-733E9EBEC1D5}" type="presOf" srcId="{EFBA2E52-66EA-4EB1-BBD0-D578D64CA033}" destId="{5724ED26-23D7-4234-91C2-BBC59DA16A93}" srcOrd="1" destOrd="0" presId="urn:microsoft.com/office/officeart/2005/8/layout/pyramid1"/>
    <dgm:cxn modelId="{4E237C32-4339-412B-9FD7-2FB5B92B802F}" type="presOf" srcId="{98C62B00-18D4-4B1E-AC84-DE1F74D07F31}" destId="{B7C59CC9-45B1-40BB-8640-721B737F058C}" srcOrd="0" destOrd="0" presId="urn:microsoft.com/office/officeart/2005/8/layout/pyramid1"/>
    <dgm:cxn modelId="{8F0F0460-C1DA-4F8A-A70B-1BC9913A16BC}" srcId="{A9FC999D-1EA2-48E0-B374-3FF6062439CC}" destId="{EFBA2E52-66EA-4EB1-BBD0-D578D64CA033}" srcOrd="1" destOrd="0" parTransId="{835F5E16-0F38-47CD-ABBC-91C298EA36ED}" sibTransId="{EED39E24-48DD-435D-AEBD-C4652E638C13}"/>
    <dgm:cxn modelId="{8D66DF53-3680-42B9-AF55-7931CA55F54D}" type="presOf" srcId="{A9FC999D-1EA2-48E0-B374-3FF6062439CC}" destId="{48F04CF9-B9C5-4C71-870F-513400968226}" srcOrd="0" destOrd="0" presId="urn:microsoft.com/office/officeart/2005/8/layout/pyramid1"/>
    <dgm:cxn modelId="{8D6A1493-DDA1-4AB7-9B76-52181ABD3855}" srcId="{A9FC999D-1EA2-48E0-B374-3FF6062439CC}" destId="{DFF54956-B41E-4889-AFFB-6CA3DD4251D8}" srcOrd="3" destOrd="0" parTransId="{E122A73E-1F09-450B-A32E-3ADD526C62B9}" sibTransId="{5DFCF99E-A98D-4597-B4DE-F175E2379A02}"/>
    <dgm:cxn modelId="{B7175499-1297-4929-8099-12260A88E868}" type="presOf" srcId="{AEF9166C-E687-47AE-A907-71E6D37A795B}" destId="{DA3420BC-76D8-40C9-8F38-05FFD886E3E3}" srcOrd="1" destOrd="0" presId="urn:microsoft.com/office/officeart/2005/8/layout/pyramid1"/>
    <dgm:cxn modelId="{AA2625B1-6424-4FB5-B096-65AC29D41E20}" type="presOf" srcId="{98C62B00-18D4-4B1E-AC84-DE1F74D07F31}" destId="{412B6DFE-EDF1-4923-9A6E-F981E4C83DF3}" srcOrd="1" destOrd="0" presId="urn:microsoft.com/office/officeart/2005/8/layout/pyramid1"/>
    <dgm:cxn modelId="{527E4BDC-7B69-4397-8709-BD47C913082A}" type="presOf" srcId="{DFF54956-B41E-4889-AFFB-6CA3DD4251D8}" destId="{0C557F26-8D1A-4608-80D0-22D90EAF6D95}" srcOrd="0" destOrd="0" presId="urn:microsoft.com/office/officeart/2005/8/layout/pyramid1"/>
    <dgm:cxn modelId="{941C06E8-460E-4D60-B53D-83B4DD271052}" type="presOf" srcId="{DFF54956-B41E-4889-AFFB-6CA3DD4251D8}" destId="{9CB2F11C-DEA4-4F2A-91A6-01207FA104C6}" srcOrd="1" destOrd="0" presId="urn:microsoft.com/office/officeart/2005/8/layout/pyramid1"/>
    <dgm:cxn modelId="{02ED94E8-BD91-4CBE-BC04-480EE8A8FDA7}" srcId="{A9FC999D-1EA2-48E0-B374-3FF6062439CC}" destId="{AEF9166C-E687-47AE-A907-71E6D37A795B}" srcOrd="0" destOrd="0" parTransId="{1E559BE0-A7FE-4CFB-B2A7-5E495014DA98}" sibTransId="{A68DEABD-3E3F-4D68-A3C7-E0B4413BE17F}"/>
    <dgm:cxn modelId="{60951D1D-2767-471A-B5C6-1C984359BF72}" type="presParOf" srcId="{48F04CF9-B9C5-4C71-870F-513400968226}" destId="{CAFA70C7-5397-4EAD-98BA-2AD21333961E}" srcOrd="0" destOrd="0" presId="urn:microsoft.com/office/officeart/2005/8/layout/pyramid1"/>
    <dgm:cxn modelId="{8A258AB3-5F5C-4FE2-896C-1E7B5BF4F18C}" type="presParOf" srcId="{CAFA70C7-5397-4EAD-98BA-2AD21333961E}" destId="{A8C0D937-38D4-49E3-B989-89C3DF02C783}" srcOrd="0" destOrd="0" presId="urn:microsoft.com/office/officeart/2005/8/layout/pyramid1"/>
    <dgm:cxn modelId="{BF601CBE-A6FA-4F1B-B0D2-2E3BC253C6E1}" type="presParOf" srcId="{CAFA70C7-5397-4EAD-98BA-2AD21333961E}" destId="{DA3420BC-76D8-40C9-8F38-05FFD886E3E3}" srcOrd="1" destOrd="0" presId="urn:microsoft.com/office/officeart/2005/8/layout/pyramid1"/>
    <dgm:cxn modelId="{B9DE606F-D43D-4BE9-8B24-1EA593D15772}" type="presParOf" srcId="{48F04CF9-B9C5-4C71-870F-513400968226}" destId="{962DE58B-577E-4CDE-9617-934B87AFA3AB}" srcOrd="1" destOrd="0" presId="urn:microsoft.com/office/officeart/2005/8/layout/pyramid1"/>
    <dgm:cxn modelId="{3AD26C02-5786-4A34-A54C-DC366E982106}" type="presParOf" srcId="{962DE58B-577E-4CDE-9617-934B87AFA3AB}" destId="{962F51A6-10F5-4B37-8773-7A27E3CA3225}" srcOrd="0" destOrd="0" presId="urn:microsoft.com/office/officeart/2005/8/layout/pyramid1"/>
    <dgm:cxn modelId="{26E8E4AF-A2F8-4203-9752-24EF49B537CE}" type="presParOf" srcId="{962DE58B-577E-4CDE-9617-934B87AFA3AB}" destId="{5724ED26-23D7-4234-91C2-BBC59DA16A93}" srcOrd="1" destOrd="0" presId="urn:microsoft.com/office/officeart/2005/8/layout/pyramid1"/>
    <dgm:cxn modelId="{0C26F234-42FA-4EBD-BE1B-7BB99ABF6F7E}" type="presParOf" srcId="{48F04CF9-B9C5-4C71-870F-513400968226}" destId="{12604521-2B54-4BAA-8881-83A52967239D}" srcOrd="2" destOrd="0" presId="urn:microsoft.com/office/officeart/2005/8/layout/pyramid1"/>
    <dgm:cxn modelId="{0B75FE86-D27C-4122-8FA2-5D9F3CC658D4}" type="presParOf" srcId="{12604521-2B54-4BAA-8881-83A52967239D}" destId="{B7C59CC9-45B1-40BB-8640-721B737F058C}" srcOrd="0" destOrd="0" presId="urn:microsoft.com/office/officeart/2005/8/layout/pyramid1"/>
    <dgm:cxn modelId="{FBF73F66-6AA9-4732-8CD6-C508A12C5E74}" type="presParOf" srcId="{12604521-2B54-4BAA-8881-83A52967239D}" destId="{412B6DFE-EDF1-4923-9A6E-F981E4C83DF3}" srcOrd="1" destOrd="0" presId="urn:microsoft.com/office/officeart/2005/8/layout/pyramid1"/>
    <dgm:cxn modelId="{0A125F52-6485-4126-AF8D-4A121913A3C8}" type="presParOf" srcId="{48F04CF9-B9C5-4C71-870F-513400968226}" destId="{43754637-DCB3-4AF7-8B12-7074B6041805}" srcOrd="3" destOrd="0" presId="urn:microsoft.com/office/officeart/2005/8/layout/pyramid1"/>
    <dgm:cxn modelId="{8E48473E-EF82-4265-B964-7C48206B48DC}" type="presParOf" srcId="{43754637-DCB3-4AF7-8B12-7074B6041805}" destId="{0C557F26-8D1A-4608-80D0-22D90EAF6D95}" srcOrd="0" destOrd="0" presId="urn:microsoft.com/office/officeart/2005/8/layout/pyramid1"/>
    <dgm:cxn modelId="{379D008A-2C3F-40B5-BC4B-A497803F6C26}" type="presParOf" srcId="{43754637-DCB3-4AF7-8B12-7074B6041805}" destId="{9CB2F11C-DEA4-4F2A-91A6-01207FA104C6}"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9FC999D-1EA2-48E0-B374-3FF6062439CC}" type="doc">
      <dgm:prSet loTypeId="urn:microsoft.com/office/officeart/2005/8/layout/pyramid1" loCatId="pyramid" qsTypeId="urn:microsoft.com/office/officeart/2005/8/quickstyle/simple2" qsCatId="simple" csTypeId="urn:microsoft.com/office/officeart/2005/8/colors/accent1_2" csCatId="accent1" phldr="1"/>
      <dgm:spPr/>
    </dgm:pt>
    <dgm:pt modelId="{AEF9166C-E687-47AE-A907-71E6D37A795B}">
      <dgm:prSet phldrT="[Text]" custT="1"/>
      <dgm:spPr/>
      <dgm:t>
        <a:bodyPr anchor="b"/>
        <a:lstStyle/>
        <a:p>
          <a:endParaRPr lang="en-US" sz="1600" b="1" dirty="0">
            <a:latin typeface="Sitka Heading" panose="02000505000000020004" pitchFamily="2" charset="0"/>
          </a:endParaRPr>
        </a:p>
        <a:p>
          <a:endParaRPr lang="en-US" sz="2000" b="1" dirty="0">
            <a:latin typeface="Sitka Heading" panose="02000505000000020004" pitchFamily="2" charset="0"/>
          </a:endParaRPr>
        </a:p>
        <a:p>
          <a:endParaRPr lang="en-US" sz="2000" b="1" dirty="0">
            <a:latin typeface="Sitka Heading" panose="02000505000000020004" pitchFamily="2" charset="0"/>
          </a:endParaRPr>
        </a:p>
      </dgm:t>
    </dgm:pt>
    <dgm:pt modelId="{1E559BE0-A7FE-4CFB-B2A7-5E495014DA98}" type="parTrans" cxnId="{02ED94E8-BD91-4CBE-BC04-480EE8A8FDA7}">
      <dgm:prSet/>
      <dgm:spPr/>
      <dgm:t>
        <a:bodyPr/>
        <a:lstStyle/>
        <a:p>
          <a:endParaRPr lang="en-US"/>
        </a:p>
      </dgm:t>
    </dgm:pt>
    <dgm:pt modelId="{A68DEABD-3E3F-4D68-A3C7-E0B4413BE17F}" type="sibTrans" cxnId="{02ED94E8-BD91-4CBE-BC04-480EE8A8FDA7}">
      <dgm:prSet/>
      <dgm:spPr/>
      <dgm:t>
        <a:bodyPr/>
        <a:lstStyle/>
        <a:p>
          <a:endParaRPr lang="en-US"/>
        </a:p>
      </dgm:t>
    </dgm:pt>
    <dgm:pt modelId="{DFF54956-B41E-4889-AFFB-6CA3DD4251D8}">
      <dgm:prSet phldrT="[Text]" custT="1"/>
      <dgm:spPr/>
      <dgm:t>
        <a:bodyPr/>
        <a:lstStyle/>
        <a:p>
          <a:pPr algn="r"/>
          <a:endParaRPr lang="en-US" sz="4800" dirty="0">
            <a:latin typeface="Sitka Text" panose="02000505000000020004" pitchFamily="2" charset="0"/>
          </a:endParaRPr>
        </a:p>
        <a:p>
          <a:pPr algn="r"/>
          <a:r>
            <a:rPr lang="en-US" sz="6000" dirty="0">
              <a:latin typeface="Sitka Text" panose="02000505000000020004" pitchFamily="2" charset="0"/>
            </a:rPr>
            <a:t>		</a:t>
          </a:r>
          <a:r>
            <a:rPr lang="en-US" sz="4700" dirty="0">
              <a:latin typeface="Sitka Text" panose="02000505000000020004" pitchFamily="2" charset="0"/>
            </a:rPr>
            <a:t>		</a:t>
          </a:r>
        </a:p>
      </dgm:t>
    </dgm:pt>
    <dgm:pt modelId="{E122A73E-1F09-450B-A32E-3ADD526C62B9}" type="parTrans" cxnId="{8D6A1493-DDA1-4AB7-9B76-52181ABD3855}">
      <dgm:prSet/>
      <dgm:spPr/>
      <dgm:t>
        <a:bodyPr/>
        <a:lstStyle/>
        <a:p>
          <a:endParaRPr lang="en-US"/>
        </a:p>
      </dgm:t>
    </dgm:pt>
    <dgm:pt modelId="{5DFCF99E-A98D-4597-B4DE-F175E2379A02}" type="sibTrans" cxnId="{8D6A1493-DDA1-4AB7-9B76-52181ABD3855}">
      <dgm:prSet/>
      <dgm:spPr/>
      <dgm:t>
        <a:bodyPr/>
        <a:lstStyle/>
        <a:p>
          <a:endParaRPr lang="en-US"/>
        </a:p>
      </dgm:t>
    </dgm:pt>
    <dgm:pt modelId="{98C62B00-18D4-4B1E-AC84-DE1F74D07F31}">
      <dgm:prSet phldrT="[Text]" custT="1"/>
      <dgm:spPr/>
      <dgm:t>
        <a:bodyPr/>
        <a:lstStyle/>
        <a:p>
          <a:r>
            <a:rPr lang="en-US" sz="6000" dirty="0">
              <a:solidFill>
                <a:schemeClr val="bg1"/>
              </a:solidFill>
              <a:latin typeface="Sitka Text" panose="02000505000000020004" pitchFamily="2" charset="0"/>
            </a:rPr>
            <a:t>Family</a:t>
          </a:r>
          <a:endParaRPr lang="en-US" sz="6500" dirty="0">
            <a:solidFill>
              <a:schemeClr val="bg1"/>
            </a:solidFill>
            <a:latin typeface="Sitka Text" panose="02000505000000020004" pitchFamily="2" charset="0"/>
          </a:endParaRPr>
        </a:p>
      </dgm:t>
    </dgm:pt>
    <dgm:pt modelId="{B987D6EE-4561-4055-9190-F211C0D92A1E}" type="parTrans" cxnId="{83509E26-8634-4156-B4FC-88327D198B4C}">
      <dgm:prSet/>
      <dgm:spPr/>
      <dgm:t>
        <a:bodyPr/>
        <a:lstStyle/>
        <a:p>
          <a:endParaRPr lang="en-US"/>
        </a:p>
      </dgm:t>
    </dgm:pt>
    <dgm:pt modelId="{C1BA4478-02CB-41EB-8382-97D92E08CA01}" type="sibTrans" cxnId="{83509E26-8634-4156-B4FC-88327D198B4C}">
      <dgm:prSet/>
      <dgm:spPr/>
      <dgm:t>
        <a:bodyPr/>
        <a:lstStyle/>
        <a:p>
          <a:endParaRPr lang="en-US"/>
        </a:p>
      </dgm:t>
    </dgm:pt>
    <dgm:pt modelId="{EFBA2E52-66EA-4EB1-BBD0-D578D64CA033}">
      <dgm:prSet phldrT="[Text]"/>
      <dgm:spPr/>
      <dgm:t>
        <a:bodyPr/>
        <a:lstStyle/>
        <a:p>
          <a:r>
            <a:rPr lang="en-US" dirty="0">
              <a:solidFill>
                <a:schemeClr val="bg1"/>
              </a:solidFill>
              <a:latin typeface="Sitka Text" panose="02000505000000020004" pitchFamily="2" charset="0"/>
            </a:rPr>
            <a:t>$</a:t>
          </a:r>
        </a:p>
      </dgm:t>
    </dgm:pt>
    <dgm:pt modelId="{EED39E24-48DD-435D-AEBD-C4652E638C13}" type="sibTrans" cxnId="{8F0F0460-C1DA-4F8A-A70B-1BC9913A16BC}">
      <dgm:prSet/>
      <dgm:spPr/>
      <dgm:t>
        <a:bodyPr/>
        <a:lstStyle/>
        <a:p>
          <a:endParaRPr lang="en-US"/>
        </a:p>
      </dgm:t>
    </dgm:pt>
    <dgm:pt modelId="{835F5E16-0F38-47CD-ABBC-91C298EA36ED}" type="parTrans" cxnId="{8F0F0460-C1DA-4F8A-A70B-1BC9913A16BC}">
      <dgm:prSet/>
      <dgm:spPr/>
      <dgm:t>
        <a:bodyPr/>
        <a:lstStyle/>
        <a:p>
          <a:endParaRPr lang="en-US"/>
        </a:p>
      </dgm:t>
    </dgm:pt>
    <dgm:pt modelId="{48F04CF9-B9C5-4C71-870F-513400968226}" type="pres">
      <dgm:prSet presAssocID="{A9FC999D-1EA2-48E0-B374-3FF6062439CC}" presName="Name0" presStyleCnt="0">
        <dgm:presLayoutVars>
          <dgm:dir val="rev"/>
          <dgm:animLvl val="lvl"/>
          <dgm:resizeHandles val="exact"/>
        </dgm:presLayoutVars>
      </dgm:prSet>
      <dgm:spPr/>
    </dgm:pt>
    <dgm:pt modelId="{CAFA70C7-5397-4EAD-98BA-2AD21333961E}" type="pres">
      <dgm:prSet presAssocID="{AEF9166C-E687-47AE-A907-71E6D37A795B}" presName="Name8" presStyleCnt="0"/>
      <dgm:spPr/>
    </dgm:pt>
    <dgm:pt modelId="{A8C0D937-38D4-49E3-B989-89C3DF02C783}" type="pres">
      <dgm:prSet presAssocID="{AEF9166C-E687-47AE-A907-71E6D37A795B}" presName="level" presStyleLbl="node1" presStyleIdx="0" presStyleCnt="4">
        <dgm:presLayoutVars>
          <dgm:chMax val="1"/>
          <dgm:bulletEnabled val="1"/>
        </dgm:presLayoutVars>
      </dgm:prSet>
      <dgm:spPr/>
    </dgm:pt>
    <dgm:pt modelId="{DA3420BC-76D8-40C9-8F38-05FFD886E3E3}" type="pres">
      <dgm:prSet presAssocID="{AEF9166C-E687-47AE-A907-71E6D37A795B}" presName="levelTx" presStyleLbl="revTx" presStyleIdx="0" presStyleCnt="0">
        <dgm:presLayoutVars>
          <dgm:chMax val="1"/>
          <dgm:bulletEnabled val="1"/>
        </dgm:presLayoutVars>
      </dgm:prSet>
      <dgm:spPr/>
    </dgm:pt>
    <dgm:pt modelId="{962DE58B-577E-4CDE-9617-934B87AFA3AB}" type="pres">
      <dgm:prSet presAssocID="{EFBA2E52-66EA-4EB1-BBD0-D578D64CA033}" presName="Name8" presStyleCnt="0"/>
      <dgm:spPr/>
    </dgm:pt>
    <dgm:pt modelId="{962F51A6-10F5-4B37-8773-7A27E3CA3225}" type="pres">
      <dgm:prSet presAssocID="{EFBA2E52-66EA-4EB1-BBD0-D578D64CA033}" presName="level" presStyleLbl="node1" presStyleIdx="1" presStyleCnt="4">
        <dgm:presLayoutVars>
          <dgm:chMax val="1"/>
          <dgm:bulletEnabled val="1"/>
        </dgm:presLayoutVars>
      </dgm:prSet>
      <dgm:spPr/>
    </dgm:pt>
    <dgm:pt modelId="{5724ED26-23D7-4234-91C2-BBC59DA16A93}" type="pres">
      <dgm:prSet presAssocID="{EFBA2E52-66EA-4EB1-BBD0-D578D64CA033}" presName="levelTx" presStyleLbl="revTx" presStyleIdx="0" presStyleCnt="0">
        <dgm:presLayoutVars>
          <dgm:chMax val="1"/>
          <dgm:bulletEnabled val="1"/>
        </dgm:presLayoutVars>
      </dgm:prSet>
      <dgm:spPr/>
    </dgm:pt>
    <dgm:pt modelId="{12604521-2B54-4BAA-8881-83A52967239D}" type="pres">
      <dgm:prSet presAssocID="{98C62B00-18D4-4B1E-AC84-DE1F74D07F31}" presName="Name8" presStyleCnt="0"/>
      <dgm:spPr/>
    </dgm:pt>
    <dgm:pt modelId="{B7C59CC9-45B1-40BB-8640-721B737F058C}" type="pres">
      <dgm:prSet presAssocID="{98C62B00-18D4-4B1E-AC84-DE1F74D07F31}" presName="level" presStyleLbl="node1" presStyleIdx="2" presStyleCnt="4">
        <dgm:presLayoutVars>
          <dgm:chMax val="1"/>
          <dgm:bulletEnabled val="1"/>
        </dgm:presLayoutVars>
      </dgm:prSet>
      <dgm:spPr/>
    </dgm:pt>
    <dgm:pt modelId="{412B6DFE-EDF1-4923-9A6E-F981E4C83DF3}" type="pres">
      <dgm:prSet presAssocID="{98C62B00-18D4-4B1E-AC84-DE1F74D07F31}" presName="levelTx" presStyleLbl="revTx" presStyleIdx="0" presStyleCnt="0">
        <dgm:presLayoutVars>
          <dgm:chMax val="1"/>
          <dgm:bulletEnabled val="1"/>
        </dgm:presLayoutVars>
      </dgm:prSet>
      <dgm:spPr/>
    </dgm:pt>
    <dgm:pt modelId="{43754637-DCB3-4AF7-8B12-7074B6041805}" type="pres">
      <dgm:prSet presAssocID="{DFF54956-B41E-4889-AFFB-6CA3DD4251D8}" presName="Name8" presStyleCnt="0"/>
      <dgm:spPr/>
    </dgm:pt>
    <dgm:pt modelId="{0C557F26-8D1A-4608-80D0-22D90EAF6D95}" type="pres">
      <dgm:prSet presAssocID="{DFF54956-B41E-4889-AFFB-6CA3DD4251D8}" presName="level" presStyleLbl="node1" presStyleIdx="3" presStyleCnt="4" custLinFactNeighborX="0">
        <dgm:presLayoutVars>
          <dgm:chMax val="1"/>
          <dgm:bulletEnabled val="1"/>
        </dgm:presLayoutVars>
      </dgm:prSet>
      <dgm:spPr/>
    </dgm:pt>
    <dgm:pt modelId="{9CB2F11C-DEA4-4F2A-91A6-01207FA104C6}" type="pres">
      <dgm:prSet presAssocID="{DFF54956-B41E-4889-AFFB-6CA3DD4251D8}" presName="levelTx" presStyleLbl="revTx" presStyleIdx="0" presStyleCnt="0">
        <dgm:presLayoutVars>
          <dgm:chMax val="1"/>
          <dgm:bulletEnabled val="1"/>
        </dgm:presLayoutVars>
      </dgm:prSet>
      <dgm:spPr/>
    </dgm:pt>
  </dgm:ptLst>
  <dgm:cxnLst>
    <dgm:cxn modelId="{41DC4B08-64EC-4B9A-8A7A-D4116FD3DE36}" type="presOf" srcId="{EFBA2E52-66EA-4EB1-BBD0-D578D64CA033}" destId="{962F51A6-10F5-4B37-8773-7A27E3CA3225}" srcOrd="0" destOrd="0" presId="urn:microsoft.com/office/officeart/2005/8/layout/pyramid1"/>
    <dgm:cxn modelId="{83509E26-8634-4156-B4FC-88327D198B4C}" srcId="{A9FC999D-1EA2-48E0-B374-3FF6062439CC}" destId="{98C62B00-18D4-4B1E-AC84-DE1F74D07F31}" srcOrd="2" destOrd="0" parTransId="{B987D6EE-4561-4055-9190-F211C0D92A1E}" sibTransId="{C1BA4478-02CB-41EB-8382-97D92E08CA01}"/>
    <dgm:cxn modelId="{6822CB2B-F92A-4D8A-B67A-22BC66B13D57}" type="presOf" srcId="{AEF9166C-E687-47AE-A907-71E6D37A795B}" destId="{A8C0D937-38D4-49E3-B989-89C3DF02C783}" srcOrd="0" destOrd="0" presId="urn:microsoft.com/office/officeart/2005/8/layout/pyramid1"/>
    <dgm:cxn modelId="{C5AAC52E-8B00-45D9-9491-733E9EBEC1D5}" type="presOf" srcId="{EFBA2E52-66EA-4EB1-BBD0-D578D64CA033}" destId="{5724ED26-23D7-4234-91C2-BBC59DA16A93}" srcOrd="1" destOrd="0" presId="urn:microsoft.com/office/officeart/2005/8/layout/pyramid1"/>
    <dgm:cxn modelId="{4E237C32-4339-412B-9FD7-2FB5B92B802F}" type="presOf" srcId="{98C62B00-18D4-4B1E-AC84-DE1F74D07F31}" destId="{B7C59CC9-45B1-40BB-8640-721B737F058C}" srcOrd="0" destOrd="0" presId="urn:microsoft.com/office/officeart/2005/8/layout/pyramid1"/>
    <dgm:cxn modelId="{8F0F0460-C1DA-4F8A-A70B-1BC9913A16BC}" srcId="{A9FC999D-1EA2-48E0-B374-3FF6062439CC}" destId="{EFBA2E52-66EA-4EB1-BBD0-D578D64CA033}" srcOrd="1" destOrd="0" parTransId="{835F5E16-0F38-47CD-ABBC-91C298EA36ED}" sibTransId="{EED39E24-48DD-435D-AEBD-C4652E638C13}"/>
    <dgm:cxn modelId="{8D66DF53-3680-42B9-AF55-7931CA55F54D}" type="presOf" srcId="{A9FC999D-1EA2-48E0-B374-3FF6062439CC}" destId="{48F04CF9-B9C5-4C71-870F-513400968226}" srcOrd="0" destOrd="0" presId="urn:microsoft.com/office/officeart/2005/8/layout/pyramid1"/>
    <dgm:cxn modelId="{8D6A1493-DDA1-4AB7-9B76-52181ABD3855}" srcId="{A9FC999D-1EA2-48E0-B374-3FF6062439CC}" destId="{DFF54956-B41E-4889-AFFB-6CA3DD4251D8}" srcOrd="3" destOrd="0" parTransId="{E122A73E-1F09-450B-A32E-3ADD526C62B9}" sibTransId="{5DFCF99E-A98D-4597-B4DE-F175E2379A02}"/>
    <dgm:cxn modelId="{B7175499-1297-4929-8099-12260A88E868}" type="presOf" srcId="{AEF9166C-E687-47AE-A907-71E6D37A795B}" destId="{DA3420BC-76D8-40C9-8F38-05FFD886E3E3}" srcOrd="1" destOrd="0" presId="urn:microsoft.com/office/officeart/2005/8/layout/pyramid1"/>
    <dgm:cxn modelId="{AA2625B1-6424-4FB5-B096-65AC29D41E20}" type="presOf" srcId="{98C62B00-18D4-4B1E-AC84-DE1F74D07F31}" destId="{412B6DFE-EDF1-4923-9A6E-F981E4C83DF3}" srcOrd="1" destOrd="0" presId="urn:microsoft.com/office/officeart/2005/8/layout/pyramid1"/>
    <dgm:cxn modelId="{527E4BDC-7B69-4397-8709-BD47C913082A}" type="presOf" srcId="{DFF54956-B41E-4889-AFFB-6CA3DD4251D8}" destId="{0C557F26-8D1A-4608-80D0-22D90EAF6D95}" srcOrd="0" destOrd="0" presId="urn:microsoft.com/office/officeart/2005/8/layout/pyramid1"/>
    <dgm:cxn modelId="{941C06E8-460E-4D60-B53D-83B4DD271052}" type="presOf" srcId="{DFF54956-B41E-4889-AFFB-6CA3DD4251D8}" destId="{9CB2F11C-DEA4-4F2A-91A6-01207FA104C6}" srcOrd="1" destOrd="0" presId="urn:microsoft.com/office/officeart/2005/8/layout/pyramid1"/>
    <dgm:cxn modelId="{02ED94E8-BD91-4CBE-BC04-480EE8A8FDA7}" srcId="{A9FC999D-1EA2-48E0-B374-3FF6062439CC}" destId="{AEF9166C-E687-47AE-A907-71E6D37A795B}" srcOrd="0" destOrd="0" parTransId="{1E559BE0-A7FE-4CFB-B2A7-5E495014DA98}" sibTransId="{A68DEABD-3E3F-4D68-A3C7-E0B4413BE17F}"/>
    <dgm:cxn modelId="{60951D1D-2767-471A-B5C6-1C984359BF72}" type="presParOf" srcId="{48F04CF9-B9C5-4C71-870F-513400968226}" destId="{CAFA70C7-5397-4EAD-98BA-2AD21333961E}" srcOrd="0" destOrd="0" presId="urn:microsoft.com/office/officeart/2005/8/layout/pyramid1"/>
    <dgm:cxn modelId="{8A258AB3-5F5C-4FE2-896C-1E7B5BF4F18C}" type="presParOf" srcId="{CAFA70C7-5397-4EAD-98BA-2AD21333961E}" destId="{A8C0D937-38D4-49E3-B989-89C3DF02C783}" srcOrd="0" destOrd="0" presId="urn:microsoft.com/office/officeart/2005/8/layout/pyramid1"/>
    <dgm:cxn modelId="{BF601CBE-A6FA-4F1B-B0D2-2E3BC253C6E1}" type="presParOf" srcId="{CAFA70C7-5397-4EAD-98BA-2AD21333961E}" destId="{DA3420BC-76D8-40C9-8F38-05FFD886E3E3}" srcOrd="1" destOrd="0" presId="urn:microsoft.com/office/officeart/2005/8/layout/pyramid1"/>
    <dgm:cxn modelId="{B9DE606F-D43D-4BE9-8B24-1EA593D15772}" type="presParOf" srcId="{48F04CF9-B9C5-4C71-870F-513400968226}" destId="{962DE58B-577E-4CDE-9617-934B87AFA3AB}" srcOrd="1" destOrd="0" presId="urn:microsoft.com/office/officeart/2005/8/layout/pyramid1"/>
    <dgm:cxn modelId="{3AD26C02-5786-4A34-A54C-DC366E982106}" type="presParOf" srcId="{962DE58B-577E-4CDE-9617-934B87AFA3AB}" destId="{962F51A6-10F5-4B37-8773-7A27E3CA3225}" srcOrd="0" destOrd="0" presId="urn:microsoft.com/office/officeart/2005/8/layout/pyramid1"/>
    <dgm:cxn modelId="{26E8E4AF-A2F8-4203-9752-24EF49B537CE}" type="presParOf" srcId="{962DE58B-577E-4CDE-9617-934B87AFA3AB}" destId="{5724ED26-23D7-4234-91C2-BBC59DA16A93}" srcOrd="1" destOrd="0" presId="urn:microsoft.com/office/officeart/2005/8/layout/pyramid1"/>
    <dgm:cxn modelId="{0C26F234-42FA-4EBD-BE1B-7BB99ABF6F7E}" type="presParOf" srcId="{48F04CF9-B9C5-4C71-870F-513400968226}" destId="{12604521-2B54-4BAA-8881-83A52967239D}" srcOrd="2" destOrd="0" presId="urn:microsoft.com/office/officeart/2005/8/layout/pyramid1"/>
    <dgm:cxn modelId="{0B75FE86-D27C-4122-8FA2-5D9F3CC658D4}" type="presParOf" srcId="{12604521-2B54-4BAA-8881-83A52967239D}" destId="{B7C59CC9-45B1-40BB-8640-721B737F058C}" srcOrd="0" destOrd="0" presId="urn:microsoft.com/office/officeart/2005/8/layout/pyramid1"/>
    <dgm:cxn modelId="{FBF73F66-6AA9-4732-8CD6-C508A12C5E74}" type="presParOf" srcId="{12604521-2B54-4BAA-8881-83A52967239D}" destId="{412B6DFE-EDF1-4923-9A6E-F981E4C83DF3}" srcOrd="1" destOrd="0" presId="urn:microsoft.com/office/officeart/2005/8/layout/pyramid1"/>
    <dgm:cxn modelId="{0A125F52-6485-4126-AF8D-4A121913A3C8}" type="presParOf" srcId="{48F04CF9-B9C5-4C71-870F-513400968226}" destId="{43754637-DCB3-4AF7-8B12-7074B6041805}" srcOrd="3" destOrd="0" presId="urn:microsoft.com/office/officeart/2005/8/layout/pyramid1"/>
    <dgm:cxn modelId="{8E48473E-EF82-4265-B964-7C48206B48DC}" type="presParOf" srcId="{43754637-DCB3-4AF7-8B12-7074B6041805}" destId="{0C557F26-8D1A-4608-80D0-22D90EAF6D95}" srcOrd="0" destOrd="0" presId="urn:microsoft.com/office/officeart/2005/8/layout/pyramid1"/>
    <dgm:cxn modelId="{379D008A-2C3F-40B5-BC4B-A497803F6C26}" type="presParOf" srcId="{43754637-DCB3-4AF7-8B12-7074B6041805}" destId="{9CB2F11C-DEA4-4F2A-91A6-01207FA104C6}"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9FC999D-1EA2-48E0-B374-3FF6062439CC}" type="doc">
      <dgm:prSet loTypeId="urn:microsoft.com/office/officeart/2005/8/layout/pyramid1" loCatId="pyramid" qsTypeId="urn:microsoft.com/office/officeart/2005/8/quickstyle/simple2" qsCatId="simple" csTypeId="urn:microsoft.com/office/officeart/2005/8/colors/accent1_2" csCatId="accent1" phldr="1"/>
      <dgm:spPr/>
    </dgm:pt>
    <dgm:pt modelId="{AEF9166C-E687-47AE-A907-71E6D37A795B}">
      <dgm:prSet phldrT="[Text]" custT="1"/>
      <dgm:spPr/>
      <dgm:t>
        <a:bodyPr anchor="b"/>
        <a:lstStyle/>
        <a:p>
          <a:endParaRPr lang="en-US" sz="1600" b="1" dirty="0">
            <a:latin typeface="Sitka Heading" panose="02000505000000020004" pitchFamily="2" charset="0"/>
          </a:endParaRPr>
        </a:p>
        <a:p>
          <a:endParaRPr lang="en-US" sz="2000" b="1" dirty="0">
            <a:latin typeface="Sitka Heading" panose="02000505000000020004" pitchFamily="2" charset="0"/>
          </a:endParaRPr>
        </a:p>
        <a:p>
          <a:r>
            <a:rPr lang="en-US" sz="2000" b="1" dirty="0">
              <a:solidFill>
                <a:schemeClr val="bg1"/>
              </a:solidFill>
              <a:latin typeface="Sitka Heading" panose="02000505000000020004" pitchFamily="2" charset="0"/>
            </a:rPr>
            <a:t>Taxes</a:t>
          </a:r>
        </a:p>
      </dgm:t>
    </dgm:pt>
    <dgm:pt modelId="{1E559BE0-A7FE-4CFB-B2A7-5E495014DA98}" type="parTrans" cxnId="{02ED94E8-BD91-4CBE-BC04-480EE8A8FDA7}">
      <dgm:prSet/>
      <dgm:spPr/>
      <dgm:t>
        <a:bodyPr/>
        <a:lstStyle/>
        <a:p>
          <a:endParaRPr lang="en-US"/>
        </a:p>
      </dgm:t>
    </dgm:pt>
    <dgm:pt modelId="{A68DEABD-3E3F-4D68-A3C7-E0B4413BE17F}" type="sibTrans" cxnId="{02ED94E8-BD91-4CBE-BC04-480EE8A8FDA7}">
      <dgm:prSet/>
      <dgm:spPr/>
      <dgm:t>
        <a:bodyPr/>
        <a:lstStyle/>
        <a:p>
          <a:endParaRPr lang="en-US"/>
        </a:p>
      </dgm:t>
    </dgm:pt>
    <dgm:pt modelId="{EFBA2E52-66EA-4EB1-BBD0-D578D64CA033}">
      <dgm:prSet phldrT="[Text]"/>
      <dgm:spPr/>
      <dgm:t>
        <a:bodyPr/>
        <a:lstStyle/>
        <a:p>
          <a:r>
            <a:rPr lang="en-US" dirty="0">
              <a:solidFill>
                <a:schemeClr val="bg1"/>
              </a:solidFill>
              <a:latin typeface="Sitka Text" panose="02000505000000020004" pitchFamily="2" charset="0"/>
            </a:rPr>
            <a:t>$</a:t>
          </a:r>
        </a:p>
      </dgm:t>
    </dgm:pt>
    <dgm:pt modelId="{835F5E16-0F38-47CD-ABBC-91C298EA36ED}" type="parTrans" cxnId="{8F0F0460-C1DA-4F8A-A70B-1BC9913A16BC}">
      <dgm:prSet/>
      <dgm:spPr/>
      <dgm:t>
        <a:bodyPr/>
        <a:lstStyle/>
        <a:p>
          <a:endParaRPr lang="en-US"/>
        </a:p>
      </dgm:t>
    </dgm:pt>
    <dgm:pt modelId="{EED39E24-48DD-435D-AEBD-C4652E638C13}" type="sibTrans" cxnId="{8F0F0460-C1DA-4F8A-A70B-1BC9913A16BC}">
      <dgm:prSet/>
      <dgm:spPr/>
      <dgm:t>
        <a:bodyPr/>
        <a:lstStyle/>
        <a:p>
          <a:endParaRPr lang="en-US"/>
        </a:p>
      </dgm:t>
    </dgm:pt>
    <dgm:pt modelId="{DFF54956-B41E-4889-AFFB-6CA3DD4251D8}">
      <dgm:prSet phldrT="[Text]" custT="1"/>
      <dgm:spPr/>
      <dgm:t>
        <a:bodyPr/>
        <a:lstStyle/>
        <a:p>
          <a:pPr algn="r"/>
          <a:endParaRPr lang="en-US" sz="4800" dirty="0">
            <a:latin typeface="Sitka Text" panose="02000505000000020004" pitchFamily="2" charset="0"/>
          </a:endParaRPr>
        </a:p>
        <a:p>
          <a:pPr algn="r"/>
          <a:r>
            <a:rPr lang="en-US" sz="6000" dirty="0">
              <a:latin typeface="Sitka Text" panose="02000505000000020004" pitchFamily="2" charset="0"/>
            </a:rPr>
            <a:t>		</a:t>
          </a:r>
          <a:r>
            <a:rPr lang="en-US" sz="4700" dirty="0">
              <a:latin typeface="Sitka Text" panose="02000505000000020004" pitchFamily="2" charset="0"/>
            </a:rPr>
            <a:t>		</a:t>
          </a:r>
        </a:p>
      </dgm:t>
    </dgm:pt>
    <dgm:pt modelId="{E122A73E-1F09-450B-A32E-3ADD526C62B9}" type="parTrans" cxnId="{8D6A1493-DDA1-4AB7-9B76-52181ABD3855}">
      <dgm:prSet/>
      <dgm:spPr/>
      <dgm:t>
        <a:bodyPr/>
        <a:lstStyle/>
        <a:p>
          <a:endParaRPr lang="en-US"/>
        </a:p>
      </dgm:t>
    </dgm:pt>
    <dgm:pt modelId="{5DFCF99E-A98D-4597-B4DE-F175E2379A02}" type="sibTrans" cxnId="{8D6A1493-DDA1-4AB7-9B76-52181ABD3855}">
      <dgm:prSet/>
      <dgm:spPr/>
      <dgm:t>
        <a:bodyPr/>
        <a:lstStyle/>
        <a:p>
          <a:endParaRPr lang="en-US"/>
        </a:p>
      </dgm:t>
    </dgm:pt>
    <dgm:pt modelId="{98C62B00-18D4-4B1E-AC84-DE1F74D07F31}">
      <dgm:prSet phldrT="[Text]" custT="1"/>
      <dgm:spPr/>
      <dgm:t>
        <a:bodyPr/>
        <a:lstStyle/>
        <a:p>
          <a:r>
            <a:rPr lang="en-US" sz="6000" dirty="0">
              <a:solidFill>
                <a:schemeClr val="bg1"/>
              </a:solidFill>
              <a:latin typeface="Sitka Text" panose="02000505000000020004" pitchFamily="2" charset="0"/>
            </a:rPr>
            <a:t>Family</a:t>
          </a:r>
          <a:endParaRPr lang="en-US" sz="6500" dirty="0">
            <a:solidFill>
              <a:schemeClr val="bg1"/>
            </a:solidFill>
            <a:latin typeface="Sitka Text" panose="02000505000000020004" pitchFamily="2" charset="0"/>
          </a:endParaRPr>
        </a:p>
      </dgm:t>
    </dgm:pt>
    <dgm:pt modelId="{B987D6EE-4561-4055-9190-F211C0D92A1E}" type="parTrans" cxnId="{83509E26-8634-4156-B4FC-88327D198B4C}">
      <dgm:prSet/>
      <dgm:spPr/>
      <dgm:t>
        <a:bodyPr/>
        <a:lstStyle/>
        <a:p>
          <a:endParaRPr lang="en-US"/>
        </a:p>
      </dgm:t>
    </dgm:pt>
    <dgm:pt modelId="{C1BA4478-02CB-41EB-8382-97D92E08CA01}" type="sibTrans" cxnId="{83509E26-8634-4156-B4FC-88327D198B4C}">
      <dgm:prSet/>
      <dgm:spPr/>
      <dgm:t>
        <a:bodyPr/>
        <a:lstStyle/>
        <a:p>
          <a:endParaRPr lang="en-US"/>
        </a:p>
      </dgm:t>
    </dgm:pt>
    <dgm:pt modelId="{48F04CF9-B9C5-4C71-870F-513400968226}" type="pres">
      <dgm:prSet presAssocID="{A9FC999D-1EA2-48E0-B374-3FF6062439CC}" presName="Name0" presStyleCnt="0">
        <dgm:presLayoutVars>
          <dgm:dir val="rev"/>
          <dgm:animLvl val="lvl"/>
          <dgm:resizeHandles val="exact"/>
        </dgm:presLayoutVars>
      </dgm:prSet>
      <dgm:spPr/>
    </dgm:pt>
    <dgm:pt modelId="{CAFA70C7-5397-4EAD-98BA-2AD21333961E}" type="pres">
      <dgm:prSet presAssocID="{AEF9166C-E687-47AE-A907-71E6D37A795B}" presName="Name8" presStyleCnt="0"/>
      <dgm:spPr/>
    </dgm:pt>
    <dgm:pt modelId="{A8C0D937-38D4-49E3-B989-89C3DF02C783}" type="pres">
      <dgm:prSet presAssocID="{AEF9166C-E687-47AE-A907-71E6D37A795B}" presName="level" presStyleLbl="node1" presStyleIdx="0" presStyleCnt="4">
        <dgm:presLayoutVars>
          <dgm:chMax val="1"/>
          <dgm:bulletEnabled val="1"/>
        </dgm:presLayoutVars>
      </dgm:prSet>
      <dgm:spPr/>
    </dgm:pt>
    <dgm:pt modelId="{DA3420BC-76D8-40C9-8F38-05FFD886E3E3}" type="pres">
      <dgm:prSet presAssocID="{AEF9166C-E687-47AE-A907-71E6D37A795B}" presName="levelTx" presStyleLbl="revTx" presStyleIdx="0" presStyleCnt="0">
        <dgm:presLayoutVars>
          <dgm:chMax val="1"/>
          <dgm:bulletEnabled val="1"/>
        </dgm:presLayoutVars>
      </dgm:prSet>
      <dgm:spPr/>
    </dgm:pt>
    <dgm:pt modelId="{962DE58B-577E-4CDE-9617-934B87AFA3AB}" type="pres">
      <dgm:prSet presAssocID="{EFBA2E52-66EA-4EB1-BBD0-D578D64CA033}" presName="Name8" presStyleCnt="0"/>
      <dgm:spPr/>
    </dgm:pt>
    <dgm:pt modelId="{962F51A6-10F5-4B37-8773-7A27E3CA3225}" type="pres">
      <dgm:prSet presAssocID="{EFBA2E52-66EA-4EB1-BBD0-D578D64CA033}" presName="level" presStyleLbl="node1" presStyleIdx="1" presStyleCnt="4">
        <dgm:presLayoutVars>
          <dgm:chMax val="1"/>
          <dgm:bulletEnabled val="1"/>
        </dgm:presLayoutVars>
      </dgm:prSet>
      <dgm:spPr/>
    </dgm:pt>
    <dgm:pt modelId="{5724ED26-23D7-4234-91C2-BBC59DA16A93}" type="pres">
      <dgm:prSet presAssocID="{EFBA2E52-66EA-4EB1-BBD0-D578D64CA033}" presName="levelTx" presStyleLbl="revTx" presStyleIdx="0" presStyleCnt="0">
        <dgm:presLayoutVars>
          <dgm:chMax val="1"/>
          <dgm:bulletEnabled val="1"/>
        </dgm:presLayoutVars>
      </dgm:prSet>
      <dgm:spPr/>
    </dgm:pt>
    <dgm:pt modelId="{12604521-2B54-4BAA-8881-83A52967239D}" type="pres">
      <dgm:prSet presAssocID="{98C62B00-18D4-4B1E-AC84-DE1F74D07F31}" presName="Name8" presStyleCnt="0"/>
      <dgm:spPr/>
    </dgm:pt>
    <dgm:pt modelId="{B7C59CC9-45B1-40BB-8640-721B737F058C}" type="pres">
      <dgm:prSet presAssocID="{98C62B00-18D4-4B1E-AC84-DE1F74D07F31}" presName="level" presStyleLbl="node1" presStyleIdx="2" presStyleCnt="4">
        <dgm:presLayoutVars>
          <dgm:chMax val="1"/>
          <dgm:bulletEnabled val="1"/>
        </dgm:presLayoutVars>
      </dgm:prSet>
      <dgm:spPr/>
    </dgm:pt>
    <dgm:pt modelId="{412B6DFE-EDF1-4923-9A6E-F981E4C83DF3}" type="pres">
      <dgm:prSet presAssocID="{98C62B00-18D4-4B1E-AC84-DE1F74D07F31}" presName="levelTx" presStyleLbl="revTx" presStyleIdx="0" presStyleCnt="0">
        <dgm:presLayoutVars>
          <dgm:chMax val="1"/>
          <dgm:bulletEnabled val="1"/>
        </dgm:presLayoutVars>
      </dgm:prSet>
      <dgm:spPr/>
    </dgm:pt>
    <dgm:pt modelId="{43754637-DCB3-4AF7-8B12-7074B6041805}" type="pres">
      <dgm:prSet presAssocID="{DFF54956-B41E-4889-AFFB-6CA3DD4251D8}" presName="Name8" presStyleCnt="0"/>
      <dgm:spPr/>
    </dgm:pt>
    <dgm:pt modelId="{0C557F26-8D1A-4608-80D0-22D90EAF6D95}" type="pres">
      <dgm:prSet presAssocID="{DFF54956-B41E-4889-AFFB-6CA3DD4251D8}" presName="level" presStyleLbl="node1" presStyleIdx="3" presStyleCnt="4" custLinFactNeighborX="0">
        <dgm:presLayoutVars>
          <dgm:chMax val="1"/>
          <dgm:bulletEnabled val="1"/>
        </dgm:presLayoutVars>
      </dgm:prSet>
      <dgm:spPr/>
    </dgm:pt>
    <dgm:pt modelId="{9CB2F11C-DEA4-4F2A-91A6-01207FA104C6}" type="pres">
      <dgm:prSet presAssocID="{DFF54956-B41E-4889-AFFB-6CA3DD4251D8}" presName="levelTx" presStyleLbl="revTx" presStyleIdx="0" presStyleCnt="0">
        <dgm:presLayoutVars>
          <dgm:chMax val="1"/>
          <dgm:bulletEnabled val="1"/>
        </dgm:presLayoutVars>
      </dgm:prSet>
      <dgm:spPr/>
    </dgm:pt>
  </dgm:ptLst>
  <dgm:cxnLst>
    <dgm:cxn modelId="{41DC4B08-64EC-4B9A-8A7A-D4116FD3DE36}" type="presOf" srcId="{EFBA2E52-66EA-4EB1-BBD0-D578D64CA033}" destId="{962F51A6-10F5-4B37-8773-7A27E3CA3225}" srcOrd="0" destOrd="0" presId="urn:microsoft.com/office/officeart/2005/8/layout/pyramid1"/>
    <dgm:cxn modelId="{83509E26-8634-4156-B4FC-88327D198B4C}" srcId="{A9FC999D-1EA2-48E0-B374-3FF6062439CC}" destId="{98C62B00-18D4-4B1E-AC84-DE1F74D07F31}" srcOrd="2" destOrd="0" parTransId="{B987D6EE-4561-4055-9190-F211C0D92A1E}" sibTransId="{C1BA4478-02CB-41EB-8382-97D92E08CA01}"/>
    <dgm:cxn modelId="{6822CB2B-F92A-4D8A-B67A-22BC66B13D57}" type="presOf" srcId="{AEF9166C-E687-47AE-A907-71E6D37A795B}" destId="{A8C0D937-38D4-49E3-B989-89C3DF02C783}" srcOrd="0" destOrd="0" presId="urn:microsoft.com/office/officeart/2005/8/layout/pyramid1"/>
    <dgm:cxn modelId="{C5AAC52E-8B00-45D9-9491-733E9EBEC1D5}" type="presOf" srcId="{EFBA2E52-66EA-4EB1-BBD0-D578D64CA033}" destId="{5724ED26-23D7-4234-91C2-BBC59DA16A93}" srcOrd="1" destOrd="0" presId="urn:microsoft.com/office/officeart/2005/8/layout/pyramid1"/>
    <dgm:cxn modelId="{4E237C32-4339-412B-9FD7-2FB5B92B802F}" type="presOf" srcId="{98C62B00-18D4-4B1E-AC84-DE1F74D07F31}" destId="{B7C59CC9-45B1-40BB-8640-721B737F058C}" srcOrd="0" destOrd="0" presId="urn:microsoft.com/office/officeart/2005/8/layout/pyramid1"/>
    <dgm:cxn modelId="{8F0F0460-C1DA-4F8A-A70B-1BC9913A16BC}" srcId="{A9FC999D-1EA2-48E0-B374-3FF6062439CC}" destId="{EFBA2E52-66EA-4EB1-BBD0-D578D64CA033}" srcOrd="1" destOrd="0" parTransId="{835F5E16-0F38-47CD-ABBC-91C298EA36ED}" sibTransId="{EED39E24-48DD-435D-AEBD-C4652E638C13}"/>
    <dgm:cxn modelId="{8D66DF53-3680-42B9-AF55-7931CA55F54D}" type="presOf" srcId="{A9FC999D-1EA2-48E0-B374-3FF6062439CC}" destId="{48F04CF9-B9C5-4C71-870F-513400968226}" srcOrd="0" destOrd="0" presId="urn:microsoft.com/office/officeart/2005/8/layout/pyramid1"/>
    <dgm:cxn modelId="{8D6A1493-DDA1-4AB7-9B76-52181ABD3855}" srcId="{A9FC999D-1EA2-48E0-B374-3FF6062439CC}" destId="{DFF54956-B41E-4889-AFFB-6CA3DD4251D8}" srcOrd="3" destOrd="0" parTransId="{E122A73E-1F09-450B-A32E-3ADD526C62B9}" sibTransId="{5DFCF99E-A98D-4597-B4DE-F175E2379A02}"/>
    <dgm:cxn modelId="{B7175499-1297-4929-8099-12260A88E868}" type="presOf" srcId="{AEF9166C-E687-47AE-A907-71E6D37A795B}" destId="{DA3420BC-76D8-40C9-8F38-05FFD886E3E3}" srcOrd="1" destOrd="0" presId="urn:microsoft.com/office/officeart/2005/8/layout/pyramid1"/>
    <dgm:cxn modelId="{AA2625B1-6424-4FB5-B096-65AC29D41E20}" type="presOf" srcId="{98C62B00-18D4-4B1E-AC84-DE1F74D07F31}" destId="{412B6DFE-EDF1-4923-9A6E-F981E4C83DF3}" srcOrd="1" destOrd="0" presId="urn:microsoft.com/office/officeart/2005/8/layout/pyramid1"/>
    <dgm:cxn modelId="{527E4BDC-7B69-4397-8709-BD47C913082A}" type="presOf" srcId="{DFF54956-B41E-4889-AFFB-6CA3DD4251D8}" destId="{0C557F26-8D1A-4608-80D0-22D90EAF6D95}" srcOrd="0" destOrd="0" presId="urn:microsoft.com/office/officeart/2005/8/layout/pyramid1"/>
    <dgm:cxn modelId="{941C06E8-460E-4D60-B53D-83B4DD271052}" type="presOf" srcId="{DFF54956-B41E-4889-AFFB-6CA3DD4251D8}" destId="{9CB2F11C-DEA4-4F2A-91A6-01207FA104C6}" srcOrd="1" destOrd="0" presId="urn:microsoft.com/office/officeart/2005/8/layout/pyramid1"/>
    <dgm:cxn modelId="{02ED94E8-BD91-4CBE-BC04-480EE8A8FDA7}" srcId="{A9FC999D-1EA2-48E0-B374-3FF6062439CC}" destId="{AEF9166C-E687-47AE-A907-71E6D37A795B}" srcOrd="0" destOrd="0" parTransId="{1E559BE0-A7FE-4CFB-B2A7-5E495014DA98}" sibTransId="{A68DEABD-3E3F-4D68-A3C7-E0B4413BE17F}"/>
    <dgm:cxn modelId="{60951D1D-2767-471A-B5C6-1C984359BF72}" type="presParOf" srcId="{48F04CF9-B9C5-4C71-870F-513400968226}" destId="{CAFA70C7-5397-4EAD-98BA-2AD21333961E}" srcOrd="0" destOrd="0" presId="urn:microsoft.com/office/officeart/2005/8/layout/pyramid1"/>
    <dgm:cxn modelId="{8A258AB3-5F5C-4FE2-896C-1E7B5BF4F18C}" type="presParOf" srcId="{CAFA70C7-5397-4EAD-98BA-2AD21333961E}" destId="{A8C0D937-38D4-49E3-B989-89C3DF02C783}" srcOrd="0" destOrd="0" presId="urn:microsoft.com/office/officeart/2005/8/layout/pyramid1"/>
    <dgm:cxn modelId="{BF601CBE-A6FA-4F1B-B0D2-2E3BC253C6E1}" type="presParOf" srcId="{CAFA70C7-5397-4EAD-98BA-2AD21333961E}" destId="{DA3420BC-76D8-40C9-8F38-05FFD886E3E3}" srcOrd="1" destOrd="0" presId="urn:microsoft.com/office/officeart/2005/8/layout/pyramid1"/>
    <dgm:cxn modelId="{B9DE606F-D43D-4BE9-8B24-1EA593D15772}" type="presParOf" srcId="{48F04CF9-B9C5-4C71-870F-513400968226}" destId="{962DE58B-577E-4CDE-9617-934B87AFA3AB}" srcOrd="1" destOrd="0" presId="urn:microsoft.com/office/officeart/2005/8/layout/pyramid1"/>
    <dgm:cxn modelId="{3AD26C02-5786-4A34-A54C-DC366E982106}" type="presParOf" srcId="{962DE58B-577E-4CDE-9617-934B87AFA3AB}" destId="{962F51A6-10F5-4B37-8773-7A27E3CA3225}" srcOrd="0" destOrd="0" presId="urn:microsoft.com/office/officeart/2005/8/layout/pyramid1"/>
    <dgm:cxn modelId="{26E8E4AF-A2F8-4203-9752-24EF49B537CE}" type="presParOf" srcId="{962DE58B-577E-4CDE-9617-934B87AFA3AB}" destId="{5724ED26-23D7-4234-91C2-BBC59DA16A93}" srcOrd="1" destOrd="0" presId="urn:microsoft.com/office/officeart/2005/8/layout/pyramid1"/>
    <dgm:cxn modelId="{0C26F234-42FA-4EBD-BE1B-7BB99ABF6F7E}" type="presParOf" srcId="{48F04CF9-B9C5-4C71-870F-513400968226}" destId="{12604521-2B54-4BAA-8881-83A52967239D}" srcOrd="2" destOrd="0" presId="urn:microsoft.com/office/officeart/2005/8/layout/pyramid1"/>
    <dgm:cxn modelId="{0B75FE86-D27C-4122-8FA2-5D9F3CC658D4}" type="presParOf" srcId="{12604521-2B54-4BAA-8881-83A52967239D}" destId="{B7C59CC9-45B1-40BB-8640-721B737F058C}" srcOrd="0" destOrd="0" presId="urn:microsoft.com/office/officeart/2005/8/layout/pyramid1"/>
    <dgm:cxn modelId="{FBF73F66-6AA9-4732-8CD6-C508A12C5E74}" type="presParOf" srcId="{12604521-2B54-4BAA-8881-83A52967239D}" destId="{412B6DFE-EDF1-4923-9A6E-F981E4C83DF3}" srcOrd="1" destOrd="0" presId="urn:microsoft.com/office/officeart/2005/8/layout/pyramid1"/>
    <dgm:cxn modelId="{0A125F52-6485-4126-AF8D-4A121913A3C8}" type="presParOf" srcId="{48F04CF9-B9C5-4C71-870F-513400968226}" destId="{43754637-DCB3-4AF7-8B12-7074B6041805}" srcOrd="3" destOrd="0" presId="urn:microsoft.com/office/officeart/2005/8/layout/pyramid1"/>
    <dgm:cxn modelId="{8E48473E-EF82-4265-B964-7C48206B48DC}" type="presParOf" srcId="{43754637-DCB3-4AF7-8B12-7074B6041805}" destId="{0C557F26-8D1A-4608-80D0-22D90EAF6D95}" srcOrd="0" destOrd="0" presId="urn:microsoft.com/office/officeart/2005/8/layout/pyramid1"/>
    <dgm:cxn modelId="{379D008A-2C3F-40B5-BC4B-A497803F6C26}" type="presParOf" srcId="{43754637-DCB3-4AF7-8B12-7074B6041805}" destId="{9CB2F11C-DEA4-4F2A-91A6-01207FA104C6}"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9FC999D-1EA2-48E0-B374-3FF6062439CC}" type="doc">
      <dgm:prSet loTypeId="urn:microsoft.com/office/officeart/2005/8/layout/pyramid1" loCatId="pyramid" qsTypeId="urn:microsoft.com/office/officeart/2005/8/quickstyle/simple2" qsCatId="simple" csTypeId="urn:microsoft.com/office/officeart/2005/8/colors/accent1_2" csCatId="accent1" phldr="1"/>
      <dgm:spPr/>
    </dgm:pt>
    <dgm:pt modelId="{AEF9166C-E687-47AE-A907-71E6D37A795B}">
      <dgm:prSet phldrT="[Text]" custT="1"/>
      <dgm:spPr/>
      <dgm:t>
        <a:bodyPr anchor="b"/>
        <a:lstStyle/>
        <a:p>
          <a:endParaRPr lang="en-US" sz="1600" b="1" dirty="0">
            <a:latin typeface="Sitka Heading" panose="02000505000000020004" pitchFamily="2" charset="0"/>
          </a:endParaRPr>
        </a:p>
        <a:p>
          <a:r>
            <a:rPr lang="en-US" sz="1600" b="1" dirty="0">
              <a:solidFill>
                <a:schemeClr val="bg1"/>
              </a:solidFill>
              <a:latin typeface="Sitka Heading" panose="02000505000000020004" pitchFamily="2" charset="0"/>
            </a:rPr>
            <a:t>Creditors</a:t>
          </a:r>
        </a:p>
        <a:p>
          <a:r>
            <a:rPr lang="en-US" sz="1600" b="1" dirty="0">
              <a:solidFill>
                <a:schemeClr val="bg1"/>
              </a:solidFill>
              <a:latin typeface="Sitka Heading" panose="02000505000000020004" pitchFamily="2" charset="0"/>
            </a:rPr>
            <a:t>Taxes</a:t>
          </a:r>
        </a:p>
      </dgm:t>
    </dgm:pt>
    <dgm:pt modelId="{1E559BE0-A7FE-4CFB-B2A7-5E495014DA98}" type="parTrans" cxnId="{02ED94E8-BD91-4CBE-BC04-480EE8A8FDA7}">
      <dgm:prSet/>
      <dgm:spPr/>
      <dgm:t>
        <a:bodyPr/>
        <a:lstStyle/>
        <a:p>
          <a:endParaRPr lang="en-US"/>
        </a:p>
      </dgm:t>
    </dgm:pt>
    <dgm:pt modelId="{A68DEABD-3E3F-4D68-A3C7-E0B4413BE17F}" type="sibTrans" cxnId="{02ED94E8-BD91-4CBE-BC04-480EE8A8FDA7}">
      <dgm:prSet/>
      <dgm:spPr/>
      <dgm:t>
        <a:bodyPr/>
        <a:lstStyle/>
        <a:p>
          <a:endParaRPr lang="en-US"/>
        </a:p>
      </dgm:t>
    </dgm:pt>
    <dgm:pt modelId="{EFBA2E52-66EA-4EB1-BBD0-D578D64CA033}">
      <dgm:prSet phldrT="[Text]"/>
      <dgm:spPr/>
      <dgm:t>
        <a:bodyPr/>
        <a:lstStyle/>
        <a:p>
          <a:r>
            <a:rPr lang="en-US" dirty="0">
              <a:solidFill>
                <a:schemeClr val="bg1"/>
              </a:solidFill>
              <a:latin typeface="Sitka Text" panose="02000505000000020004" pitchFamily="2" charset="0"/>
            </a:rPr>
            <a:t>$</a:t>
          </a:r>
        </a:p>
      </dgm:t>
    </dgm:pt>
    <dgm:pt modelId="{835F5E16-0F38-47CD-ABBC-91C298EA36ED}" type="parTrans" cxnId="{8F0F0460-C1DA-4F8A-A70B-1BC9913A16BC}">
      <dgm:prSet/>
      <dgm:spPr/>
      <dgm:t>
        <a:bodyPr/>
        <a:lstStyle/>
        <a:p>
          <a:endParaRPr lang="en-US"/>
        </a:p>
      </dgm:t>
    </dgm:pt>
    <dgm:pt modelId="{EED39E24-48DD-435D-AEBD-C4652E638C13}" type="sibTrans" cxnId="{8F0F0460-C1DA-4F8A-A70B-1BC9913A16BC}">
      <dgm:prSet/>
      <dgm:spPr/>
      <dgm:t>
        <a:bodyPr/>
        <a:lstStyle/>
        <a:p>
          <a:endParaRPr lang="en-US"/>
        </a:p>
      </dgm:t>
    </dgm:pt>
    <dgm:pt modelId="{DFF54956-B41E-4889-AFFB-6CA3DD4251D8}">
      <dgm:prSet phldrT="[Text]" custT="1"/>
      <dgm:spPr/>
      <dgm:t>
        <a:bodyPr/>
        <a:lstStyle/>
        <a:p>
          <a:pPr algn="r"/>
          <a:endParaRPr lang="en-US" sz="4800" dirty="0">
            <a:latin typeface="Sitka Text" panose="02000505000000020004" pitchFamily="2" charset="0"/>
          </a:endParaRPr>
        </a:p>
        <a:p>
          <a:pPr algn="r"/>
          <a:r>
            <a:rPr lang="en-US" sz="6000" dirty="0">
              <a:latin typeface="Sitka Text" panose="02000505000000020004" pitchFamily="2" charset="0"/>
            </a:rPr>
            <a:t>		</a:t>
          </a:r>
          <a:r>
            <a:rPr lang="en-US" sz="4700" dirty="0">
              <a:latin typeface="Sitka Text" panose="02000505000000020004" pitchFamily="2" charset="0"/>
            </a:rPr>
            <a:t>		</a:t>
          </a:r>
        </a:p>
      </dgm:t>
    </dgm:pt>
    <dgm:pt modelId="{E122A73E-1F09-450B-A32E-3ADD526C62B9}" type="parTrans" cxnId="{8D6A1493-DDA1-4AB7-9B76-52181ABD3855}">
      <dgm:prSet/>
      <dgm:spPr/>
      <dgm:t>
        <a:bodyPr/>
        <a:lstStyle/>
        <a:p>
          <a:endParaRPr lang="en-US"/>
        </a:p>
      </dgm:t>
    </dgm:pt>
    <dgm:pt modelId="{5DFCF99E-A98D-4597-B4DE-F175E2379A02}" type="sibTrans" cxnId="{8D6A1493-DDA1-4AB7-9B76-52181ABD3855}">
      <dgm:prSet/>
      <dgm:spPr/>
      <dgm:t>
        <a:bodyPr/>
        <a:lstStyle/>
        <a:p>
          <a:endParaRPr lang="en-US"/>
        </a:p>
      </dgm:t>
    </dgm:pt>
    <dgm:pt modelId="{98C62B00-18D4-4B1E-AC84-DE1F74D07F31}">
      <dgm:prSet phldrT="[Text]" custT="1"/>
      <dgm:spPr/>
      <dgm:t>
        <a:bodyPr/>
        <a:lstStyle/>
        <a:p>
          <a:r>
            <a:rPr lang="en-US" sz="6000" dirty="0">
              <a:solidFill>
                <a:schemeClr val="bg1"/>
              </a:solidFill>
              <a:latin typeface="Sitka Text" panose="02000505000000020004" pitchFamily="2" charset="0"/>
            </a:rPr>
            <a:t>Family</a:t>
          </a:r>
          <a:endParaRPr lang="en-US" sz="6500" dirty="0">
            <a:solidFill>
              <a:schemeClr val="bg1"/>
            </a:solidFill>
            <a:latin typeface="Sitka Text" panose="02000505000000020004" pitchFamily="2" charset="0"/>
          </a:endParaRPr>
        </a:p>
      </dgm:t>
    </dgm:pt>
    <dgm:pt modelId="{B987D6EE-4561-4055-9190-F211C0D92A1E}" type="parTrans" cxnId="{83509E26-8634-4156-B4FC-88327D198B4C}">
      <dgm:prSet/>
      <dgm:spPr/>
      <dgm:t>
        <a:bodyPr/>
        <a:lstStyle/>
        <a:p>
          <a:endParaRPr lang="en-US"/>
        </a:p>
      </dgm:t>
    </dgm:pt>
    <dgm:pt modelId="{C1BA4478-02CB-41EB-8382-97D92E08CA01}" type="sibTrans" cxnId="{83509E26-8634-4156-B4FC-88327D198B4C}">
      <dgm:prSet/>
      <dgm:spPr/>
      <dgm:t>
        <a:bodyPr/>
        <a:lstStyle/>
        <a:p>
          <a:endParaRPr lang="en-US"/>
        </a:p>
      </dgm:t>
    </dgm:pt>
    <dgm:pt modelId="{48F04CF9-B9C5-4C71-870F-513400968226}" type="pres">
      <dgm:prSet presAssocID="{A9FC999D-1EA2-48E0-B374-3FF6062439CC}" presName="Name0" presStyleCnt="0">
        <dgm:presLayoutVars>
          <dgm:dir val="rev"/>
          <dgm:animLvl val="lvl"/>
          <dgm:resizeHandles val="exact"/>
        </dgm:presLayoutVars>
      </dgm:prSet>
      <dgm:spPr/>
    </dgm:pt>
    <dgm:pt modelId="{CAFA70C7-5397-4EAD-98BA-2AD21333961E}" type="pres">
      <dgm:prSet presAssocID="{AEF9166C-E687-47AE-A907-71E6D37A795B}" presName="Name8" presStyleCnt="0"/>
      <dgm:spPr/>
    </dgm:pt>
    <dgm:pt modelId="{A8C0D937-38D4-49E3-B989-89C3DF02C783}" type="pres">
      <dgm:prSet presAssocID="{AEF9166C-E687-47AE-A907-71E6D37A795B}" presName="level" presStyleLbl="node1" presStyleIdx="0" presStyleCnt="4">
        <dgm:presLayoutVars>
          <dgm:chMax val="1"/>
          <dgm:bulletEnabled val="1"/>
        </dgm:presLayoutVars>
      </dgm:prSet>
      <dgm:spPr/>
    </dgm:pt>
    <dgm:pt modelId="{DA3420BC-76D8-40C9-8F38-05FFD886E3E3}" type="pres">
      <dgm:prSet presAssocID="{AEF9166C-E687-47AE-A907-71E6D37A795B}" presName="levelTx" presStyleLbl="revTx" presStyleIdx="0" presStyleCnt="0">
        <dgm:presLayoutVars>
          <dgm:chMax val="1"/>
          <dgm:bulletEnabled val="1"/>
        </dgm:presLayoutVars>
      </dgm:prSet>
      <dgm:spPr/>
    </dgm:pt>
    <dgm:pt modelId="{962DE58B-577E-4CDE-9617-934B87AFA3AB}" type="pres">
      <dgm:prSet presAssocID="{EFBA2E52-66EA-4EB1-BBD0-D578D64CA033}" presName="Name8" presStyleCnt="0"/>
      <dgm:spPr/>
    </dgm:pt>
    <dgm:pt modelId="{962F51A6-10F5-4B37-8773-7A27E3CA3225}" type="pres">
      <dgm:prSet presAssocID="{EFBA2E52-66EA-4EB1-BBD0-D578D64CA033}" presName="level" presStyleLbl="node1" presStyleIdx="1" presStyleCnt="4">
        <dgm:presLayoutVars>
          <dgm:chMax val="1"/>
          <dgm:bulletEnabled val="1"/>
        </dgm:presLayoutVars>
      </dgm:prSet>
      <dgm:spPr/>
    </dgm:pt>
    <dgm:pt modelId="{5724ED26-23D7-4234-91C2-BBC59DA16A93}" type="pres">
      <dgm:prSet presAssocID="{EFBA2E52-66EA-4EB1-BBD0-D578D64CA033}" presName="levelTx" presStyleLbl="revTx" presStyleIdx="0" presStyleCnt="0">
        <dgm:presLayoutVars>
          <dgm:chMax val="1"/>
          <dgm:bulletEnabled val="1"/>
        </dgm:presLayoutVars>
      </dgm:prSet>
      <dgm:spPr/>
    </dgm:pt>
    <dgm:pt modelId="{12604521-2B54-4BAA-8881-83A52967239D}" type="pres">
      <dgm:prSet presAssocID="{98C62B00-18D4-4B1E-AC84-DE1F74D07F31}" presName="Name8" presStyleCnt="0"/>
      <dgm:spPr/>
    </dgm:pt>
    <dgm:pt modelId="{B7C59CC9-45B1-40BB-8640-721B737F058C}" type="pres">
      <dgm:prSet presAssocID="{98C62B00-18D4-4B1E-AC84-DE1F74D07F31}" presName="level" presStyleLbl="node1" presStyleIdx="2" presStyleCnt="4">
        <dgm:presLayoutVars>
          <dgm:chMax val="1"/>
          <dgm:bulletEnabled val="1"/>
        </dgm:presLayoutVars>
      </dgm:prSet>
      <dgm:spPr/>
    </dgm:pt>
    <dgm:pt modelId="{412B6DFE-EDF1-4923-9A6E-F981E4C83DF3}" type="pres">
      <dgm:prSet presAssocID="{98C62B00-18D4-4B1E-AC84-DE1F74D07F31}" presName="levelTx" presStyleLbl="revTx" presStyleIdx="0" presStyleCnt="0">
        <dgm:presLayoutVars>
          <dgm:chMax val="1"/>
          <dgm:bulletEnabled val="1"/>
        </dgm:presLayoutVars>
      </dgm:prSet>
      <dgm:spPr/>
    </dgm:pt>
    <dgm:pt modelId="{43754637-DCB3-4AF7-8B12-7074B6041805}" type="pres">
      <dgm:prSet presAssocID="{DFF54956-B41E-4889-AFFB-6CA3DD4251D8}" presName="Name8" presStyleCnt="0"/>
      <dgm:spPr/>
    </dgm:pt>
    <dgm:pt modelId="{0C557F26-8D1A-4608-80D0-22D90EAF6D95}" type="pres">
      <dgm:prSet presAssocID="{DFF54956-B41E-4889-AFFB-6CA3DD4251D8}" presName="level" presStyleLbl="node1" presStyleIdx="3" presStyleCnt="4" custLinFactNeighborX="0">
        <dgm:presLayoutVars>
          <dgm:chMax val="1"/>
          <dgm:bulletEnabled val="1"/>
        </dgm:presLayoutVars>
      </dgm:prSet>
      <dgm:spPr/>
    </dgm:pt>
    <dgm:pt modelId="{9CB2F11C-DEA4-4F2A-91A6-01207FA104C6}" type="pres">
      <dgm:prSet presAssocID="{DFF54956-B41E-4889-AFFB-6CA3DD4251D8}" presName="levelTx" presStyleLbl="revTx" presStyleIdx="0" presStyleCnt="0">
        <dgm:presLayoutVars>
          <dgm:chMax val="1"/>
          <dgm:bulletEnabled val="1"/>
        </dgm:presLayoutVars>
      </dgm:prSet>
      <dgm:spPr/>
    </dgm:pt>
  </dgm:ptLst>
  <dgm:cxnLst>
    <dgm:cxn modelId="{41DC4B08-64EC-4B9A-8A7A-D4116FD3DE36}" type="presOf" srcId="{EFBA2E52-66EA-4EB1-BBD0-D578D64CA033}" destId="{962F51A6-10F5-4B37-8773-7A27E3CA3225}" srcOrd="0" destOrd="0" presId="urn:microsoft.com/office/officeart/2005/8/layout/pyramid1"/>
    <dgm:cxn modelId="{83509E26-8634-4156-B4FC-88327D198B4C}" srcId="{A9FC999D-1EA2-48E0-B374-3FF6062439CC}" destId="{98C62B00-18D4-4B1E-AC84-DE1F74D07F31}" srcOrd="2" destOrd="0" parTransId="{B987D6EE-4561-4055-9190-F211C0D92A1E}" sibTransId="{C1BA4478-02CB-41EB-8382-97D92E08CA01}"/>
    <dgm:cxn modelId="{6822CB2B-F92A-4D8A-B67A-22BC66B13D57}" type="presOf" srcId="{AEF9166C-E687-47AE-A907-71E6D37A795B}" destId="{A8C0D937-38D4-49E3-B989-89C3DF02C783}" srcOrd="0" destOrd="0" presId="urn:microsoft.com/office/officeart/2005/8/layout/pyramid1"/>
    <dgm:cxn modelId="{C5AAC52E-8B00-45D9-9491-733E9EBEC1D5}" type="presOf" srcId="{EFBA2E52-66EA-4EB1-BBD0-D578D64CA033}" destId="{5724ED26-23D7-4234-91C2-BBC59DA16A93}" srcOrd="1" destOrd="0" presId="urn:microsoft.com/office/officeart/2005/8/layout/pyramid1"/>
    <dgm:cxn modelId="{4E237C32-4339-412B-9FD7-2FB5B92B802F}" type="presOf" srcId="{98C62B00-18D4-4B1E-AC84-DE1F74D07F31}" destId="{B7C59CC9-45B1-40BB-8640-721B737F058C}" srcOrd="0" destOrd="0" presId="urn:microsoft.com/office/officeart/2005/8/layout/pyramid1"/>
    <dgm:cxn modelId="{8F0F0460-C1DA-4F8A-A70B-1BC9913A16BC}" srcId="{A9FC999D-1EA2-48E0-B374-3FF6062439CC}" destId="{EFBA2E52-66EA-4EB1-BBD0-D578D64CA033}" srcOrd="1" destOrd="0" parTransId="{835F5E16-0F38-47CD-ABBC-91C298EA36ED}" sibTransId="{EED39E24-48DD-435D-AEBD-C4652E638C13}"/>
    <dgm:cxn modelId="{8D66DF53-3680-42B9-AF55-7931CA55F54D}" type="presOf" srcId="{A9FC999D-1EA2-48E0-B374-3FF6062439CC}" destId="{48F04CF9-B9C5-4C71-870F-513400968226}" srcOrd="0" destOrd="0" presId="urn:microsoft.com/office/officeart/2005/8/layout/pyramid1"/>
    <dgm:cxn modelId="{8D6A1493-DDA1-4AB7-9B76-52181ABD3855}" srcId="{A9FC999D-1EA2-48E0-B374-3FF6062439CC}" destId="{DFF54956-B41E-4889-AFFB-6CA3DD4251D8}" srcOrd="3" destOrd="0" parTransId="{E122A73E-1F09-450B-A32E-3ADD526C62B9}" sibTransId="{5DFCF99E-A98D-4597-B4DE-F175E2379A02}"/>
    <dgm:cxn modelId="{B7175499-1297-4929-8099-12260A88E868}" type="presOf" srcId="{AEF9166C-E687-47AE-A907-71E6D37A795B}" destId="{DA3420BC-76D8-40C9-8F38-05FFD886E3E3}" srcOrd="1" destOrd="0" presId="urn:microsoft.com/office/officeart/2005/8/layout/pyramid1"/>
    <dgm:cxn modelId="{AA2625B1-6424-4FB5-B096-65AC29D41E20}" type="presOf" srcId="{98C62B00-18D4-4B1E-AC84-DE1F74D07F31}" destId="{412B6DFE-EDF1-4923-9A6E-F981E4C83DF3}" srcOrd="1" destOrd="0" presId="urn:microsoft.com/office/officeart/2005/8/layout/pyramid1"/>
    <dgm:cxn modelId="{527E4BDC-7B69-4397-8709-BD47C913082A}" type="presOf" srcId="{DFF54956-B41E-4889-AFFB-6CA3DD4251D8}" destId="{0C557F26-8D1A-4608-80D0-22D90EAF6D95}" srcOrd="0" destOrd="0" presId="urn:microsoft.com/office/officeart/2005/8/layout/pyramid1"/>
    <dgm:cxn modelId="{941C06E8-460E-4D60-B53D-83B4DD271052}" type="presOf" srcId="{DFF54956-B41E-4889-AFFB-6CA3DD4251D8}" destId="{9CB2F11C-DEA4-4F2A-91A6-01207FA104C6}" srcOrd="1" destOrd="0" presId="urn:microsoft.com/office/officeart/2005/8/layout/pyramid1"/>
    <dgm:cxn modelId="{02ED94E8-BD91-4CBE-BC04-480EE8A8FDA7}" srcId="{A9FC999D-1EA2-48E0-B374-3FF6062439CC}" destId="{AEF9166C-E687-47AE-A907-71E6D37A795B}" srcOrd="0" destOrd="0" parTransId="{1E559BE0-A7FE-4CFB-B2A7-5E495014DA98}" sibTransId="{A68DEABD-3E3F-4D68-A3C7-E0B4413BE17F}"/>
    <dgm:cxn modelId="{60951D1D-2767-471A-B5C6-1C984359BF72}" type="presParOf" srcId="{48F04CF9-B9C5-4C71-870F-513400968226}" destId="{CAFA70C7-5397-4EAD-98BA-2AD21333961E}" srcOrd="0" destOrd="0" presId="urn:microsoft.com/office/officeart/2005/8/layout/pyramid1"/>
    <dgm:cxn modelId="{8A258AB3-5F5C-4FE2-896C-1E7B5BF4F18C}" type="presParOf" srcId="{CAFA70C7-5397-4EAD-98BA-2AD21333961E}" destId="{A8C0D937-38D4-49E3-B989-89C3DF02C783}" srcOrd="0" destOrd="0" presId="urn:microsoft.com/office/officeart/2005/8/layout/pyramid1"/>
    <dgm:cxn modelId="{BF601CBE-A6FA-4F1B-B0D2-2E3BC253C6E1}" type="presParOf" srcId="{CAFA70C7-5397-4EAD-98BA-2AD21333961E}" destId="{DA3420BC-76D8-40C9-8F38-05FFD886E3E3}" srcOrd="1" destOrd="0" presId="urn:microsoft.com/office/officeart/2005/8/layout/pyramid1"/>
    <dgm:cxn modelId="{B9DE606F-D43D-4BE9-8B24-1EA593D15772}" type="presParOf" srcId="{48F04CF9-B9C5-4C71-870F-513400968226}" destId="{962DE58B-577E-4CDE-9617-934B87AFA3AB}" srcOrd="1" destOrd="0" presId="urn:microsoft.com/office/officeart/2005/8/layout/pyramid1"/>
    <dgm:cxn modelId="{3AD26C02-5786-4A34-A54C-DC366E982106}" type="presParOf" srcId="{962DE58B-577E-4CDE-9617-934B87AFA3AB}" destId="{962F51A6-10F5-4B37-8773-7A27E3CA3225}" srcOrd="0" destOrd="0" presId="urn:microsoft.com/office/officeart/2005/8/layout/pyramid1"/>
    <dgm:cxn modelId="{26E8E4AF-A2F8-4203-9752-24EF49B537CE}" type="presParOf" srcId="{962DE58B-577E-4CDE-9617-934B87AFA3AB}" destId="{5724ED26-23D7-4234-91C2-BBC59DA16A93}" srcOrd="1" destOrd="0" presId="urn:microsoft.com/office/officeart/2005/8/layout/pyramid1"/>
    <dgm:cxn modelId="{0C26F234-42FA-4EBD-BE1B-7BB99ABF6F7E}" type="presParOf" srcId="{48F04CF9-B9C5-4C71-870F-513400968226}" destId="{12604521-2B54-4BAA-8881-83A52967239D}" srcOrd="2" destOrd="0" presId="urn:microsoft.com/office/officeart/2005/8/layout/pyramid1"/>
    <dgm:cxn modelId="{0B75FE86-D27C-4122-8FA2-5D9F3CC658D4}" type="presParOf" srcId="{12604521-2B54-4BAA-8881-83A52967239D}" destId="{B7C59CC9-45B1-40BB-8640-721B737F058C}" srcOrd="0" destOrd="0" presId="urn:microsoft.com/office/officeart/2005/8/layout/pyramid1"/>
    <dgm:cxn modelId="{FBF73F66-6AA9-4732-8CD6-C508A12C5E74}" type="presParOf" srcId="{12604521-2B54-4BAA-8881-83A52967239D}" destId="{412B6DFE-EDF1-4923-9A6E-F981E4C83DF3}" srcOrd="1" destOrd="0" presId="urn:microsoft.com/office/officeart/2005/8/layout/pyramid1"/>
    <dgm:cxn modelId="{0A125F52-6485-4126-AF8D-4A121913A3C8}" type="presParOf" srcId="{48F04CF9-B9C5-4C71-870F-513400968226}" destId="{43754637-DCB3-4AF7-8B12-7074B6041805}" srcOrd="3" destOrd="0" presId="urn:microsoft.com/office/officeart/2005/8/layout/pyramid1"/>
    <dgm:cxn modelId="{8E48473E-EF82-4265-B964-7C48206B48DC}" type="presParOf" srcId="{43754637-DCB3-4AF7-8B12-7074B6041805}" destId="{0C557F26-8D1A-4608-80D0-22D90EAF6D95}" srcOrd="0" destOrd="0" presId="urn:microsoft.com/office/officeart/2005/8/layout/pyramid1"/>
    <dgm:cxn modelId="{379D008A-2C3F-40B5-BC4B-A497803F6C26}" type="presParOf" srcId="{43754637-DCB3-4AF7-8B12-7074B6041805}" destId="{9CB2F11C-DEA4-4F2A-91A6-01207FA104C6}"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9FC999D-1EA2-48E0-B374-3FF6062439CC}" type="doc">
      <dgm:prSet loTypeId="urn:microsoft.com/office/officeart/2005/8/layout/pyramid1" loCatId="pyramid" qsTypeId="urn:microsoft.com/office/officeart/2005/8/quickstyle/simple2" qsCatId="simple" csTypeId="urn:microsoft.com/office/officeart/2005/8/colors/accent1_2" csCatId="accent1" phldr="1"/>
      <dgm:spPr/>
    </dgm:pt>
    <dgm:pt modelId="{AEF9166C-E687-47AE-A907-71E6D37A795B}">
      <dgm:prSet phldrT="[Text]" custT="1"/>
      <dgm:spPr/>
      <dgm:t>
        <a:bodyPr anchor="b"/>
        <a:lstStyle/>
        <a:p>
          <a:r>
            <a:rPr lang="en-US" sz="1600" b="1" dirty="0">
              <a:solidFill>
                <a:schemeClr val="bg1"/>
              </a:solidFill>
              <a:latin typeface="Sitka Heading" panose="02000505000000020004" pitchFamily="2" charset="0"/>
            </a:rPr>
            <a:t>Predators</a:t>
          </a:r>
        </a:p>
        <a:p>
          <a:r>
            <a:rPr lang="en-US" sz="1600" b="1" dirty="0">
              <a:solidFill>
                <a:schemeClr val="bg1"/>
              </a:solidFill>
              <a:latin typeface="Sitka Heading" panose="02000505000000020004" pitchFamily="2" charset="0"/>
            </a:rPr>
            <a:t>Creditors</a:t>
          </a:r>
        </a:p>
        <a:p>
          <a:r>
            <a:rPr lang="en-US" sz="1600" b="1" dirty="0">
              <a:solidFill>
                <a:schemeClr val="bg1"/>
              </a:solidFill>
              <a:latin typeface="Sitka Heading" panose="02000505000000020004" pitchFamily="2" charset="0"/>
            </a:rPr>
            <a:t>Taxes</a:t>
          </a:r>
        </a:p>
      </dgm:t>
    </dgm:pt>
    <dgm:pt modelId="{1E559BE0-A7FE-4CFB-B2A7-5E495014DA98}" type="parTrans" cxnId="{02ED94E8-BD91-4CBE-BC04-480EE8A8FDA7}">
      <dgm:prSet/>
      <dgm:spPr/>
      <dgm:t>
        <a:bodyPr/>
        <a:lstStyle/>
        <a:p>
          <a:endParaRPr lang="en-US"/>
        </a:p>
      </dgm:t>
    </dgm:pt>
    <dgm:pt modelId="{A68DEABD-3E3F-4D68-A3C7-E0B4413BE17F}" type="sibTrans" cxnId="{02ED94E8-BD91-4CBE-BC04-480EE8A8FDA7}">
      <dgm:prSet/>
      <dgm:spPr/>
      <dgm:t>
        <a:bodyPr/>
        <a:lstStyle/>
        <a:p>
          <a:endParaRPr lang="en-US"/>
        </a:p>
      </dgm:t>
    </dgm:pt>
    <dgm:pt modelId="{EFBA2E52-66EA-4EB1-BBD0-D578D64CA033}">
      <dgm:prSet phldrT="[Text]"/>
      <dgm:spPr/>
      <dgm:t>
        <a:bodyPr/>
        <a:lstStyle/>
        <a:p>
          <a:r>
            <a:rPr lang="en-US" dirty="0">
              <a:solidFill>
                <a:schemeClr val="bg1"/>
              </a:solidFill>
              <a:latin typeface="Sitka Text" panose="02000505000000020004" pitchFamily="2" charset="0"/>
            </a:rPr>
            <a:t>$</a:t>
          </a:r>
        </a:p>
      </dgm:t>
    </dgm:pt>
    <dgm:pt modelId="{835F5E16-0F38-47CD-ABBC-91C298EA36ED}" type="parTrans" cxnId="{8F0F0460-C1DA-4F8A-A70B-1BC9913A16BC}">
      <dgm:prSet/>
      <dgm:spPr/>
      <dgm:t>
        <a:bodyPr/>
        <a:lstStyle/>
        <a:p>
          <a:endParaRPr lang="en-US"/>
        </a:p>
      </dgm:t>
    </dgm:pt>
    <dgm:pt modelId="{EED39E24-48DD-435D-AEBD-C4652E638C13}" type="sibTrans" cxnId="{8F0F0460-C1DA-4F8A-A70B-1BC9913A16BC}">
      <dgm:prSet/>
      <dgm:spPr/>
      <dgm:t>
        <a:bodyPr/>
        <a:lstStyle/>
        <a:p>
          <a:endParaRPr lang="en-US"/>
        </a:p>
      </dgm:t>
    </dgm:pt>
    <dgm:pt modelId="{DFF54956-B41E-4889-AFFB-6CA3DD4251D8}">
      <dgm:prSet phldrT="[Text]" custT="1"/>
      <dgm:spPr/>
      <dgm:t>
        <a:bodyPr/>
        <a:lstStyle/>
        <a:p>
          <a:pPr algn="r"/>
          <a:r>
            <a:rPr lang="en-US" sz="6000" dirty="0">
              <a:latin typeface="Sitka Text" panose="02000505000000020004" pitchFamily="2" charset="0"/>
            </a:rPr>
            <a:t>		</a:t>
          </a:r>
          <a:r>
            <a:rPr lang="en-US" sz="6000" dirty="0">
              <a:solidFill>
                <a:schemeClr val="bg1"/>
              </a:solidFill>
              <a:latin typeface="Sitka Text" panose="02000505000000020004" pitchFamily="2" charset="0"/>
            </a:rPr>
            <a:t>Spouse</a:t>
          </a:r>
          <a:r>
            <a:rPr lang="en-US" sz="4700" dirty="0">
              <a:latin typeface="Sitka Text" panose="02000505000000020004" pitchFamily="2" charset="0"/>
            </a:rPr>
            <a:t>		</a:t>
          </a:r>
        </a:p>
      </dgm:t>
    </dgm:pt>
    <dgm:pt modelId="{E122A73E-1F09-450B-A32E-3ADD526C62B9}" type="parTrans" cxnId="{8D6A1493-DDA1-4AB7-9B76-52181ABD3855}">
      <dgm:prSet/>
      <dgm:spPr/>
      <dgm:t>
        <a:bodyPr/>
        <a:lstStyle/>
        <a:p>
          <a:endParaRPr lang="en-US"/>
        </a:p>
      </dgm:t>
    </dgm:pt>
    <dgm:pt modelId="{5DFCF99E-A98D-4597-B4DE-F175E2379A02}" type="sibTrans" cxnId="{8D6A1493-DDA1-4AB7-9B76-52181ABD3855}">
      <dgm:prSet/>
      <dgm:spPr/>
      <dgm:t>
        <a:bodyPr/>
        <a:lstStyle/>
        <a:p>
          <a:endParaRPr lang="en-US"/>
        </a:p>
      </dgm:t>
    </dgm:pt>
    <dgm:pt modelId="{98C62B00-18D4-4B1E-AC84-DE1F74D07F31}">
      <dgm:prSet phldrT="[Text]" custT="1"/>
      <dgm:spPr/>
      <dgm:t>
        <a:bodyPr/>
        <a:lstStyle/>
        <a:p>
          <a:r>
            <a:rPr lang="en-US" sz="6000" dirty="0">
              <a:solidFill>
                <a:schemeClr val="bg1"/>
              </a:solidFill>
              <a:latin typeface="Sitka Text" panose="02000505000000020004" pitchFamily="2" charset="0"/>
            </a:rPr>
            <a:t>Family</a:t>
          </a:r>
          <a:endParaRPr lang="en-US" sz="6500" dirty="0">
            <a:solidFill>
              <a:schemeClr val="bg1"/>
            </a:solidFill>
            <a:latin typeface="Sitka Text" panose="02000505000000020004" pitchFamily="2" charset="0"/>
          </a:endParaRPr>
        </a:p>
      </dgm:t>
    </dgm:pt>
    <dgm:pt modelId="{B987D6EE-4561-4055-9190-F211C0D92A1E}" type="parTrans" cxnId="{83509E26-8634-4156-B4FC-88327D198B4C}">
      <dgm:prSet/>
      <dgm:spPr/>
      <dgm:t>
        <a:bodyPr/>
        <a:lstStyle/>
        <a:p>
          <a:endParaRPr lang="en-US"/>
        </a:p>
      </dgm:t>
    </dgm:pt>
    <dgm:pt modelId="{C1BA4478-02CB-41EB-8382-97D92E08CA01}" type="sibTrans" cxnId="{83509E26-8634-4156-B4FC-88327D198B4C}">
      <dgm:prSet/>
      <dgm:spPr/>
      <dgm:t>
        <a:bodyPr/>
        <a:lstStyle/>
        <a:p>
          <a:endParaRPr lang="en-US"/>
        </a:p>
      </dgm:t>
    </dgm:pt>
    <dgm:pt modelId="{48F04CF9-B9C5-4C71-870F-513400968226}" type="pres">
      <dgm:prSet presAssocID="{A9FC999D-1EA2-48E0-B374-3FF6062439CC}" presName="Name0" presStyleCnt="0">
        <dgm:presLayoutVars>
          <dgm:dir val="rev"/>
          <dgm:animLvl val="lvl"/>
          <dgm:resizeHandles val="exact"/>
        </dgm:presLayoutVars>
      </dgm:prSet>
      <dgm:spPr/>
    </dgm:pt>
    <dgm:pt modelId="{CAFA70C7-5397-4EAD-98BA-2AD21333961E}" type="pres">
      <dgm:prSet presAssocID="{AEF9166C-E687-47AE-A907-71E6D37A795B}" presName="Name8" presStyleCnt="0"/>
      <dgm:spPr/>
    </dgm:pt>
    <dgm:pt modelId="{A8C0D937-38D4-49E3-B989-89C3DF02C783}" type="pres">
      <dgm:prSet presAssocID="{AEF9166C-E687-47AE-A907-71E6D37A795B}" presName="level" presStyleLbl="node1" presStyleIdx="0" presStyleCnt="4">
        <dgm:presLayoutVars>
          <dgm:chMax val="1"/>
          <dgm:bulletEnabled val="1"/>
        </dgm:presLayoutVars>
      </dgm:prSet>
      <dgm:spPr/>
    </dgm:pt>
    <dgm:pt modelId="{DA3420BC-76D8-40C9-8F38-05FFD886E3E3}" type="pres">
      <dgm:prSet presAssocID="{AEF9166C-E687-47AE-A907-71E6D37A795B}" presName="levelTx" presStyleLbl="revTx" presStyleIdx="0" presStyleCnt="0">
        <dgm:presLayoutVars>
          <dgm:chMax val="1"/>
          <dgm:bulletEnabled val="1"/>
        </dgm:presLayoutVars>
      </dgm:prSet>
      <dgm:spPr/>
    </dgm:pt>
    <dgm:pt modelId="{962DE58B-577E-4CDE-9617-934B87AFA3AB}" type="pres">
      <dgm:prSet presAssocID="{EFBA2E52-66EA-4EB1-BBD0-D578D64CA033}" presName="Name8" presStyleCnt="0"/>
      <dgm:spPr/>
    </dgm:pt>
    <dgm:pt modelId="{962F51A6-10F5-4B37-8773-7A27E3CA3225}" type="pres">
      <dgm:prSet presAssocID="{EFBA2E52-66EA-4EB1-BBD0-D578D64CA033}" presName="level" presStyleLbl="node1" presStyleIdx="1" presStyleCnt="4">
        <dgm:presLayoutVars>
          <dgm:chMax val="1"/>
          <dgm:bulletEnabled val="1"/>
        </dgm:presLayoutVars>
      </dgm:prSet>
      <dgm:spPr/>
    </dgm:pt>
    <dgm:pt modelId="{5724ED26-23D7-4234-91C2-BBC59DA16A93}" type="pres">
      <dgm:prSet presAssocID="{EFBA2E52-66EA-4EB1-BBD0-D578D64CA033}" presName="levelTx" presStyleLbl="revTx" presStyleIdx="0" presStyleCnt="0">
        <dgm:presLayoutVars>
          <dgm:chMax val="1"/>
          <dgm:bulletEnabled val="1"/>
        </dgm:presLayoutVars>
      </dgm:prSet>
      <dgm:spPr/>
    </dgm:pt>
    <dgm:pt modelId="{12604521-2B54-4BAA-8881-83A52967239D}" type="pres">
      <dgm:prSet presAssocID="{98C62B00-18D4-4B1E-AC84-DE1F74D07F31}" presName="Name8" presStyleCnt="0"/>
      <dgm:spPr/>
    </dgm:pt>
    <dgm:pt modelId="{B7C59CC9-45B1-40BB-8640-721B737F058C}" type="pres">
      <dgm:prSet presAssocID="{98C62B00-18D4-4B1E-AC84-DE1F74D07F31}" presName="level" presStyleLbl="node1" presStyleIdx="2" presStyleCnt="4">
        <dgm:presLayoutVars>
          <dgm:chMax val="1"/>
          <dgm:bulletEnabled val="1"/>
        </dgm:presLayoutVars>
      </dgm:prSet>
      <dgm:spPr/>
    </dgm:pt>
    <dgm:pt modelId="{412B6DFE-EDF1-4923-9A6E-F981E4C83DF3}" type="pres">
      <dgm:prSet presAssocID="{98C62B00-18D4-4B1E-AC84-DE1F74D07F31}" presName="levelTx" presStyleLbl="revTx" presStyleIdx="0" presStyleCnt="0">
        <dgm:presLayoutVars>
          <dgm:chMax val="1"/>
          <dgm:bulletEnabled val="1"/>
        </dgm:presLayoutVars>
      </dgm:prSet>
      <dgm:spPr/>
    </dgm:pt>
    <dgm:pt modelId="{43754637-DCB3-4AF7-8B12-7074B6041805}" type="pres">
      <dgm:prSet presAssocID="{DFF54956-B41E-4889-AFFB-6CA3DD4251D8}" presName="Name8" presStyleCnt="0"/>
      <dgm:spPr/>
    </dgm:pt>
    <dgm:pt modelId="{0C557F26-8D1A-4608-80D0-22D90EAF6D95}" type="pres">
      <dgm:prSet presAssocID="{DFF54956-B41E-4889-AFFB-6CA3DD4251D8}" presName="level" presStyleLbl="node1" presStyleIdx="3" presStyleCnt="4" custLinFactNeighborX="0">
        <dgm:presLayoutVars>
          <dgm:chMax val="1"/>
          <dgm:bulletEnabled val="1"/>
        </dgm:presLayoutVars>
      </dgm:prSet>
      <dgm:spPr/>
    </dgm:pt>
    <dgm:pt modelId="{9CB2F11C-DEA4-4F2A-91A6-01207FA104C6}" type="pres">
      <dgm:prSet presAssocID="{DFF54956-B41E-4889-AFFB-6CA3DD4251D8}" presName="levelTx" presStyleLbl="revTx" presStyleIdx="0" presStyleCnt="0">
        <dgm:presLayoutVars>
          <dgm:chMax val="1"/>
          <dgm:bulletEnabled val="1"/>
        </dgm:presLayoutVars>
      </dgm:prSet>
      <dgm:spPr/>
    </dgm:pt>
  </dgm:ptLst>
  <dgm:cxnLst>
    <dgm:cxn modelId="{41DC4B08-64EC-4B9A-8A7A-D4116FD3DE36}" type="presOf" srcId="{EFBA2E52-66EA-4EB1-BBD0-D578D64CA033}" destId="{962F51A6-10F5-4B37-8773-7A27E3CA3225}" srcOrd="0" destOrd="0" presId="urn:microsoft.com/office/officeart/2005/8/layout/pyramid1"/>
    <dgm:cxn modelId="{83509E26-8634-4156-B4FC-88327D198B4C}" srcId="{A9FC999D-1EA2-48E0-B374-3FF6062439CC}" destId="{98C62B00-18D4-4B1E-AC84-DE1F74D07F31}" srcOrd="2" destOrd="0" parTransId="{B987D6EE-4561-4055-9190-F211C0D92A1E}" sibTransId="{C1BA4478-02CB-41EB-8382-97D92E08CA01}"/>
    <dgm:cxn modelId="{6822CB2B-F92A-4D8A-B67A-22BC66B13D57}" type="presOf" srcId="{AEF9166C-E687-47AE-A907-71E6D37A795B}" destId="{A8C0D937-38D4-49E3-B989-89C3DF02C783}" srcOrd="0" destOrd="0" presId="urn:microsoft.com/office/officeart/2005/8/layout/pyramid1"/>
    <dgm:cxn modelId="{C5AAC52E-8B00-45D9-9491-733E9EBEC1D5}" type="presOf" srcId="{EFBA2E52-66EA-4EB1-BBD0-D578D64CA033}" destId="{5724ED26-23D7-4234-91C2-BBC59DA16A93}" srcOrd="1" destOrd="0" presId="urn:microsoft.com/office/officeart/2005/8/layout/pyramid1"/>
    <dgm:cxn modelId="{4E237C32-4339-412B-9FD7-2FB5B92B802F}" type="presOf" srcId="{98C62B00-18D4-4B1E-AC84-DE1F74D07F31}" destId="{B7C59CC9-45B1-40BB-8640-721B737F058C}" srcOrd="0" destOrd="0" presId="urn:microsoft.com/office/officeart/2005/8/layout/pyramid1"/>
    <dgm:cxn modelId="{8F0F0460-C1DA-4F8A-A70B-1BC9913A16BC}" srcId="{A9FC999D-1EA2-48E0-B374-3FF6062439CC}" destId="{EFBA2E52-66EA-4EB1-BBD0-D578D64CA033}" srcOrd="1" destOrd="0" parTransId="{835F5E16-0F38-47CD-ABBC-91C298EA36ED}" sibTransId="{EED39E24-48DD-435D-AEBD-C4652E638C13}"/>
    <dgm:cxn modelId="{8D66DF53-3680-42B9-AF55-7931CA55F54D}" type="presOf" srcId="{A9FC999D-1EA2-48E0-B374-3FF6062439CC}" destId="{48F04CF9-B9C5-4C71-870F-513400968226}" srcOrd="0" destOrd="0" presId="urn:microsoft.com/office/officeart/2005/8/layout/pyramid1"/>
    <dgm:cxn modelId="{8D6A1493-DDA1-4AB7-9B76-52181ABD3855}" srcId="{A9FC999D-1EA2-48E0-B374-3FF6062439CC}" destId="{DFF54956-B41E-4889-AFFB-6CA3DD4251D8}" srcOrd="3" destOrd="0" parTransId="{E122A73E-1F09-450B-A32E-3ADD526C62B9}" sibTransId="{5DFCF99E-A98D-4597-B4DE-F175E2379A02}"/>
    <dgm:cxn modelId="{B7175499-1297-4929-8099-12260A88E868}" type="presOf" srcId="{AEF9166C-E687-47AE-A907-71E6D37A795B}" destId="{DA3420BC-76D8-40C9-8F38-05FFD886E3E3}" srcOrd="1" destOrd="0" presId="urn:microsoft.com/office/officeart/2005/8/layout/pyramid1"/>
    <dgm:cxn modelId="{AA2625B1-6424-4FB5-B096-65AC29D41E20}" type="presOf" srcId="{98C62B00-18D4-4B1E-AC84-DE1F74D07F31}" destId="{412B6DFE-EDF1-4923-9A6E-F981E4C83DF3}" srcOrd="1" destOrd="0" presId="urn:microsoft.com/office/officeart/2005/8/layout/pyramid1"/>
    <dgm:cxn modelId="{527E4BDC-7B69-4397-8709-BD47C913082A}" type="presOf" srcId="{DFF54956-B41E-4889-AFFB-6CA3DD4251D8}" destId="{0C557F26-8D1A-4608-80D0-22D90EAF6D95}" srcOrd="0" destOrd="0" presId="urn:microsoft.com/office/officeart/2005/8/layout/pyramid1"/>
    <dgm:cxn modelId="{941C06E8-460E-4D60-B53D-83B4DD271052}" type="presOf" srcId="{DFF54956-B41E-4889-AFFB-6CA3DD4251D8}" destId="{9CB2F11C-DEA4-4F2A-91A6-01207FA104C6}" srcOrd="1" destOrd="0" presId="urn:microsoft.com/office/officeart/2005/8/layout/pyramid1"/>
    <dgm:cxn modelId="{02ED94E8-BD91-4CBE-BC04-480EE8A8FDA7}" srcId="{A9FC999D-1EA2-48E0-B374-3FF6062439CC}" destId="{AEF9166C-E687-47AE-A907-71E6D37A795B}" srcOrd="0" destOrd="0" parTransId="{1E559BE0-A7FE-4CFB-B2A7-5E495014DA98}" sibTransId="{A68DEABD-3E3F-4D68-A3C7-E0B4413BE17F}"/>
    <dgm:cxn modelId="{60951D1D-2767-471A-B5C6-1C984359BF72}" type="presParOf" srcId="{48F04CF9-B9C5-4C71-870F-513400968226}" destId="{CAFA70C7-5397-4EAD-98BA-2AD21333961E}" srcOrd="0" destOrd="0" presId="urn:microsoft.com/office/officeart/2005/8/layout/pyramid1"/>
    <dgm:cxn modelId="{8A258AB3-5F5C-4FE2-896C-1E7B5BF4F18C}" type="presParOf" srcId="{CAFA70C7-5397-4EAD-98BA-2AD21333961E}" destId="{A8C0D937-38D4-49E3-B989-89C3DF02C783}" srcOrd="0" destOrd="0" presId="urn:microsoft.com/office/officeart/2005/8/layout/pyramid1"/>
    <dgm:cxn modelId="{BF601CBE-A6FA-4F1B-B0D2-2E3BC253C6E1}" type="presParOf" srcId="{CAFA70C7-5397-4EAD-98BA-2AD21333961E}" destId="{DA3420BC-76D8-40C9-8F38-05FFD886E3E3}" srcOrd="1" destOrd="0" presId="urn:microsoft.com/office/officeart/2005/8/layout/pyramid1"/>
    <dgm:cxn modelId="{B9DE606F-D43D-4BE9-8B24-1EA593D15772}" type="presParOf" srcId="{48F04CF9-B9C5-4C71-870F-513400968226}" destId="{962DE58B-577E-4CDE-9617-934B87AFA3AB}" srcOrd="1" destOrd="0" presId="urn:microsoft.com/office/officeart/2005/8/layout/pyramid1"/>
    <dgm:cxn modelId="{3AD26C02-5786-4A34-A54C-DC366E982106}" type="presParOf" srcId="{962DE58B-577E-4CDE-9617-934B87AFA3AB}" destId="{962F51A6-10F5-4B37-8773-7A27E3CA3225}" srcOrd="0" destOrd="0" presId="urn:microsoft.com/office/officeart/2005/8/layout/pyramid1"/>
    <dgm:cxn modelId="{26E8E4AF-A2F8-4203-9752-24EF49B537CE}" type="presParOf" srcId="{962DE58B-577E-4CDE-9617-934B87AFA3AB}" destId="{5724ED26-23D7-4234-91C2-BBC59DA16A93}" srcOrd="1" destOrd="0" presId="urn:microsoft.com/office/officeart/2005/8/layout/pyramid1"/>
    <dgm:cxn modelId="{0C26F234-42FA-4EBD-BE1B-7BB99ABF6F7E}" type="presParOf" srcId="{48F04CF9-B9C5-4C71-870F-513400968226}" destId="{12604521-2B54-4BAA-8881-83A52967239D}" srcOrd="2" destOrd="0" presId="urn:microsoft.com/office/officeart/2005/8/layout/pyramid1"/>
    <dgm:cxn modelId="{0B75FE86-D27C-4122-8FA2-5D9F3CC658D4}" type="presParOf" srcId="{12604521-2B54-4BAA-8881-83A52967239D}" destId="{B7C59CC9-45B1-40BB-8640-721B737F058C}" srcOrd="0" destOrd="0" presId="urn:microsoft.com/office/officeart/2005/8/layout/pyramid1"/>
    <dgm:cxn modelId="{FBF73F66-6AA9-4732-8CD6-C508A12C5E74}" type="presParOf" srcId="{12604521-2B54-4BAA-8881-83A52967239D}" destId="{412B6DFE-EDF1-4923-9A6E-F981E4C83DF3}" srcOrd="1" destOrd="0" presId="urn:microsoft.com/office/officeart/2005/8/layout/pyramid1"/>
    <dgm:cxn modelId="{0A125F52-6485-4126-AF8D-4A121913A3C8}" type="presParOf" srcId="{48F04CF9-B9C5-4C71-870F-513400968226}" destId="{43754637-DCB3-4AF7-8B12-7074B6041805}" srcOrd="3" destOrd="0" presId="urn:microsoft.com/office/officeart/2005/8/layout/pyramid1"/>
    <dgm:cxn modelId="{8E48473E-EF82-4265-B964-7C48206B48DC}" type="presParOf" srcId="{43754637-DCB3-4AF7-8B12-7074B6041805}" destId="{0C557F26-8D1A-4608-80D0-22D90EAF6D95}" srcOrd="0" destOrd="0" presId="urn:microsoft.com/office/officeart/2005/8/layout/pyramid1"/>
    <dgm:cxn modelId="{379D008A-2C3F-40B5-BC4B-A497803F6C26}" type="presParOf" srcId="{43754637-DCB3-4AF7-8B12-7074B6041805}" destId="{9CB2F11C-DEA4-4F2A-91A6-01207FA104C6}"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9FC999D-1EA2-48E0-B374-3FF6062439CC}" type="doc">
      <dgm:prSet loTypeId="urn:microsoft.com/office/officeart/2005/8/layout/pyramid3" loCatId="pyramid" qsTypeId="urn:microsoft.com/office/officeart/2005/8/quickstyle/simple2" qsCatId="simple" csTypeId="urn:microsoft.com/office/officeart/2005/8/colors/accent1_2" csCatId="accent1" phldr="1"/>
      <dgm:spPr/>
    </dgm:pt>
    <dgm:pt modelId="{AEF9166C-E687-47AE-A907-71E6D37A795B}">
      <dgm:prSet phldrT="[Text]" custT="1"/>
      <dgm:spPr/>
      <dgm:t>
        <a:bodyPr anchor="b"/>
        <a:lstStyle/>
        <a:p>
          <a:endParaRPr lang="en-US" sz="1600" b="1" dirty="0">
            <a:solidFill>
              <a:schemeClr val="bg1"/>
            </a:solidFill>
            <a:latin typeface="Sitka Heading" panose="02000505000000020004" pitchFamily="2" charset="0"/>
          </a:endParaRPr>
        </a:p>
      </dgm:t>
    </dgm:pt>
    <dgm:pt modelId="{1E559BE0-A7FE-4CFB-B2A7-5E495014DA98}" type="parTrans" cxnId="{02ED94E8-BD91-4CBE-BC04-480EE8A8FDA7}">
      <dgm:prSet/>
      <dgm:spPr/>
      <dgm:t>
        <a:bodyPr/>
        <a:lstStyle/>
        <a:p>
          <a:endParaRPr lang="en-US"/>
        </a:p>
      </dgm:t>
    </dgm:pt>
    <dgm:pt modelId="{A68DEABD-3E3F-4D68-A3C7-E0B4413BE17F}" type="sibTrans" cxnId="{02ED94E8-BD91-4CBE-BC04-480EE8A8FDA7}">
      <dgm:prSet/>
      <dgm:spPr/>
      <dgm:t>
        <a:bodyPr/>
        <a:lstStyle/>
        <a:p>
          <a:endParaRPr lang="en-US"/>
        </a:p>
      </dgm:t>
    </dgm:pt>
    <dgm:pt modelId="{EFBA2E52-66EA-4EB1-BBD0-D578D64CA033}">
      <dgm:prSet phldrT="[Text]"/>
      <dgm:spPr/>
      <dgm:t>
        <a:bodyPr/>
        <a:lstStyle/>
        <a:p>
          <a:r>
            <a:rPr lang="en-US" dirty="0">
              <a:solidFill>
                <a:schemeClr val="bg1"/>
              </a:solidFill>
              <a:latin typeface="Sitka Text" panose="02000505000000020004" pitchFamily="2" charset="0"/>
            </a:rPr>
            <a:t>Family</a:t>
          </a:r>
        </a:p>
      </dgm:t>
    </dgm:pt>
    <dgm:pt modelId="{835F5E16-0F38-47CD-ABBC-91C298EA36ED}" type="parTrans" cxnId="{8F0F0460-C1DA-4F8A-A70B-1BC9913A16BC}">
      <dgm:prSet/>
      <dgm:spPr/>
      <dgm:t>
        <a:bodyPr/>
        <a:lstStyle/>
        <a:p>
          <a:endParaRPr lang="en-US"/>
        </a:p>
      </dgm:t>
    </dgm:pt>
    <dgm:pt modelId="{EED39E24-48DD-435D-AEBD-C4652E638C13}" type="sibTrans" cxnId="{8F0F0460-C1DA-4F8A-A70B-1BC9913A16BC}">
      <dgm:prSet/>
      <dgm:spPr/>
      <dgm:t>
        <a:bodyPr/>
        <a:lstStyle/>
        <a:p>
          <a:endParaRPr lang="en-US"/>
        </a:p>
      </dgm:t>
    </dgm:pt>
    <dgm:pt modelId="{DFF54956-B41E-4889-AFFB-6CA3DD4251D8}">
      <dgm:prSet phldrT="[Text]" custT="1"/>
      <dgm:spPr/>
      <dgm:t>
        <a:bodyPr/>
        <a:lstStyle/>
        <a:p>
          <a:pPr algn="ctr"/>
          <a:r>
            <a:rPr lang="en-US" sz="1600" b="1" dirty="0">
              <a:solidFill>
                <a:schemeClr val="bg1"/>
              </a:solidFill>
              <a:latin typeface="Sitka Heading" panose="02000505000000020004" pitchFamily="2" charset="0"/>
            </a:rPr>
            <a:t>Predators</a:t>
          </a:r>
        </a:p>
        <a:p>
          <a:pPr algn="ctr"/>
          <a:r>
            <a:rPr lang="en-US" sz="1600" b="1" dirty="0">
              <a:solidFill>
                <a:schemeClr val="bg1"/>
              </a:solidFill>
              <a:latin typeface="Sitka Heading" panose="02000505000000020004" pitchFamily="2" charset="0"/>
            </a:rPr>
            <a:t>Creditors</a:t>
          </a:r>
        </a:p>
        <a:p>
          <a:pPr algn="ctr"/>
          <a:r>
            <a:rPr lang="en-US" sz="1600" b="1" dirty="0">
              <a:solidFill>
                <a:schemeClr val="bg1"/>
              </a:solidFill>
              <a:latin typeface="Sitka Heading" panose="02000505000000020004" pitchFamily="2" charset="0"/>
            </a:rPr>
            <a:t>Taxes</a:t>
          </a:r>
          <a:endParaRPr lang="en-US" sz="1600" dirty="0">
            <a:latin typeface="Sitka Text" panose="02000505000000020004" pitchFamily="2" charset="0"/>
          </a:endParaRPr>
        </a:p>
      </dgm:t>
    </dgm:pt>
    <dgm:pt modelId="{E122A73E-1F09-450B-A32E-3ADD526C62B9}" type="parTrans" cxnId="{8D6A1493-DDA1-4AB7-9B76-52181ABD3855}">
      <dgm:prSet/>
      <dgm:spPr/>
      <dgm:t>
        <a:bodyPr/>
        <a:lstStyle/>
        <a:p>
          <a:endParaRPr lang="en-US"/>
        </a:p>
      </dgm:t>
    </dgm:pt>
    <dgm:pt modelId="{5DFCF99E-A98D-4597-B4DE-F175E2379A02}" type="sibTrans" cxnId="{8D6A1493-DDA1-4AB7-9B76-52181ABD3855}">
      <dgm:prSet/>
      <dgm:spPr/>
      <dgm:t>
        <a:bodyPr/>
        <a:lstStyle/>
        <a:p>
          <a:endParaRPr lang="en-US"/>
        </a:p>
      </dgm:t>
    </dgm:pt>
    <dgm:pt modelId="{98C62B00-18D4-4B1E-AC84-DE1F74D07F31}">
      <dgm:prSet phldrT="[Text]" custT="1"/>
      <dgm:spPr/>
      <dgm:t>
        <a:bodyPr/>
        <a:lstStyle/>
        <a:p>
          <a:r>
            <a:rPr lang="en-US" sz="6000" dirty="0">
              <a:solidFill>
                <a:schemeClr val="bg1"/>
              </a:solidFill>
              <a:latin typeface="Sitka Text" panose="02000505000000020004" pitchFamily="2" charset="0"/>
            </a:rPr>
            <a:t>$</a:t>
          </a:r>
          <a:endParaRPr lang="en-US" sz="6500" dirty="0">
            <a:solidFill>
              <a:schemeClr val="bg1"/>
            </a:solidFill>
            <a:latin typeface="Sitka Text" panose="02000505000000020004" pitchFamily="2" charset="0"/>
          </a:endParaRPr>
        </a:p>
      </dgm:t>
    </dgm:pt>
    <dgm:pt modelId="{B987D6EE-4561-4055-9190-F211C0D92A1E}" type="parTrans" cxnId="{83509E26-8634-4156-B4FC-88327D198B4C}">
      <dgm:prSet/>
      <dgm:spPr/>
      <dgm:t>
        <a:bodyPr/>
        <a:lstStyle/>
        <a:p>
          <a:endParaRPr lang="en-US"/>
        </a:p>
      </dgm:t>
    </dgm:pt>
    <dgm:pt modelId="{C1BA4478-02CB-41EB-8382-97D92E08CA01}" type="sibTrans" cxnId="{83509E26-8634-4156-B4FC-88327D198B4C}">
      <dgm:prSet/>
      <dgm:spPr/>
      <dgm:t>
        <a:bodyPr/>
        <a:lstStyle/>
        <a:p>
          <a:endParaRPr lang="en-US"/>
        </a:p>
      </dgm:t>
    </dgm:pt>
    <dgm:pt modelId="{C523E4C7-C160-4BC7-AA43-B933648965D2}" type="pres">
      <dgm:prSet presAssocID="{A9FC999D-1EA2-48E0-B374-3FF6062439CC}" presName="Name0" presStyleCnt="0">
        <dgm:presLayoutVars>
          <dgm:dir/>
          <dgm:animLvl val="lvl"/>
          <dgm:resizeHandles val="exact"/>
        </dgm:presLayoutVars>
      </dgm:prSet>
      <dgm:spPr/>
    </dgm:pt>
    <dgm:pt modelId="{BF24D6BC-B328-4979-B0BD-7B8070EA6751}" type="pres">
      <dgm:prSet presAssocID="{AEF9166C-E687-47AE-A907-71E6D37A795B}" presName="Name8" presStyleCnt="0"/>
      <dgm:spPr/>
    </dgm:pt>
    <dgm:pt modelId="{9A9D9D13-B678-4C0D-A4D8-9B2D288AF78F}" type="pres">
      <dgm:prSet presAssocID="{AEF9166C-E687-47AE-A907-71E6D37A795B}" presName="level" presStyleLbl="node1" presStyleIdx="0" presStyleCnt="4">
        <dgm:presLayoutVars>
          <dgm:chMax val="1"/>
          <dgm:bulletEnabled val="1"/>
        </dgm:presLayoutVars>
      </dgm:prSet>
      <dgm:spPr/>
    </dgm:pt>
    <dgm:pt modelId="{21E90686-BECB-475B-9E26-CE25B92E797A}" type="pres">
      <dgm:prSet presAssocID="{AEF9166C-E687-47AE-A907-71E6D37A795B}" presName="levelTx" presStyleLbl="revTx" presStyleIdx="0" presStyleCnt="0">
        <dgm:presLayoutVars>
          <dgm:chMax val="1"/>
          <dgm:bulletEnabled val="1"/>
        </dgm:presLayoutVars>
      </dgm:prSet>
      <dgm:spPr/>
    </dgm:pt>
    <dgm:pt modelId="{018FFDB7-ADC3-4C83-A990-C711D06A558C}" type="pres">
      <dgm:prSet presAssocID="{EFBA2E52-66EA-4EB1-BBD0-D578D64CA033}" presName="Name8" presStyleCnt="0"/>
      <dgm:spPr/>
    </dgm:pt>
    <dgm:pt modelId="{50D9086E-267A-4893-BC6C-A7807FB4BF6D}" type="pres">
      <dgm:prSet presAssocID="{EFBA2E52-66EA-4EB1-BBD0-D578D64CA033}" presName="level" presStyleLbl="node1" presStyleIdx="1" presStyleCnt="4">
        <dgm:presLayoutVars>
          <dgm:chMax val="1"/>
          <dgm:bulletEnabled val="1"/>
        </dgm:presLayoutVars>
      </dgm:prSet>
      <dgm:spPr/>
    </dgm:pt>
    <dgm:pt modelId="{3E888AE7-A72C-4743-AA23-D48126C8FC5A}" type="pres">
      <dgm:prSet presAssocID="{EFBA2E52-66EA-4EB1-BBD0-D578D64CA033}" presName="levelTx" presStyleLbl="revTx" presStyleIdx="0" presStyleCnt="0">
        <dgm:presLayoutVars>
          <dgm:chMax val="1"/>
          <dgm:bulletEnabled val="1"/>
        </dgm:presLayoutVars>
      </dgm:prSet>
      <dgm:spPr/>
    </dgm:pt>
    <dgm:pt modelId="{2831E4DF-94A4-4B26-BF07-CF12760D347E}" type="pres">
      <dgm:prSet presAssocID="{98C62B00-18D4-4B1E-AC84-DE1F74D07F31}" presName="Name8" presStyleCnt="0"/>
      <dgm:spPr/>
    </dgm:pt>
    <dgm:pt modelId="{CF0E4A97-F4E7-4248-9593-56808B9635E9}" type="pres">
      <dgm:prSet presAssocID="{98C62B00-18D4-4B1E-AC84-DE1F74D07F31}" presName="level" presStyleLbl="node1" presStyleIdx="2" presStyleCnt="4">
        <dgm:presLayoutVars>
          <dgm:chMax val="1"/>
          <dgm:bulletEnabled val="1"/>
        </dgm:presLayoutVars>
      </dgm:prSet>
      <dgm:spPr/>
    </dgm:pt>
    <dgm:pt modelId="{0A067312-C282-4966-B48D-9B650EBB36E4}" type="pres">
      <dgm:prSet presAssocID="{98C62B00-18D4-4B1E-AC84-DE1F74D07F31}" presName="levelTx" presStyleLbl="revTx" presStyleIdx="0" presStyleCnt="0">
        <dgm:presLayoutVars>
          <dgm:chMax val="1"/>
          <dgm:bulletEnabled val="1"/>
        </dgm:presLayoutVars>
      </dgm:prSet>
      <dgm:spPr/>
    </dgm:pt>
    <dgm:pt modelId="{3AD4EE9A-AE46-41E9-B55C-18405368D601}" type="pres">
      <dgm:prSet presAssocID="{DFF54956-B41E-4889-AFFB-6CA3DD4251D8}" presName="Name8" presStyleCnt="0"/>
      <dgm:spPr/>
    </dgm:pt>
    <dgm:pt modelId="{660BF718-AEF8-4C00-B5B8-9FC43380FCF3}" type="pres">
      <dgm:prSet presAssocID="{DFF54956-B41E-4889-AFFB-6CA3DD4251D8}" presName="level" presStyleLbl="node1" presStyleIdx="3" presStyleCnt="4">
        <dgm:presLayoutVars>
          <dgm:chMax val="1"/>
          <dgm:bulletEnabled val="1"/>
        </dgm:presLayoutVars>
      </dgm:prSet>
      <dgm:spPr/>
    </dgm:pt>
    <dgm:pt modelId="{0B495C7B-E7E1-41FF-A815-13704BF5EAD1}" type="pres">
      <dgm:prSet presAssocID="{DFF54956-B41E-4889-AFFB-6CA3DD4251D8}" presName="levelTx" presStyleLbl="revTx" presStyleIdx="0" presStyleCnt="0">
        <dgm:presLayoutVars>
          <dgm:chMax val="1"/>
          <dgm:bulletEnabled val="1"/>
        </dgm:presLayoutVars>
      </dgm:prSet>
      <dgm:spPr/>
    </dgm:pt>
  </dgm:ptLst>
  <dgm:cxnLst>
    <dgm:cxn modelId="{83509E26-8634-4156-B4FC-88327D198B4C}" srcId="{A9FC999D-1EA2-48E0-B374-3FF6062439CC}" destId="{98C62B00-18D4-4B1E-AC84-DE1F74D07F31}" srcOrd="2" destOrd="0" parTransId="{B987D6EE-4561-4055-9190-F211C0D92A1E}" sibTransId="{C1BA4478-02CB-41EB-8382-97D92E08CA01}"/>
    <dgm:cxn modelId="{8F0F0460-C1DA-4F8A-A70B-1BC9913A16BC}" srcId="{A9FC999D-1EA2-48E0-B374-3FF6062439CC}" destId="{EFBA2E52-66EA-4EB1-BBD0-D578D64CA033}" srcOrd="1" destOrd="0" parTransId="{835F5E16-0F38-47CD-ABBC-91C298EA36ED}" sibTransId="{EED39E24-48DD-435D-AEBD-C4652E638C13}"/>
    <dgm:cxn modelId="{A9B44860-AD08-41EA-B894-E9674538EC9D}" type="presOf" srcId="{98C62B00-18D4-4B1E-AC84-DE1F74D07F31}" destId="{0A067312-C282-4966-B48D-9B650EBB36E4}" srcOrd="1" destOrd="0" presId="urn:microsoft.com/office/officeart/2005/8/layout/pyramid3"/>
    <dgm:cxn modelId="{8D6A1493-DDA1-4AB7-9B76-52181ABD3855}" srcId="{A9FC999D-1EA2-48E0-B374-3FF6062439CC}" destId="{DFF54956-B41E-4889-AFFB-6CA3DD4251D8}" srcOrd="3" destOrd="0" parTransId="{E122A73E-1F09-450B-A32E-3ADD526C62B9}" sibTransId="{5DFCF99E-A98D-4597-B4DE-F175E2379A02}"/>
    <dgm:cxn modelId="{F051B598-BC28-4B7C-BD30-0DD802A7F009}" type="presOf" srcId="{A9FC999D-1EA2-48E0-B374-3FF6062439CC}" destId="{C523E4C7-C160-4BC7-AA43-B933648965D2}" srcOrd="0" destOrd="0" presId="urn:microsoft.com/office/officeart/2005/8/layout/pyramid3"/>
    <dgm:cxn modelId="{807CFE98-3600-42A2-898D-AF540F72A8F2}" type="presOf" srcId="{EFBA2E52-66EA-4EB1-BBD0-D578D64CA033}" destId="{3E888AE7-A72C-4743-AA23-D48126C8FC5A}" srcOrd="1" destOrd="0" presId="urn:microsoft.com/office/officeart/2005/8/layout/pyramid3"/>
    <dgm:cxn modelId="{C2FE8F9C-08C2-4E23-846A-AB71C383D241}" type="presOf" srcId="{EFBA2E52-66EA-4EB1-BBD0-D578D64CA033}" destId="{50D9086E-267A-4893-BC6C-A7807FB4BF6D}" srcOrd="0" destOrd="0" presId="urn:microsoft.com/office/officeart/2005/8/layout/pyramid3"/>
    <dgm:cxn modelId="{E7097CC2-D263-41CE-A533-271F2B843508}" type="presOf" srcId="{DFF54956-B41E-4889-AFFB-6CA3DD4251D8}" destId="{0B495C7B-E7E1-41FF-A815-13704BF5EAD1}" srcOrd="1" destOrd="0" presId="urn:microsoft.com/office/officeart/2005/8/layout/pyramid3"/>
    <dgm:cxn modelId="{41CBFBC9-7477-4EBD-AC42-6BCB14DD59A8}" type="presOf" srcId="{DFF54956-B41E-4889-AFFB-6CA3DD4251D8}" destId="{660BF718-AEF8-4C00-B5B8-9FC43380FCF3}" srcOrd="0" destOrd="0" presId="urn:microsoft.com/office/officeart/2005/8/layout/pyramid3"/>
    <dgm:cxn modelId="{28049ECE-68A9-4907-AAB7-1DFC7BFB0D5C}" type="presOf" srcId="{AEF9166C-E687-47AE-A907-71E6D37A795B}" destId="{9A9D9D13-B678-4C0D-A4D8-9B2D288AF78F}" srcOrd="0" destOrd="0" presId="urn:microsoft.com/office/officeart/2005/8/layout/pyramid3"/>
    <dgm:cxn modelId="{02ED94E8-BD91-4CBE-BC04-480EE8A8FDA7}" srcId="{A9FC999D-1EA2-48E0-B374-3FF6062439CC}" destId="{AEF9166C-E687-47AE-A907-71E6D37A795B}" srcOrd="0" destOrd="0" parTransId="{1E559BE0-A7FE-4CFB-B2A7-5E495014DA98}" sibTransId="{A68DEABD-3E3F-4D68-A3C7-E0B4413BE17F}"/>
    <dgm:cxn modelId="{1E004EF4-C359-4181-B475-26D03C6048C6}" type="presOf" srcId="{98C62B00-18D4-4B1E-AC84-DE1F74D07F31}" destId="{CF0E4A97-F4E7-4248-9593-56808B9635E9}" srcOrd="0" destOrd="0" presId="urn:microsoft.com/office/officeart/2005/8/layout/pyramid3"/>
    <dgm:cxn modelId="{79792AF5-2D56-4FB5-ADD6-3F62584CB492}" type="presOf" srcId="{AEF9166C-E687-47AE-A907-71E6D37A795B}" destId="{21E90686-BECB-475B-9E26-CE25B92E797A}" srcOrd="1" destOrd="0" presId="urn:microsoft.com/office/officeart/2005/8/layout/pyramid3"/>
    <dgm:cxn modelId="{E39268ED-BD02-4421-B219-32914BC2B1C9}" type="presParOf" srcId="{C523E4C7-C160-4BC7-AA43-B933648965D2}" destId="{BF24D6BC-B328-4979-B0BD-7B8070EA6751}" srcOrd="0" destOrd="0" presId="urn:microsoft.com/office/officeart/2005/8/layout/pyramid3"/>
    <dgm:cxn modelId="{1B800561-58C0-4B64-8E73-531745340E14}" type="presParOf" srcId="{BF24D6BC-B328-4979-B0BD-7B8070EA6751}" destId="{9A9D9D13-B678-4C0D-A4D8-9B2D288AF78F}" srcOrd="0" destOrd="0" presId="urn:microsoft.com/office/officeart/2005/8/layout/pyramid3"/>
    <dgm:cxn modelId="{B7382D0B-D062-46A8-96B9-5239532CAD14}" type="presParOf" srcId="{BF24D6BC-B328-4979-B0BD-7B8070EA6751}" destId="{21E90686-BECB-475B-9E26-CE25B92E797A}" srcOrd="1" destOrd="0" presId="urn:microsoft.com/office/officeart/2005/8/layout/pyramid3"/>
    <dgm:cxn modelId="{7F21A284-BC48-4C6F-9971-5ED07AA7E956}" type="presParOf" srcId="{C523E4C7-C160-4BC7-AA43-B933648965D2}" destId="{018FFDB7-ADC3-4C83-A990-C711D06A558C}" srcOrd="1" destOrd="0" presId="urn:microsoft.com/office/officeart/2005/8/layout/pyramid3"/>
    <dgm:cxn modelId="{28B48E2B-88B4-48BB-9777-79C430C9D677}" type="presParOf" srcId="{018FFDB7-ADC3-4C83-A990-C711D06A558C}" destId="{50D9086E-267A-4893-BC6C-A7807FB4BF6D}" srcOrd="0" destOrd="0" presId="urn:microsoft.com/office/officeart/2005/8/layout/pyramid3"/>
    <dgm:cxn modelId="{06E8FA2C-7399-4830-AB0F-27C6C5E18602}" type="presParOf" srcId="{018FFDB7-ADC3-4C83-A990-C711D06A558C}" destId="{3E888AE7-A72C-4743-AA23-D48126C8FC5A}" srcOrd="1" destOrd="0" presId="urn:microsoft.com/office/officeart/2005/8/layout/pyramid3"/>
    <dgm:cxn modelId="{D230EE21-A671-42FB-8C27-8E8F3A032418}" type="presParOf" srcId="{C523E4C7-C160-4BC7-AA43-B933648965D2}" destId="{2831E4DF-94A4-4B26-BF07-CF12760D347E}" srcOrd="2" destOrd="0" presId="urn:microsoft.com/office/officeart/2005/8/layout/pyramid3"/>
    <dgm:cxn modelId="{08DAA81D-0F6C-4643-A7D5-E1CCCDAAFA62}" type="presParOf" srcId="{2831E4DF-94A4-4B26-BF07-CF12760D347E}" destId="{CF0E4A97-F4E7-4248-9593-56808B9635E9}" srcOrd="0" destOrd="0" presId="urn:microsoft.com/office/officeart/2005/8/layout/pyramid3"/>
    <dgm:cxn modelId="{E8749FDD-9B44-4D91-B516-2355BEB526B7}" type="presParOf" srcId="{2831E4DF-94A4-4B26-BF07-CF12760D347E}" destId="{0A067312-C282-4966-B48D-9B650EBB36E4}" srcOrd="1" destOrd="0" presId="urn:microsoft.com/office/officeart/2005/8/layout/pyramid3"/>
    <dgm:cxn modelId="{AEBB471C-0C1B-49E7-AE7F-DE412FADEE4B}" type="presParOf" srcId="{C523E4C7-C160-4BC7-AA43-B933648965D2}" destId="{3AD4EE9A-AE46-41E9-B55C-18405368D601}" srcOrd="3" destOrd="0" presId="urn:microsoft.com/office/officeart/2005/8/layout/pyramid3"/>
    <dgm:cxn modelId="{AD7A8DEE-6661-4695-813A-ACC40C894D8E}" type="presParOf" srcId="{3AD4EE9A-AE46-41E9-B55C-18405368D601}" destId="{660BF718-AEF8-4C00-B5B8-9FC43380FCF3}" srcOrd="0" destOrd="0" presId="urn:microsoft.com/office/officeart/2005/8/layout/pyramid3"/>
    <dgm:cxn modelId="{3A878C5C-CC73-47D5-A7E4-D8E0C57149E2}" type="presParOf" srcId="{3AD4EE9A-AE46-41E9-B55C-18405368D601}" destId="{0B495C7B-E7E1-41FF-A815-13704BF5EAD1}"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9FC999D-1EA2-48E0-B374-3FF6062439CC}" type="doc">
      <dgm:prSet loTypeId="urn:microsoft.com/office/officeart/2005/8/layout/pyramid1" loCatId="pyramid" qsTypeId="urn:microsoft.com/office/officeart/2005/8/quickstyle/simple2" qsCatId="simple" csTypeId="urn:microsoft.com/office/officeart/2005/8/colors/accent1_2" csCatId="accent1" phldr="1"/>
      <dgm:spPr/>
    </dgm:pt>
    <dgm:pt modelId="{AEF9166C-E687-47AE-A907-71E6D37A795B}">
      <dgm:prSet phldrT="[Text]" custT="1"/>
      <dgm:spPr/>
      <dgm:t>
        <a:bodyPr anchor="b"/>
        <a:lstStyle/>
        <a:p>
          <a:r>
            <a:rPr lang="en-US" sz="1600" b="1" dirty="0">
              <a:solidFill>
                <a:schemeClr val="bg1"/>
              </a:solidFill>
              <a:latin typeface="Sitka Heading" panose="02000505000000020004" pitchFamily="2" charset="0"/>
            </a:rPr>
            <a:t>Predators</a:t>
          </a:r>
        </a:p>
        <a:p>
          <a:r>
            <a:rPr lang="en-US" sz="1600" b="1" dirty="0">
              <a:solidFill>
                <a:schemeClr val="bg1"/>
              </a:solidFill>
              <a:latin typeface="Sitka Heading" panose="02000505000000020004" pitchFamily="2" charset="0"/>
            </a:rPr>
            <a:t>Creditors</a:t>
          </a:r>
        </a:p>
        <a:p>
          <a:r>
            <a:rPr lang="en-US" sz="1600" b="1" dirty="0">
              <a:solidFill>
                <a:schemeClr val="bg1"/>
              </a:solidFill>
              <a:latin typeface="Sitka Heading" panose="02000505000000020004" pitchFamily="2" charset="0"/>
            </a:rPr>
            <a:t>Taxes</a:t>
          </a:r>
        </a:p>
      </dgm:t>
    </dgm:pt>
    <dgm:pt modelId="{1E559BE0-A7FE-4CFB-B2A7-5E495014DA98}" type="parTrans" cxnId="{02ED94E8-BD91-4CBE-BC04-480EE8A8FDA7}">
      <dgm:prSet/>
      <dgm:spPr/>
      <dgm:t>
        <a:bodyPr/>
        <a:lstStyle/>
        <a:p>
          <a:endParaRPr lang="en-US"/>
        </a:p>
      </dgm:t>
    </dgm:pt>
    <dgm:pt modelId="{A68DEABD-3E3F-4D68-A3C7-E0B4413BE17F}" type="sibTrans" cxnId="{02ED94E8-BD91-4CBE-BC04-480EE8A8FDA7}">
      <dgm:prSet/>
      <dgm:spPr/>
      <dgm:t>
        <a:bodyPr/>
        <a:lstStyle/>
        <a:p>
          <a:endParaRPr lang="en-US"/>
        </a:p>
      </dgm:t>
    </dgm:pt>
    <dgm:pt modelId="{EFBA2E52-66EA-4EB1-BBD0-D578D64CA033}">
      <dgm:prSet phldrT="[Text]"/>
      <dgm:spPr/>
      <dgm:t>
        <a:bodyPr/>
        <a:lstStyle/>
        <a:p>
          <a:r>
            <a:rPr lang="en-US" dirty="0">
              <a:solidFill>
                <a:schemeClr val="bg1"/>
              </a:solidFill>
              <a:latin typeface="Sitka Text" panose="02000505000000020004" pitchFamily="2" charset="0"/>
            </a:rPr>
            <a:t>$</a:t>
          </a:r>
        </a:p>
      </dgm:t>
    </dgm:pt>
    <dgm:pt modelId="{835F5E16-0F38-47CD-ABBC-91C298EA36ED}" type="parTrans" cxnId="{8F0F0460-C1DA-4F8A-A70B-1BC9913A16BC}">
      <dgm:prSet/>
      <dgm:spPr/>
      <dgm:t>
        <a:bodyPr/>
        <a:lstStyle/>
        <a:p>
          <a:endParaRPr lang="en-US"/>
        </a:p>
      </dgm:t>
    </dgm:pt>
    <dgm:pt modelId="{EED39E24-48DD-435D-AEBD-C4652E638C13}" type="sibTrans" cxnId="{8F0F0460-C1DA-4F8A-A70B-1BC9913A16BC}">
      <dgm:prSet/>
      <dgm:spPr/>
      <dgm:t>
        <a:bodyPr/>
        <a:lstStyle/>
        <a:p>
          <a:endParaRPr lang="en-US"/>
        </a:p>
      </dgm:t>
    </dgm:pt>
    <dgm:pt modelId="{DFF54956-B41E-4889-AFFB-6CA3DD4251D8}">
      <dgm:prSet phldrT="[Text]" custT="1"/>
      <dgm:spPr/>
      <dgm:t>
        <a:bodyPr/>
        <a:lstStyle/>
        <a:p>
          <a:pPr algn="r"/>
          <a:r>
            <a:rPr lang="en-US" sz="6000" dirty="0">
              <a:latin typeface="Sitka Text" panose="02000505000000020004" pitchFamily="2" charset="0"/>
            </a:rPr>
            <a:t>		</a:t>
          </a:r>
          <a:r>
            <a:rPr lang="en-US" sz="6000" dirty="0">
              <a:solidFill>
                <a:schemeClr val="bg1"/>
              </a:solidFill>
              <a:latin typeface="Sitka Text" panose="02000505000000020004" pitchFamily="2" charset="0"/>
            </a:rPr>
            <a:t>Spouse</a:t>
          </a:r>
          <a:r>
            <a:rPr lang="en-US" sz="4700" dirty="0">
              <a:latin typeface="Sitka Text" panose="02000505000000020004" pitchFamily="2" charset="0"/>
            </a:rPr>
            <a:t>		</a:t>
          </a:r>
        </a:p>
      </dgm:t>
    </dgm:pt>
    <dgm:pt modelId="{E122A73E-1F09-450B-A32E-3ADD526C62B9}" type="parTrans" cxnId="{8D6A1493-DDA1-4AB7-9B76-52181ABD3855}">
      <dgm:prSet/>
      <dgm:spPr/>
      <dgm:t>
        <a:bodyPr/>
        <a:lstStyle/>
        <a:p>
          <a:endParaRPr lang="en-US"/>
        </a:p>
      </dgm:t>
    </dgm:pt>
    <dgm:pt modelId="{5DFCF99E-A98D-4597-B4DE-F175E2379A02}" type="sibTrans" cxnId="{8D6A1493-DDA1-4AB7-9B76-52181ABD3855}">
      <dgm:prSet/>
      <dgm:spPr/>
      <dgm:t>
        <a:bodyPr/>
        <a:lstStyle/>
        <a:p>
          <a:endParaRPr lang="en-US"/>
        </a:p>
      </dgm:t>
    </dgm:pt>
    <dgm:pt modelId="{98C62B00-18D4-4B1E-AC84-DE1F74D07F31}">
      <dgm:prSet phldrT="[Text]" custT="1"/>
      <dgm:spPr/>
      <dgm:t>
        <a:bodyPr/>
        <a:lstStyle/>
        <a:p>
          <a:r>
            <a:rPr lang="en-US" sz="6000" dirty="0">
              <a:solidFill>
                <a:schemeClr val="bg1"/>
              </a:solidFill>
              <a:latin typeface="Sitka Text" panose="02000505000000020004" pitchFamily="2" charset="0"/>
            </a:rPr>
            <a:t>Family</a:t>
          </a:r>
          <a:endParaRPr lang="en-US" sz="6500" dirty="0">
            <a:solidFill>
              <a:schemeClr val="bg1"/>
            </a:solidFill>
            <a:latin typeface="Sitka Text" panose="02000505000000020004" pitchFamily="2" charset="0"/>
          </a:endParaRPr>
        </a:p>
      </dgm:t>
    </dgm:pt>
    <dgm:pt modelId="{B987D6EE-4561-4055-9190-F211C0D92A1E}" type="parTrans" cxnId="{83509E26-8634-4156-B4FC-88327D198B4C}">
      <dgm:prSet/>
      <dgm:spPr/>
      <dgm:t>
        <a:bodyPr/>
        <a:lstStyle/>
        <a:p>
          <a:endParaRPr lang="en-US"/>
        </a:p>
      </dgm:t>
    </dgm:pt>
    <dgm:pt modelId="{C1BA4478-02CB-41EB-8382-97D92E08CA01}" type="sibTrans" cxnId="{83509E26-8634-4156-B4FC-88327D198B4C}">
      <dgm:prSet/>
      <dgm:spPr/>
      <dgm:t>
        <a:bodyPr/>
        <a:lstStyle/>
        <a:p>
          <a:endParaRPr lang="en-US"/>
        </a:p>
      </dgm:t>
    </dgm:pt>
    <dgm:pt modelId="{48F04CF9-B9C5-4C71-870F-513400968226}" type="pres">
      <dgm:prSet presAssocID="{A9FC999D-1EA2-48E0-B374-3FF6062439CC}" presName="Name0" presStyleCnt="0">
        <dgm:presLayoutVars>
          <dgm:dir val="rev"/>
          <dgm:animLvl val="lvl"/>
          <dgm:resizeHandles val="exact"/>
        </dgm:presLayoutVars>
      </dgm:prSet>
      <dgm:spPr/>
    </dgm:pt>
    <dgm:pt modelId="{CAFA70C7-5397-4EAD-98BA-2AD21333961E}" type="pres">
      <dgm:prSet presAssocID="{AEF9166C-E687-47AE-A907-71E6D37A795B}" presName="Name8" presStyleCnt="0"/>
      <dgm:spPr/>
    </dgm:pt>
    <dgm:pt modelId="{A8C0D937-38D4-49E3-B989-89C3DF02C783}" type="pres">
      <dgm:prSet presAssocID="{AEF9166C-E687-47AE-A907-71E6D37A795B}" presName="level" presStyleLbl="node1" presStyleIdx="0" presStyleCnt="4">
        <dgm:presLayoutVars>
          <dgm:chMax val="1"/>
          <dgm:bulletEnabled val="1"/>
        </dgm:presLayoutVars>
      </dgm:prSet>
      <dgm:spPr/>
    </dgm:pt>
    <dgm:pt modelId="{DA3420BC-76D8-40C9-8F38-05FFD886E3E3}" type="pres">
      <dgm:prSet presAssocID="{AEF9166C-E687-47AE-A907-71E6D37A795B}" presName="levelTx" presStyleLbl="revTx" presStyleIdx="0" presStyleCnt="0">
        <dgm:presLayoutVars>
          <dgm:chMax val="1"/>
          <dgm:bulletEnabled val="1"/>
        </dgm:presLayoutVars>
      </dgm:prSet>
      <dgm:spPr/>
    </dgm:pt>
    <dgm:pt modelId="{962DE58B-577E-4CDE-9617-934B87AFA3AB}" type="pres">
      <dgm:prSet presAssocID="{EFBA2E52-66EA-4EB1-BBD0-D578D64CA033}" presName="Name8" presStyleCnt="0"/>
      <dgm:spPr/>
    </dgm:pt>
    <dgm:pt modelId="{962F51A6-10F5-4B37-8773-7A27E3CA3225}" type="pres">
      <dgm:prSet presAssocID="{EFBA2E52-66EA-4EB1-BBD0-D578D64CA033}" presName="level" presStyleLbl="node1" presStyleIdx="1" presStyleCnt="4">
        <dgm:presLayoutVars>
          <dgm:chMax val="1"/>
          <dgm:bulletEnabled val="1"/>
        </dgm:presLayoutVars>
      </dgm:prSet>
      <dgm:spPr/>
    </dgm:pt>
    <dgm:pt modelId="{5724ED26-23D7-4234-91C2-BBC59DA16A93}" type="pres">
      <dgm:prSet presAssocID="{EFBA2E52-66EA-4EB1-BBD0-D578D64CA033}" presName="levelTx" presStyleLbl="revTx" presStyleIdx="0" presStyleCnt="0">
        <dgm:presLayoutVars>
          <dgm:chMax val="1"/>
          <dgm:bulletEnabled val="1"/>
        </dgm:presLayoutVars>
      </dgm:prSet>
      <dgm:spPr/>
    </dgm:pt>
    <dgm:pt modelId="{12604521-2B54-4BAA-8881-83A52967239D}" type="pres">
      <dgm:prSet presAssocID="{98C62B00-18D4-4B1E-AC84-DE1F74D07F31}" presName="Name8" presStyleCnt="0"/>
      <dgm:spPr/>
    </dgm:pt>
    <dgm:pt modelId="{B7C59CC9-45B1-40BB-8640-721B737F058C}" type="pres">
      <dgm:prSet presAssocID="{98C62B00-18D4-4B1E-AC84-DE1F74D07F31}" presName="level" presStyleLbl="node1" presStyleIdx="2" presStyleCnt="4">
        <dgm:presLayoutVars>
          <dgm:chMax val="1"/>
          <dgm:bulletEnabled val="1"/>
        </dgm:presLayoutVars>
      </dgm:prSet>
      <dgm:spPr/>
    </dgm:pt>
    <dgm:pt modelId="{412B6DFE-EDF1-4923-9A6E-F981E4C83DF3}" type="pres">
      <dgm:prSet presAssocID="{98C62B00-18D4-4B1E-AC84-DE1F74D07F31}" presName="levelTx" presStyleLbl="revTx" presStyleIdx="0" presStyleCnt="0">
        <dgm:presLayoutVars>
          <dgm:chMax val="1"/>
          <dgm:bulletEnabled val="1"/>
        </dgm:presLayoutVars>
      </dgm:prSet>
      <dgm:spPr/>
    </dgm:pt>
    <dgm:pt modelId="{43754637-DCB3-4AF7-8B12-7074B6041805}" type="pres">
      <dgm:prSet presAssocID="{DFF54956-B41E-4889-AFFB-6CA3DD4251D8}" presName="Name8" presStyleCnt="0"/>
      <dgm:spPr/>
    </dgm:pt>
    <dgm:pt modelId="{0C557F26-8D1A-4608-80D0-22D90EAF6D95}" type="pres">
      <dgm:prSet presAssocID="{DFF54956-B41E-4889-AFFB-6CA3DD4251D8}" presName="level" presStyleLbl="node1" presStyleIdx="3" presStyleCnt="4" custLinFactNeighborX="0">
        <dgm:presLayoutVars>
          <dgm:chMax val="1"/>
          <dgm:bulletEnabled val="1"/>
        </dgm:presLayoutVars>
      </dgm:prSet>
      <dgm:spPr/>
    </dgm:pt>
    <dgm:pt modelId="{9CB2F11C-DEA4-4F2A-91A6-01207FA104C6}" type="pres">
      <dgm:prSet presAssocID="{DFF54956-B41E-4889-AFFB-6CA3DD4251D8}" presName="levelTx" presStyleLbl="revTx" presStyleIdx="0" presStyleCnt="0">
        <dgm:presLayoutVars>
          <dgm:chMax val="1"/>
          <dgm:bulletEnabled val="1"/>
        </dgm:presLayoutVars>
      </dgm:prSet>
      <dgm:spPr/>
    </dgm:pt>
  </dgm:ptLst>
  <dgm:cxnLst>
    <dgm:cxn modelId="{41DC4B08-64EC-4B9A-8A7A-D4116FD3DE36}" type="presOf" srcId="{EFBA2E52-66EA-4EB1-BBD0-D578D64CA033}" destId="{962F51A6-10F5-4B37-8773-7A27E3CA3225}" srcOrd="0" destOrd="0" presId="urn:microsoft.com/office/officeart/2005/8/layout/pyramid1"/>
    <dgm:cxn modelId="{83509E26-8634-4156-B4FC-88327D198B4C}" srcId="{A9FC999D-1EA2-48E0-B374-3FF6062439CC}" destId="{98C62B00-18D4-4B1E-AC84-DE1F74D07F31}" srcOrd="2" destOrd="0" parTransId="{B987D6EE-4561-4055-9190-F211C0D92A1E}" sibTransId="{C1BA4478-02CB-41EB-8382-97D92E08CA01}"/>
    <dgm:cxn modelId="{6822CB2B-F92A-4D8A-B67A-22BC66B13D57}" type="presOf" srcId="{AEF9166C-E687-47AE-A907-71E6D37A795B}" destId="{A8C0D937-38D4-49E3-B989-89C3DF02C783}" srcOrd="0" destOrd="0" presId="urn:microsoft.com/office/officeart/2005/8/layout/pyramid1"/>
    <dgm:cxn modelId="{C5AAC52E-8B00-45D9-9491-733E9EBEC1D5}" type="presOf" srcId="{EFBA2E52-66EA-4EB1-BBD0-D578D64CA033}" destId="{5724ED26-23D7-4234-91C2-BBC59DA16A93}" srcOrd="1" destOrd="0" presId="urn:microsoft.com/office/officeart/2005/8/layout/pyramid1"/>
    <dgm:cxn modelId="{4E237C32-4339-412B-9FD7-2FB5B92B802F}" type="presOf" srcId="{98C62B00-18D4-4B1E-AC84-DE1F74D07F31}" destId="{B7C59CC9-45B1-40BB-8640-721B737F058C}" srcOrd="0" destOrd="0" presId="urn:microsoft.com/office/officeart/2005/8/layout/pyramid1"/>
    <dgm:cxn modelId="{8F0F0460-C1DA-4F8A-A70B-1BC9913A16BC}" srcId="{A9FC999D-1EA2-48E0-B374-3FF6062439CC}" destId="{EFBA2E52-66EA-4EB1-BBD0-D578D64CA033}" srcOrd="1" destOrd="0" parTransId="{835F5E16-0F38-47CD-ABBC-91C298EA36ED}" sibTransId="{EED39E24-48DD-435D-AEBD-C4652E638C13}"/>
    <dgm:cxn modelId="{8D66DF53-3680-42B9-AF55-7931CA55F54D}" type="presOf" srcId="{A9FC999D-1EA2-48E0-B374-3FF6062439CC}" destId="{48F04CF9-B9C5-4C71-870F-513400968226}" srcOrd="0" destOrd="0" presId="urn:microsoft.com/office/officeart/2005/8/layout/pyramid1"/>
    <dgm:cxn modelId="{8D6A1493-DDA1-4AB7-9B76-52181ABD3855}" srcId="{A9FC999D-1EA2-48E0-B374-3FF6062439CC}" destId="{DFF54956-B41E-4889-AFFB-6CA3DD4251D8}" srcOrd="3" destOrd="0" parTransId="{E122A73E-1F09-450B-A32E-3ADD526C62B9}" sibTransId="{5DFCF99E-A98D-4597-B4DE-F175E2379A02}"/>
    <dgm:cxn modelId="{B7175499-1297-4929-8099-12260A88E868}" type="presOf" srcId="{AEF9166C-E687-47AE-A907-71E6D37A795B}" destId="{DA3420BC-76D8-40C9-8F38-05FFD886E3E3}" srcOrd="1" destOrd="0" presId="urn:microsoft.com/office/officeart/2005/8/layout/pyramid1"/>
    <dgm:cxn modelId="{AA2625B1-6424-4FB5-B096-65AC29D41E20}" type="presOf" srcId="{98C62B00-18D4-4B1E-AC84-DE1F74D07F31}" destId="{412B6DFE-EDF1-4923-9A6E-F981E4C83DF3}" srcOrd="1" destOrd="0" presId="urn:microsoft.com/office/officeart/2005/8/layout/pyramid1"/>
    <dgm:cxn modelId="{527E4BDC-7B69-4397-8709-BD47C913082A}" type="presOf" srcId="{DFF54956-B41E-4889-AFFB-6CA3DD4251D8}" destId="{0C557F26-8D1A-4608-80D0-22D90EAF6D95}" srcOrd="0" destOrd="0" presId="urn:microsoft.com/office/officeart/2005/8/layout/pyramid1"/>
    <dgm:cxn modelId="{941C06E8-460E-4D60-B53D-83B4DD271052}" type="presOf" srcId="{DFF54956-B41E-4889-AFFB-6CA3DD4251D8}" destId="{9CB2F11C-DEA4-4F2A-91A6-01207FA104C6}" srcOrd="1" destOrd="0" presId="urn:microsoft.com/office/officeart/2005/8/layout/pyramid1"/>
    <dgm:cxn modelId="{02ED94E8-BD91-4CBE-BC04-480EE8A8FDA7}" srcId="{A9FC999D-1EA2-48E0-B374-3FF6062439CC}" destId="{AEF9166C-E687-47AE-A907-71E6D37A795B}" srcOrd="0" destOrd="0" parTransId="{1E559BE0-A7FE-4CFB-B2A7-5E495014DA98}" sibTransId="{A68DEABD-3E3F-4D68-A3C7-E0B4413BE17F}"/>
    <dgm:cxn modelId="{60951D1D-2767-471A-B5C6-1C984359BF72}" type="presParOf" srcId="{48F04CF9-B9C5-4C71-870F-513400968226}" destId="{CAFA70C7-5397-4EAD-98BA-2AD21333961E}" srcOrd="0" destOrd="0" presId="urn:microsoft.com/office/officeart/2005/8/layout/pyramid1"/>
    <dgm:cxn modelId="{8A258AB3-5F5C-4FE2-896C-1E7B5BF4F18C}" type="presParOf" srcId="{CAFA70C7-5397-4EAD-98BA-2AD21333961E}" destId="{A8C0D937-38D4-49E3-B989-89C3DF02C783}" srcOrd="0" destOrd="0" presId="urn:microsoft.com/office/officeart/2005/8/layout/pyramid1"/>
    <dgm:cxn modelId="{BF601CBE-A6FA-4F1B-B0D2-2E3BC253C6E1}" type="presParOf" srcId="{CAFA70C7-5397-4EAD-98BA-2AD21333961E}" destId="{DA3420BC-76D8-40C9-8F38-05FFD886E3E3}" srcOrd="1" destOrd="0" presId="urn:microsoft.com/office/officeart/2005/8/layout/pyramid1"/>
    <dgm:cxn modelId="{B9DE606F-D43D-4BE9-8B24-1EA593D15772}" type="presParOf" srcId="{48F04CF9-B9C5-4C71-870F-513400968226}" destId="{962DE58B-577E-4CDE-9617-934B87AFA3AB}" srcOrd="1" destOrd="0" presId="urn:microsoft.com/office/officeart/2005/8/layout/pyramid1"/>
    <dgm:cxn modelId="{3AD26C02-5786-4A34-A54C-DC366E982106}" type="presParOf" srcId="{962DE58B-577E-4CDE-9617-934B87AFA3AB}" destId="{962F51A6-10F5-4B37-8773-7A27E3CA3225}" srcOrd="0" destOrd="0" presId="urn:microsoft.com/office/officeart/2005/8/layout/pyramid1"/>
    <dgm:cxn modelId="{26E8E4AF-A2F8-4203-9752-24EF49B537CE}" type="presParOf" srcId="{962DE58B-577E-4CDE-9617-934B87AFA3AB}" destId="{5724ED26-23D7-4234-91C2-BBC59DA16A93}" srcOrd="1" destOrd="0" presId="urn:microsoft.com/office/officeart/2005/8/layout/pyramid1"/>
    <dgm:cxn modelId="{0C26F234-42FA-4EBD-BE1B-7BB99ABF6F7E}" type="presParOf" srcId="{48F04CF9-B9C5-4C71-870F-513400968226}" destId="{12604521-2B54-4BAA-8881-83A52967239D}" srcOrd="2" destOrd="0" presId="urn:microsoft.com/office/officeart/2005/8/layout/pyramid1"/>
    <dgm:cxn modelId="{0B75FE86-D27C-4122-8FA2-5D9F3CC658D4}" type="presParOf" srcId="{12604521-2B54-4BAA-8881-83A52967239D}" destId="{B7C59CC9-45B1-40BB-8640-721B737F058C}" srcOrd="0" destOrd="0" presId="urn:microsoft.com/office/officeart/2005/8/layout/pyramid1"/>
    <dgm:cxn modelId="{FBF73F66-6AA9-4732-8CD6-C508A12C5E74}" type="presParOf" srcId="{12604521-2B54-4BAA-8881-83A52967239D}" destId="{412B6DFE-EDF1-4923-9A6E-F981E4C83DF3}" srcOrd="1" destOrd="0" presId="urn:microsoft.com/office/officeart/2005/8/layout/pyramid1"/>
    <dgm:cxn modelId="{0A125F52-6485-4126-AF8D-4A121913A3C8}" type="presParOf" srcId="{48F04CF9-B9C5-4C71-870F-513400968226}" destId="{43754637-DCB3-4AF7-8B12-7074B6041805}" srcOrd="3" destOrd="0" presId="urn:microsoft.com/office/officeart/2005/8/layout/pyramid1"/>
    <dgm:cxn modelId="{8E48473E-EF82-4265-B964-7C48206B48DC}" type="presParOf" srcId="{43754637-DCB3-4AF7-8B12-7074B6041805}" destId="{0C557F26-8D1A-4608-80D0-22D90EAF6D95}" srcOrd="0" destOrd="0" presId="urn:microsoft.com/office/officeart/2005/8/layout/pyramid1"/>
    <dgm:cxn modelId="{379D008A-2C3F-40B5-BC4B-A497803F6C26}" type="presParOf" srcId="{43754637-DCB3-4AF7-8B12-7074B6041805}" destId="{9CB2F11C-DEA4-4F2A-91A6-01207FA104C6}"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C0D937-38D4-49E3-B989-89C3DF02C783}">
      <dsp:nvSpPr>
        <dsp:cNvPr id="0" name=""/>
        <dsp:cNvSpPr/>
      </dsp:nvSpPr>
      <dsp:spPr>
        <a:xfrm>
          <a:off x="4080271" y="0"/>
          <a:ext cx="2720181" cy="1462881"/>
        </a:xfrm>
        <a:prstGeom prst="trapezoid">
          <a:avLst>
            <a:gd name="adj" fmla="val 92973"/>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4080271" y="0"/>
        <a:ext cx="2720181" cy="1462881"/>
      </dsp:txXfrm>
    </dsp:sp>
    <dsp:sp modelId="{962F51A6-10F5-4B37-8773-7A27E3CA3225}">
      <dsp:nvSpPr>
        <dsp:cNvPr id="0" name=""/>
        <dsp:cNvSpPr/>
      </dsp:nvSpPr>
      <dsp:spPr>
        <a:xfrm>
          <a:off x="2720181" y="1462881"/>
          <a:ext cx="5440362" cy="1462881"/>
        </a:xfrm>
        <a:prstGeom prst="trapezoid">
          <a:avLst>
            <a:gd name="adj" fmla="val 92973"/>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672244" y="1462881"/>
        <a:ext cx="3536235" cy="1462881"/>
      </dsp:txXfrm>
    </dsp:sp>
    <dsp:sp modelId="{B7C59CC9-45B1-40BB-8640-721B737F058C}">
      <dsp:nvSpPr>
        <dsp:cNvPr id="0" name=""/>
        <dsp:cNvSpPr/>
      </dsp:nvSpPr>
      <dsp:spPr>
        <a:xfrm>
          <a:off x="1360090" y="2925762"/>
          <a:ext cx="8160543" cy="1462881"/>
        </a:xfrm>
        <a:prstGeom prst="trapezoid">
          <a:avLst>
            <a:gd name="adj" fmla="val 92973"/>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2788185" y="2925762"/>
        <a:ext cx="5304353" cy="1462881"/>
      </dsp:txXfrm>
    </dsp:sp>
    <dsp:sp modelId="{0C557F26-8D1A-4608-80D0-22D90EAF6D95}">
      <dsp:nvSpPr>
        <dsp:cNvPr id="0" name=""/>
        <dsp:cNvSpPr/>
      </dsp:nvSpPr>
      <dsp:spPr>
        <a:xfrm>
          <a:off x="0" y="4388643"/>
          <a:ext cx="10880725" cy="1462881"/>
        </a:xfrm>
        <a:prstGeom prst="trapezoid">
          <a:avLst>
            <a:gd name="adj" fmla="val 92973"/>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2667000">
            <a:lnSpc>
              <a:spcPct val="90000"/>
            </a:lnSpc>
            <a:spcBef>
              <a:spcPct val="0"/>
            </a:spcBef>
            <a:spcAft>
              <a:spcPct val="35000"/>
            </a:spcAft>
            <a:buNone/>
          </a:pPr>
          <a:r>
            <a:rPr lang="en-US" sz="6000" kern="1200" dirty="0">
              <a:solidFill>
                <a:schemeClr val="bg1"/>
              </a:solidFill>
              <a:latin typeface="Sitka Text" panose="02000505000000020004" pitchFamily="2" charset="0"/>
            </a:rPr>
            <a:t>       Me</a:t>
          </a:r>
          <a:r>
            <a:rPr lang="en-US" sz="6500" kern="1200" dirty="0">
              <a:latin typeface="Sitka Text" panose="02000505000000020004" pitchFamily="2" charset="0"/>
            </a:rPr>
            <a:t>		</a:t>
          </a:r>
        </a:p>
      </dsp:txBody>
      <dsp:txXfrm>
        <a:off x="1904126" y="4388643"/>
        <a:ext cx="7072471" cy="146288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0DD216-E6C6-4DF8-9B56-7D856AB5A3E6}">
      <dsp:nvSpPr>
        <dsp:cNvPr id="0" name=""/>
        <dsp:cNvSpPr/>
      </dsp:nvSpPr>
      <dsp:spPr>
        <a:xfrm>
          <a:off x="0" y="0"/>
          <a:ext cx="10828337" cy="0"/>
        </a:xfrm>
        <a:prstGeom prst="line">
          <a:avLst/>
        </a:prstGeom>
        <a:gradFill rotWithShape="0">
          <a:gsLst>
            <a:gs pos="0">
              <a:schemeClr val="accent3">
                <a:hueOff val="0"/>
                <a:satOff val="0"/>
                <a:lumOff val="0"/>
                <a:alphaOff val="0"/>
              </a:schemeClr>
            </a:gs>
            <a:gs pos="90000">
              <a:schemeClr val="accent3">
                <a:hueOff val="0"/>
                <a:satOff val="0"/>
                <a:lumOff val="0"/>
                <a:alphaOff val="0"/>
                <a:shade val="100000"/>
                <a:satMod val="105000"/>
              </a:schemeClr>
            </a:gs>
            <a:gs pos="100000">
              <a:schemeClr val="accent3">
                <a:hueOff val="0"/>
                <a:satOff val="0"/>
                <a:lumOff val="0"/>
                <a:alphaOff val="0"/>
                <a:shade val="80000"/>
                <a:satMod val="120000"/>
              </a:schemeClr>
            </a:gs>
          </a:gsLst>
          <a:path path="circle">
            <a:fillToRect l="100000" t="100000" r="100000" b="100000"/>
          </a:path>
        </a:gradFill>
        <a:ln w="10000" cap="flat" cmpd="sng" algn="ctr">
          <a:solidFill>
            <a:schemeClr val="accent3">
              <a:hueOff val="0"/>
              <a:satOff val="0"/>
              <a:lumOff val="0"/>
              <a:alphaOff val="0"/>
            </a:schemeClr>
          </a:solidFill>
          <a:prstDash val="solid"/>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3">
              <a:hueOff val="0"/>
              <a:satOff val="0"/>
              <a:lumOff val="0"/>
              <a:alphaOff val="0"/>
              <a:shade val="27000"/>
              <a:satMod val="120000"/>
            </a:schemeClr>
          </a:contourClr>
        </a:sp3d>
      </dsp:spPr>
      <dsp:style>
        <a:lnRef idx="1">
          <a:scrgbClr r="0" g="0" b="0"/>
        </a:lnRef>
        <a:fillRef idx="3">
          <a:scrgbClr r="0" g="0" b="0"/>
        </a:fillRef>
        <a:effectRef idx="3">
          <a:scrgbClr r="0" g="0" b="0"/>
        </a:effectRef>
        <a:fontRef idx="minor">
          <a:schemeClr val="lt1"/>
        </a:fontRef>
      </dsp:style>
    </dsp:sp>
    <dsp:sp modelId="{C4E94803-7C41-4975-90CE-F7164AB81B1A}">
      <dsp:nvSpPr>
        <dsp:cNvPr id="0" name=""/>
        <dsp:cNvSpPr/>
      </dsp:nvSpPr>
      <dsp:spPr>
        <a:xfrm>
          <a:off x="0" y="0"/>
          <a:ext cx="10828337" cy="884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latin typeface="Sitka Text" panose="02000505000000020004" pitchFamily="2" charset="0"/>
            </a:rPr>
            <a:t>Petition</a:t>
          </a:r>
        </a:p>
      </dsp:txBody>
      <dsp:txXfrm>
        <a:off x="0" y="0"/>
        <a:ext cx="10828337" cy="884634"/>
      </dsp:txXfrm>
    </dsp:sp>
    <dsp:sp modelId="{F4169910-C0E2-4897-A383-4DE7A80384F6}">
      <dsp:nvSpPr>
        <dsp:cNvPr id="0" name=""/>
        <dsp:cNvSpPr/>
      </dsp:nvSpPr>
      <dsp:spPr>
        <a:xfrm>
          <a:off x="0" y="884634"/>
          <a:ext cx="10828337" cy="0"/>
        </a:xfrm>
        <a:prstGeom prst="line">
          <a:avLst/>
        </a:prstGeom>
        <a:gradFill rotWithShape="0">
          <a:gsLst>
            <a:gs pos="0">
              <a:schemeClr val="accent3">
                <a:hueOff val="0"/>
                <a:satOff val="0"/>
                <a:lumOff val="0"/>
                <a:alphaOff val="0"/>
              </a:schemeClr>
            </a:gs>
            <a:gs pos="90000">
              <a:schemeClr val="accent3">
                <a:hueOff val="0"/>
                <a:satOff val="0"/>
                <a:lumOff val="0"/>
                <a:alphaOff val="0"/>
                <a:shade val="100000"/>
                <a:satMod val="105000"/>
              </a:schemeClr>
            </a:gs>
            <a:gs pos="100000">
              <a:schemeClr val="accent3">
                <a:hueOff val="0"/>
                <a:satOff val="0"/>
                <a:lumOff val="0"/>
                <a:alphaOff val="0"/>
                <a:shade val="80000"/>
                <a:satMod val="120000"/>
              </a:schemeClr>
            </a:gs>
          </a:gsLst>
          <a:path path="circle">
            <a:fillToRect l="100000" t="100000" r="100000" b="100000"/>
          </a:path>
        </a:gradFill>
        <a:ln w="10000" cap="flat" cmpd="sng" algn="ctr">
          <a:solidFill>
            <a:schemeClr val="accent3">
              <a:hueOff val="0"/>
              <a:satOff val="0"/>
              <a:lumOff val="0"/>
              <a:alphaOff val="0"/>
            </a:schemeClr>
          </a:solidFill>
          <a:prstDash val="solid"/>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3">
              <a:hueOff val="0"/>
              <a:satOff val="0"/>
              <a:lumOff val="0"/>
              <a:alphaOff val="0"/>
              <a:shade val="27000"/>
              <a:satMod val="120000"/>
            </a:schemeClr>
          </a:contourClr>
        </a:sp3d>
      </dsp:spPr>
      <dsp:style>
        <a:lnRef idx="1">
          <a:scrgbClr r="0" g="0" b="0"/>
        </a:lnRef>
        <a:fillRef idx="3">
          <a:scrgbClr r="0" g="0" b="0"/>
        </a:fillRef>
        <a:effectRef idx="3">
          <a:scrgbClr r="0" g="0" b="0"/>
        </a:effectRef>
        <a:fontRef idx="minor">
          <a:schemeClr val="lt1"/>
        </a:fontRef>
      </dsp:style>
    </dsp:sp>
    <dsp:sp modelId="{531368F4-BB24-48FD-9D41-659B4EBE1A90}">
      <dsp:nvSpPr>
        <dsp:cNvPr id="0" name=""/>
        <dsp:cNvSpPr/>
      </dsp:nvSpPr>
      <dsp:spPr>
        <a:xfrm>
          <a:off x="0" y="884634"/>
          <a:ext cx="10828337" cy="884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latin typeface="Sitka Text" panose="02000505000000020004" pitchFamily="2" charset="0"/>
            </a:rPr>
            <a:t>Hearing</a:t>
          </a:r>
        </a:p>
      </dsp:txBody>
      <dsp:txXfrm>
        <a:off x="0" y="884634"/>
        <a:ext cx="10828337" cy="884634"/>
      </dsp:txXfrm>
    </dsp:sp>
    <dsp:sp modelId="{C202359A-4698-4CF7-9B1A-C80A5835D9EF}">
      <dsp:nvSpPr>
        <dsp:cNvPr id="0" name=""/>
        <dsp:cNvSpPr/>
      </dsp:nvSpPr>
      <dsp:spPr>
        <a:xfrm>
          <a:off x="0" y="1769268"/>
          <a:ext cx="10828337" cy="0"/>
        </a:xfrm>
        <a:prstGeom prst="line">
          <a:avLst/>
        </a:prstGeom>
        <a:gradFill rotWithShape="0">
          <a:gsLst>
            <a:gs pos="0">
              <a:schemeClr val="accent3">
                <a:hueOff val="0"/>
                <a:satOff val="0"/>
                <a:lumOff val="0"/>
                <a:alphaOff val="0"/>
              </a:schemeClr>
            </a:gs>
            <a:gs pos="90000">
              <a:schemeClr val="accent3">
                <a:hueOff val="0"/>
                <a:satOff val="0"/>
                <a:lumOff val="0"/>
                <a:alphaOff val="0"/>
                <a:shade val="100000"/>
                <a:satMod val="105000"/>
              </a:schemeClr>
            </a:gs>
            <a:gs pos="100000">
              <a:schemeClr val="accent3">
                <a:hueOff val="0"/>
                <a:satOff val="0"/>
                <a:lumOff val="0"/>
                <a:alphaOff val="0"/>
                <a:shade val="80000"/>
                <a:satMod val="120000"/>
              </a:schemeClr>
            </a:gs>
          </a:gsLst>
          <a:path path="circle">
            <a:fillToRect l="100000" t="100000" r="100000" b="100000"/>
          </a:path>
        </a:gradFill>
        <a:ln w="10000" cap="flat" cmpd="sng" algn="ctr">
          <a:solidFill>
            <a:schemeClr val="accent3">
              <a:hueOff val="0"/>
              <a:satOff val="0"/>
              <a:lumOff val="0"/>
              <a:alphaOff val="0"/>
            </a:schemeClr>
          </a:solidFill>
          <a:prstDash val="solid"/>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3">
              <a:hueOff val="0"/>
              <a:satOff val="0"/>
              <a:lumOff val="0"/>
              <a:alphaOff val="0"/>
              <a:shade val="27000"/>
              <a:satMod val="120000"/>
            </a:schemeClr>
          </a:contourClr>
        </a:sp3d>
      </dsp:spPr>
      <dsp:style>
        <a:lnRef idx="1">
          <a:scrgbClr r="0" g="0" b="0"/>
        </a:lnRef>
        <a:fillRef idx="3">
          <a:scrgbClr r="0" g="0" b="0"/>
        </a:fillRef>
        <a:effectRef idx="3">
          <a:scrgbClr r="0" g="0" b="0"/>
        </a:effectRef>
        <a:fontRef idx="minor">
          <a:schemeClr val="lt1"/>
        </a:fontRef>
      </dsp:style>
    </dsp:sp>
    <dsp:sp modelId="{D8A2867F-F18D-4413-B0AA-7C9CED53603A}">
      <dsp:nvSpPr>
        <dsp:cNvPr id="0" name=""/>
        <dsp:cNvSpPr/>
      </dsp:nvSpPr>
      <dsp:spPr>
        <a:xfrm>
          <a:off x="0" y="1769268"/>
          <a:ext cx="10828337" cy="884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latin typeface="Sitka Text" panose="02000505000000020004" pitchFamily="2" charset="0"/>
            </a:rPr>
            <a:t>Medical testimony</a:t>
          </a:r>
        </a:p>
      </dsp:txBody>
      <dsp:txXfrm>
        <a:off x="0" y="1769268"/>
        <a:ext cx="10828337" cy="884634"/>
      </dsp:txXfrm>
    </dsp:sp>
    <dsp:sp modelId="{0E73FC7A-5432-4EAF-9C66-31726BB26FB0}">
      <dsp:nvSpPr>
        <dsp:cNvPr id="0" name=""/>
        <dsp:cNvSpPr/>
      </dsp:nvSpPr>
      <dsp:spPr>
        <a:xfrm>
          <a:off x="0" y="2653902"/>
          <a:ext cx="10828337" cy="0"/>
        </a:xfrm>
        <a:prstGeom prst="line">
          <a:avLst/>
        </a:prstGeom>
        <a:gradFill rotWithShape="0">
          <a:gsLst>
            <a:gs pos="0">
              <a:schemeClr val="accent3">
                <a:hueOff val="0"/>
                <a:satOff val="0"/>
                <a:lumOff val="0"/>
                <a:alphaOff val="0"/>
              </a:schemeClr>
            </a:gs>
            <a:gs pos="90000">
              <a:schemeClr val="accent3">
                <a:hueOff val="0"/>
                <a:satOff val="0"/>
                <a:lumOff val="0"/>
                <a:alphaOff val="0"/>
                <a:shade val="100000"/>
                <a:satMod val="105000"/>
              </a:schemeClr>
            </a:gs>
            <a:gs pos="100000">
              <a:schemeClr val="accent3">
                <a:hueOff val="0"/>
                <a:satOff val="0"/>
                <a:lumOff val="0"/>
                <a:alphaOff val="0"/>
                <a:shade val="80000"/>
                <a:satMod val="120000"/>
              </a:schemeClr>
            </a:gs>
          </a:gsLst>
          <a:path path="circle">
            <a:fillToRect l="100000" t="100000" r="100000" b="100000"/>
          </a:path>
        </a:gradFill>
        <a:ln w="10000" cap="flat" cmpd="sng" algn="ctr">
          <a:solidFill>
            <a:schemeClr val="accent3">
              <a:hueOff val="0"/>
              <a:satOff val="0"/>
              <a:lumOff val="0"/>
              <a:alphaOff val="0"/>
            </a:schemeClr>
          </a:solidFill>
          <a:prstDash val="solid"/>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3">
              <a:hueOff val="0"/>
              <a:satOff val="0"/>
              <a:lumOff val="0"/>
              <a:alphaOff val="0"/>
              <a:shade val="27000"/>
              <a:satMod val="120000"/>
            </a:schemeClr>
          </a:contourClr>
        </a:sp3d>
      </dsp:spPr>
      <dsp:style>
        <a:lnRef idx="1">
          <a:scrgbClr r="0" g="0" b="0"/>
        </a:lnRef>
        <a:fillRef idx="3">
          <a:scrgbClr r="0" g="0" b="0"/>
        </a:fillRef>
        <a:effectRef idx="3">
          <a:scrgbClr r="0" g="0" b="0"/>
        </a:effectRef>
        <a:fontRef idx="minor">
          <a:schemeClr val="lt1"/>
        </a:fontRef>
      </dsp:style>
    </dsp:sp>
    <dsp:sp modelId="{510FE952-C6C2-46CC-B5A2-AE5E3441C161}">
      <dsp:nvSpPr>
        <dsp:cNvPr id="0" name=""/>
        <dsp:cNvSpPr/>
      </dsp:nvSpPr>
      <dsp:spPr>
        <a:xfrm>
          <a:off x="0" y="2653902"/>
          <a:ext cx="10828337" cy="884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latin typeface="Sitka Text" panose="02000505000000020004" pitchFamily="2" charset="0"/>
            </a:rPr>
            <a:t>Attendance of alleged incapacitated person</a:t>
          </a:r>
        </a:p>
      </dsp:txBody>
      <dsp:txXfrm>
        <a:off x="0" y="2653902"/>
        <a:ext cx="10828337" cy="88463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9ED50C-9398-4964-B957-7E19DA0AC6AC}">
      <dsp:nvSpPr>
        <dsp:cNvPr id="0" name=""/>
        <dsp:cNvSpPr/>
      </dsp:nvSpPr>
      <dsp:spPr>
        <a:xfrm>
          <a:off x="2645831" y="913523"/>
          <a:ext cx="2633062" cy="1711490"/>
        </a:xfrm>
        <a:prstGeom prst="roundRect">
          <a:avLst/>
        </a:prstGeom>
        <a:gradFill rotWithShape="0">
          <a:gsLst>
            <a:gs pos="0">
              <a:schemeClr val="accent2">
                <a:hueOff val="0"/>
                <a:satOff val="0"/>
                <a:lumOff val="0"/>
                <a:alphaOff val="0"/>
              </a:schemeClr>
            </a:gs>
            <a:gs pos="90000">
              <a:schemeClr val="accent2">
                <a:hueOff val="0"/>
                <a:satOff val="0"/>
                <a:lumOff val="0"/>
                <a:alphaOff val="0"/>
                <a:shade val="100000"/>
                <a:satMod val="105000"/>
              </a:schemeClr>
            </a:gs>
            <a:gs pos="100000">
              <a:schemeClr val="accent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Sitka Text" panose="02000505000000020004" pitchFamily="2" charset="0"/>
            </a:rPr>
            <a:t>Living Trust</a:t>
          </a:r>
        </a:p>
      </dsp:txBody>
      <dsp:txXfrm>
        <a:off x="2729379" y="997071"/>
        <a:ext cx="2465966" cy="1544394"/>
      </dsp:txXfrm>
    </dsp:sp>
    <dsp:sp modelId="{5CBCB14A-333B-4F98-9FEC-80E65E84C5D4}">
      <dsp:nvSpPr>
        <dsp:cNvPr id="0" name=""/>
        <dsp:cNvSpPr/>
      </dsp:nvSpPr>
      <dsp:spPr>
        <a:xfrm>
          <a:off x="3962363" y="317463"/>
          <a:ext cx="2903610" cy="2903610"/>
        </a:xfrm>
        <a:custGeom>
          <a:avLst/>
          <a:gdLst/>
          <a:ahLst/>
          <a:cxnLst/>
          <a:rect l="0" t="0" r="0" b="0"/>
          <a:pathLst>
            <a:path>
              <a:moveTo>
                <a:pt x="292992" y="577224"/>
              </a:moveTo>
              <a:arcTo wR="1451805" hR="1451805" stAng="13022558" swAng="6354885"/>
            </a:path>
          </a:pathLst>
        </a:custGeom>
        <a:noFill/>
        <a:ln w="100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D00F1B4-92EB-4C38-AE74-4C982B41DB10}">
      <dsp:nvSpPr>
        <dsp:cNvPr id="0" name=""/>
        <dsp:cNvSpPr/>
      </dsp:nvSpPr>
      <dsp:spPr>
        <a:xfrm>
          <a:off x="5549442" y="913523"/>
          <a:ext cx="2633062" cy="1711490"/>
        </a:xfrm>
        <a:prstGeom prst="roundRect">
          <a:avLst/>
        </a:prstGeom>
        <a:gradFill rotWithShape="0">
          <a:gsLst>
            <a:gs pos="0">
              <a:schemeClr val="accent2">
                <a:hueOff val="0"/>
                <a:satOff val="0"/>
                <a:lumOff val="0"/>
                <a:alphaOff val="0"/>
              </a:schemeClr>
            </a:gs>
            <a:gs pos="90000">
              <a:schemeClr val="accent2">
                <a:hueOff val="0"/>
                <a:satOff val="0"/>
                <a:lumOff val="0"/>
                <a:alphaOff val="0"/>
                <a:shade val="100000"/>
                <a:satMod val="105000"/>
              </a:schemeClr>
            </a:gs>
            <a:gs pos="100000">
              <a:schemeClr val="accent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Sitka Text" panose="02000505000000020004" pitchFamily="2" charset="0"/>
            </a:rPr>
            <a:t>Testamentary Trust</a:t>
          </a:r>
        </a:p>
      </dsp:txBody>
      <dsp:txXfrm>
        <a:off x="5632990" y="997071"/>
        <a:ext cx="2465966" cy="1544394"/>
      </dsp:txXfrm>
    </dsp:sp>
    <dsp:sp modelId="{4F5F843B-A504-42E7-A003-1FEAFE8B01CF}">
      <dsp:nvSpPr>
        <dsp:cNvPr id="0" name=""/>
        <dsp:cNvSpPr/>
      </dsp:nvSpPr>
      <dsp:spPr>
        <a:xfrm>
          <a:off x="3962363" y="317463"/>
          <a:ext cx="2903610" cy="2903610"/>
        </a:xfrm>
        <a:custGeom>
          <a:avLst/>
          <a:gdLst/>
          <a:ahLst/>
          <a:cxnLst/>
          <a:rect l="0" t="0" r="0" b="0"/>
          <a:pathLst>
            <a:path>
              <a:moveTo>
                <a:pt x="2610618" y="2326386"/>
              </a:moveTo>
              <a:arcTo wR="1451805" hR="1451805" stAng="2222558" swAng="6354885"/>
            </a:path>
          </a:pathLst>
        </a:custGeom>
        <a:noFill/>
        <a:ln w="100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6D020F-1F7D-44B9-A1C9-3D3032790CCA}">
      <dsp:nvSpPr>
        <dsp:cNvPr id="0" name=""/>
        <dsp:cNvSpPr/>
      </dsp:nvSpPr>
      <dsp:spPr>
        <a:xfrm>
          <a:off x="3085" y="789145"/>
          <a:ext cx="1639174" cy="403200"/>
        </a:xfrm>
        <a:prstGeom prst="rect">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w="10000" cap="flat"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Sitka Text" panose="02000505000000020004" pitchFamily="2" charset="0"/>
            </a:rPr>
            <a:t>GA</a:t>
          </a:r>
        </a:p>
      </dsp:txBody>
      <dsp:txXfrm>
        <a:off x="3085" y="789145"/>
        <a:ext cx="1639174" cy="403200"/>
      </dsp:txXfrm>
    </dsp:sp>
    <dsp:sp modelId="{E8FF138B-AA07-4070-A710-880A5C2AB580}">
      <dsp:nvSpPr>
        <dsp:cNvPr id="0" name=""/>
        <dsp:cNvSpPr/>
      </dsp:nvSpPr>
      <dsp:spPr>
        <a:xfrm>
          <a:off x="3085" y="1192345"/>
          <a:ext cx="1639174" cy="1241769"/>
        </a:xfrm>
        <a:prstGeom prst="rect">
          <a:avLst/>
        </a:prstGeom>
        <a:solidFill>
          <a:schemeClr val="accent1">
            <a:alpha val="90000"/>
            <a:tint val="40000"/>
            <a:hueOff val="0"/>
            <a:satOff val="0"/>
            <a:lumOff val="0"/>
            <a:alphaOff val="0"/>
          </a:schemeClr>
        </a:solidFill>
        <a:ln w="10000" cap="flat" cmpd="sng" algn="ctr">
          <a:solidFill>
            <a:schemeClr val="accent1">
              <a:alpha val="90000"/>
              <a:tint val="40000"/>
              <a:hueOff val="0"/>
              <a:satOff val="0"/>
              <a:lumOff val="0"/>
              <a:alphaOff val="0"/>
            </a:schemeClr>
          </a:solidFill>
          <a:prstDash val="solid"/>
        </a:ln>
        <a:effectLst>
          <a:outerShdw blurRad="38100" dist="25400" dir="5400000" rotWithShape="0">
            <a:srgbClr val="000000">
              <a:alpha val="4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70688" tIns="170688" rIns="227584" bIns="256032" numCol="1" spcCol="1270" anchor="t" anchorCtr="0">
          <a:noAutofit/>
        </a:bodyPr>
        <a:lstStyle/>
        <a:p>
          <a:pPr marL="285750" lvl="1" indent="-285750" algn="ctr" defTabSz="1422400">
            <a:lnSpc>
              <a:spcPct val="90000"/>
            </a:lnSpc>
            <a:spcBef>
              <a:spcPct val="0"/>
            </a:spcBef>
            <a:spcAft>
              <a:spcPct val="15000"/>
            </a:spcAft>
            <a:buFontTx/>
            <a:buNone/>
          </a:pPr>
          <a:r>
            <a:rPr lang="en-US" sz="3200" b="1" kern="1200" dirty="0">
              <a:solidFill>
                <a:srgbClr val="003399"/>
              </a:solidFill>
              <a:latin typeface="Sitka Text" panose="02000505000000020004" pitchFamily="2" charset="0"/>
            </a:rPr>
            <a:t>State</a:t>
          </a:r>
        </a:p>
      </dsp:txBody>
      <dsp:txXfrm>
        <a:off x="3085" y="1192345"/>
        <a:ext cx="1639174" cy="1241769"/>
      </dsp:txXfrm>
    </dsp:sp>
    <dsp:sp modelId="{A12CDD13-58D6-43CD-A9B0-AFF2D57BDA15}">
      <dsp:nvSpPr>
        <dsp:cNvPr id="0" name=""/>
        <dsp:cNvSpPr/>
      </dsp:nvSpPr>
      <dsp:spPr>
        <a:xfrm>
          <a:off x="1871744" y="789145"/>
          <a:ext cx="1639174" cy="403200"/>
        </a:xfrm>
        <a:prstGeom prst="rect">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w="10000" cap="flat"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Sitka Text" panose="02000505000000020004" pitchFamily="2" charset="0"/>
            </a:rPr>
            <a:t>10,700,000</a:t>
          </a:r>
        </a:p>
      </dsp:txBody>
      <dsp:txXfrm>
        <a:off x="1871744" y="789145"/>
        <a:ext cx="1639174" cy="403200"/>
      </dsp:txXfrm>
    </dsp:sp>
    <dsp:sp modelId="{E2EC8D79-3B67-4C29-806E-8291F3DF8E31}">
      <dsp:nvSpPr>
        <dsp:cNvPr id="0" name=""/>
        <dsp:cNvSpPr/>
      </dsp:nvSpPr>
      <dsp:spPr>
        <a:xfrm>
          <a:off x="1871744" y="1192345"/>
          <a:ext cx="1639174" cy="1241769"/>
        </a:xfrm>
        <a:prstGeom prst="rect">
          <a:avLst/>
        </a:prstGeom>
        <a:solidFill>
          <a:schemeClr val="accent1">
            <a:alpha val="90000"/>
            <a:tint val="40000"/>
            <a:hueOff val="0"/>
            <a:satOff val="0"/>
            <a:lumOff val="0"/>
            <a:alphaOff val="0"/>
          </a:schemeClr>
        </a:solidFill>
        <a:ln w="10000" cap="flat" cmpd="sng" algn="ctr">
          <a:solidFill>
            <a:schemeClr val="accent1">
              <a:alpha val="90000"/>
              <a:tint val="40000"/>
              <a:hueOff val="0"/>
              <a:satOff val="0"/>
              <a:lumOff val="0"/>
              <a:alphaOff val="0"/>
            </a:schemeClr>
          </a:solidFill>
          <a:prstDash val="solid"/>
        </a:ln>
        <a:effectLst>
          <a:outerShdw blurRad="38100" dist="25400" dir="5400000" rotWithShape="0">
            <a:srgbClr val="000000">
              <a:alpha val="4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ctr" defTabSz="889000">
            <a:lnSpc>
              <a:spcPct val="90000"/>
            </a:lnSpc>
            <a:spcBef>
              <a:spcPct val="0"/>
            </a:spcBef>
            <a:spcAft>
              <a:spcPct val="15000"/>
            </a:spcAft>
            <a:buFontTx/>
            <a:buNone/>
          </a:pPr>
          <a:r>
            <a:rPr lang="en-US" sz="2000" b="1" kern="1200" dirty="0">
              <a:solidFill>
                <a:srgbClr val="003399"/>
              </a:solidFill>
              <a:latin typeface="Sitka Text" panose="02000505000000020004" pitchFamily="2" charset="0"/>
            </a:rPr>
            <a:t>State</a:t>
          </a:r>
        </a:p>
        <a:p>
          <a:pPr marL="228600" lvl="1" indent="-228600" algn="ctr" defTabSz="889000">
            <a:lnSpc>
              <a:spcPct val="90000"/>
            </a:lnSpc>
            <a:spcBef>
              <a:spcPct val="0"/>
            </a:spcBef>
            <a:spcAft>
              <a:spcPct val="15000"/>
            </a:spcAft>
            <a:buFontTx/>
            <a:buNone/>
          </a:pPr>
          <a:r>
            <a:rPr lang="en-US" sz="2000" b="1" kern="1200" dirty="0">
              <a:solidFill>
                <a:srgbClr val="003399"/>
              </a:solidFill>
              <a:latin typeface="Sitka Text" panose="02000505000000020004" pitchFamily="2" charset="0"/>
            </a:rPr>
            <a:t>Population</a:t>
          </a:r>
        </a:p>
      </dsp:txBody>
      <dsp:txXfrm>
        <a:off x="1871744" y="1192345"/>
        <a:ext cx="1639174" cy="1241769"/>
      </dsp:txXfrm>
    </dsp:sp>
    <dsp:sp modelId="{3673D992-3381-47EF-AEB7-26C293B9DE8C}">
      <dsp:nvSpPr>
        <dsp:cNvPr id="0" name=""/>
        <dsp:cNvSpPr/>
      </dsp:nvSpPr>
      <dsp:spPr>
        <a:xfrm>
          <a:off x="3740403" y="789145"/>
          <a:ext cx="1639174" cy="403200"/>
        </a:xfrm>
        <a:prstGeom prst="rect">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w="10000" cap="flat"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Sitka Text" panose="02000505000000020004" pitchFamily="2" charset="0"/>
            </a:rPr>
            <a:t>3,103,000</a:t>
          </a:r>
        </a:p>
      </dsp:txBody>
      <dsp:txXfrm>
        <a:off x="3740403" y="789145"/>
        <a:ext cx="1639174" cy="403200"/>
      </dsp:txXfrm>
    </dsp:sp>
    <dsp:sp modelId="{868C9090-D9D7-4AE6-A27D-07BF37F38088}">
      <dsp:nvSpPr>
        <dsp:cNvPr id="0" name=""/>
        <dsp:cNvSpPr/>
      </dsp:nvSpPr>
      <dsp:spPr>
        <a:xfrm>
          <a:off x="3740403" y="1192345"/>
          <a:ext cx="1639174" cy="1241769"/>
        </a:xfrm>
        <a:prstGeom prst="rect">
          <a:avLst/>
        </a:prstGeom>
        <a:solidFill>
          <a:schemeClr val="accent1">
            <a:alpha val="90000"/>
            <a:tint val="40000"/>
            <a:hueOff val="0"/>
            <a:satOff val="0"/>
            <a:lumOff val="0"/>
            <a:alphaOff val="0"/>
          </a:schemeClr>
        </a:solidFill>
        <a:ln w="10000" cap="flat" cmpd="sng" algn="ctr">
          <a:solidFill>
            <a:schemeClr val="accent1">
              <a:alpha val="90000"/>
              <a:tint val="40000"/>
              <a:hueOff val="0"/>
              <a:satOff val="0"/>
              <a:lumOff val="0"/>
              <a:alphaOff val="0"/>
            </a:schemeClr>
          </a:solidFill>
          <a:prstDash val="solid"/>
        </a:ln>
        <a:effectLst>
          <a:outerShdw blurRad="38100" dist="25400" dir="5400000" rotWithShape="0">
            <a:srgbClr val="000000">
              <a:alpha val="4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ctr" defTabSz="889000">
            <a:lnSpc>
              <a:spcPct val="90000"/>
            </a:lnSpc>
            <a:spcBef>
              <a:spcPct val="0"/>
            </a:spcBef>
            <a:spcAft>
              <a:spcPct val="15000"/>
            </a:spcAft>
            <a:buFontTx/>
            <a:buNone/>
          </a:pPr>
          <a:r>
            <a:rPr lang="en-US" sz="2000" b="1" kern="1200" dirty="0">
              <a:solidFill>
                <a:srgbClr val="003399"/>
              </a:solidFill>
              <a:latin typeface="Sitka Text" panose="02000505000000020004" pitchFamily="2" charset="0"/>
            </a:rPr>
            <a:t>Number of</a:t>
          </a:r>
          <a:endParaRPr lang="en-US" sz="2000" kern="1200" dirty="0">
            <a:solidFill>
              <a:srgbClr val="003399"/>
            </a:solidFill>
            <a:latin typeface="Sitka Text" panose="02000505000000020004" pitchFamily="2" charset="0"/>
          </a:endParaRPr>
        </a:p>
        <a:p>
          <a:pPr marL="228600" lvl="1" indent="-228600" algn="ctr" defTabSz="889000">
            <a:lnSpc>
              <a:spcPct val="90000"/>
            </a:lnSpc>
            <a:spcBef>
              <a:spcPct val="0"/>
            </a:spcBef>
            <a:spcAft>
              <a:spcPct val="15000"/>
            </a:spcAft>
            <a:buFontTx/>
            <a:buNone/>
          </a:pPr>
          <a:r>
            <a:rPr lang="en-US" sz="2000" b="1" kern="1200" dirty="0">
              <a:solidFill>
                <a:srgbClr val="003399"/>
              </a:solidFill>
              <a:latin typeface="Sitka Text" panose="02000505000000020004" pitchFamily="2" charset="0"/>
            </a:rPr>
            <a:t>Caregivers </a:t>
          </a:r>
        </a:p>
      </dsp:txBody>
      <dsp:txXfrm>
        <a:off x="3740403" y="1192345"/>
        <a:ext cx="1639174" cy="1241769"/>
      </dsp:txXfrm>
    </dsp:sp>
    <dsp:sp modelId="{554A7DBD-4CF8-4BFA-89D8-D19505D348EA}">
      <dsp:nvSpPr>
        <dsp:cNvPr id="0" name=""/>
        <dsp:cNvSpPr/>
      </dsp:nvSpPr>
      <dsp:spPr>
        <a:xfrm>
          <a:off x="5609063" y="789145"/>
          <a:ext cx="1639174" cy="403200"/>
        </a:xfrm>
        <a:prstGeom prst="rect">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w="10000" cap="flat"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Sitka Text" panose="02000505000000020004" pitchFamily="2" charset="0"/>
            </a:rPr>
            <a:t>41/week</a:t>
          </a:r>
        </a:p>
      </dsp:txBody>
      <dsp:txXfrm>
        <a:off x="5609063" y="789145"/>
        <a:ext cx="1639174" cy="403200"/>
      </dsp:txXfrm>
    </dsp:sp>
    <dsp:sp modelId="{3B677918-87DF-47FC-8F5B-E51158B17A5A}">
      <dsp:nvSpPr>
        <dsp:cNvPr id="0" name=""/>
        <dsp:cNvSpPr/>
      </dsp:nvSpPr>
      <dsp:spPr>
        <a:xfrm>
          <a:off x="5609063" y="1192345"/>
          <a:ext cx="1639174" cy="1241769"/>
        </a:xfrm>
        <a:prstGeom prst="rect">
          <a:avLst/>
        </a:prstGeom>
        <a:solidFill>
          <a:schemeClr val="accent1">
            <a:alpha val="90000"/>
            <a:tint val="40000"/>
            <a:hueOff val="0"/>
            <a:satOff val="0"/>
            <a:lumOff val="0"/>
            <a:alphaOff val="0"/>
          </a:schemeClr>
        </a:solidFill>
        <a:ln w="10000" cap="flat" cmpd="sng" algn="ctr">
          <a:solidFill>
            <a:schemeClr val="accent1">
              <a:alpha val="90000"/>
              <a:tint val="40000"/>
              <a:hueOff val="0"/>
              <a:satOff val="0"/>
              <a:lumOff val="0"/>
              <a:alphaOff val="0"/>
            </a:schemeClr>
          </a:solidFill>
          <a:prstDash val="solid"/>
        </a:ln>
        <a:effectLst>
          <a:outerShdw blurRad="38100" dist="25400" dir="5400000" rotWithShape="0">
            <a:srgbClr val="000000">
              <a:alpha val="4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ctr" defTabSz="889000">
            <a:lnSpc>
              <a:spcPct val="90000"/>
            </a:lnSpc>
            <a:spcBef>
              <a:spcPct val="0"/>
            </a:spcBef>
            <a:spcAft>
              <a:spcPct val="15000"/>
            </a:spcAft>
            <a:buFontTx/>
            <a:buNone/>
          </a:pPr>
          <a:r>
            <a:rPr lang="en-US" sz="2000" b="1" kern="1200" dirty="0">
              <a:solidFill>
                <a:srgbClr val="003399"/>
              </a:solidFill>
              <a:latin typeface="Sitka Text" panose="02000505000000020004" pitchFamily="2" charset="0"/>
            </a:rPr>
            <a:t>Number of</a:t>
          </a:r>
          <a:endParaRPr lang="en-US" sz="2000" kern="1200" dirty="0">
            <a:solidFill>
              <a:srgbClr val="003399"/>
            </a:solidFill>
            <a:latin typeface="Sitka Text" panose="02000505000000020004" pitchFamily="2" charset="0"/>
          </a:endParaRPr>
        </a:p>
        <a:p>
          <a:pPr marL="228600" lvl="1" indent="-228600" algn="ctr" defTabSz="889000">
            <a:lnSpc>
              <a:spcPct val="90000"/>
            </a:lnSpc>
            <a:spcBef>
              <a:spcPct val="0"/>
            </a:spcBef>
            <a:spcAft>
              <a:spcPct val="15000"/>
            </a:spcAft>
            <a:buFontTx/>
            <a:buNone/>
          </a:pPr>
          <a:r>
            <a:rPr lang="en-US" sz="2000" b="1" kern="1200" dirty="0">
              <a:solidFill>
                <a:srgbClr val="003399"/>
              </a:solidFill>
              <a:latin typeface="Sitka Text" panose="02000505000000020004" pitchFamily="2" charset="0"/>
            </a:rPr>
            <a:t>Care</a:t>
          </a:r>
        </a:p>
        <a:p>
          <a:pPr marL="228600" lvl="1" indent="-228600" algn="ctr" defTabSz="889000">
            <a:lnSpc>
              <a:spcPct val="90000"/>
            </a:lnSpc>
            <a:spcBef>
              <a:spcPct val="0"/>
            </a:spcBef>
            <a:spcAft>
              <a:spcPct val="15000"/>
            </a:spcAft>
            <a:buFontTx/>
            <a:buNone/>
          </a:pPr>
          <a:r>
            <a:rPr lang="en-US" sz="2000" b="1" kern="1200" dirty="0">
              <a:solidFill>
                <a:srgbClr val="003399"/>
              </a:solidFill>
              <a:latin typeface="Sitka Text" panose="02000505000000020004" pitchFamily="2" charset="0"/>
            </a:rPr>
            <a:t>Hours</a:t>
          </a:r>
        </a:p>
      </dsp:txBody>
      <dsp:txXfrm>
        <a:off x="5609063" y="1192345"/>
        <a:ext cx="1639174" cy="1241769"/>
      </dsp:txXfrm>
    </dsp:sp>
    <dsp:sp modelId="{53133D28-C401-43A4-8864-AAA14F829CA7}">
      <dsp:nvSpPr>
        <dsp:cNvPr id="0" name=""/>
        <dsp:cNvSpPr/>
      </dsp:nvSpPr>
      <dsp:spPr>
        <a:xfrm>
          <a:off x="7477722" y="789145"/>
          <a:ext cx="1639174" cy="403200"/>
        </a:xfrm>
        <a:prstGeom prst="rect">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w="10000" cap="flat"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Sitka Text" panose="02000505000000020004" pitchFamily="2" charset="0"/>
            </a:rPr>
            <a:t>$3,813.00</a:t>
          </a:r>
        </a:p>
      </dsp:txBody>
      <dsp:txXfrm>
        <a:off x="7477722" y="789145"/>
        <a:ext cx="1639174" cy="403200"/>
      </dsp:txXfrm>
    </dsp:sp>
    <dsp:sp modelId="{02DE62AE-ADDA-4F20-A4D5-085DA26124D3}">
      <dsp:nvSpPr>
        <dsp:cNvPr id="0" name=""/>
        <dsp:cNvSpPr/>
      </dsp:nvSpPr>
      <dsp:spPr>
        <a:xfrm>
          <a:off x="7477722" y="1192345"/>
          <a:ext cx="1639174" cy="1241769"/>
        </a:xfrm>
        <a:prstGeom prst="rect">
          <a:avLst/>
        </a:prstGeom>
        <a:solidFill>
          <a:schemeClr val="accent1">
            <a:alpha val="90000"/>
            <a:tint val="40000"/>
            <a:hueOff val="0"/>
            <a:satOff val="0"/>
            <a:lumOff val="0"/>
            <a:alphaOff val="0"/>
          </a:schemeClr>
        </a:solidFill>
        <a:ln w="10000" cap="flat" cmpd="sng" algn="ctr">
          <a:solidFill>
            <a:schemeClr val="accent1">
              <a:alpha val="90000"/>
              <a:tint val="40000"/>
              <a:hueOff val="0"/>
              <a:satOff val="0"/>
              <a:lumOff val="0"/>
              <a:alphaOff val="0"/>
            </a:schemeClr>
          </a:solidFill>
          <a:prstDash val="solid"/>
        </a:ln>
        <a:effectLst>
          <a:outerShdw blurRad="38100" dist="25400" dir="5400000" rotWithShape="0">
            <a:srgbClr val="000000">
              <a:alpha val="4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ctr" defTabSz="889000">
            <a:lnSpc>
              <a:spcPct val="90000"/>
            </a:lnSpc>
            <a:spcBef>
              <a:spcPct val="0"/>
            </a:spcBef>
            <a:spcAft>
              <a:spcPct val="15000"/>
            </a:spcAft>
            <a:buFontTx/>
            <a:buNone/>
          </a:pPr>
          <a:r>
            <a:rPr lang="en-US" sz="2000" b="1" kern="1200" dirty="0">
              <a:solidFill>
                <a:srgbClr val="003399"/>
              </a:solidFill>
              <a:latin typeface="Sitka Text" panose="02000505000000020004" pitchFamily="2" charset="0"/>
            </a:rPr>
            <a:t>Economic</a:t>
          </a:r>
          <a:endParaRPr lang="en-US" sz="2000" kern="1200" dirty="0"/>
        </a:p>
        <a:p>
          <a:pPr marL="228600" lvl="1" indent="-228600" algn="ctr" defTabSz="889000">
            <a:lnSpc>
              <a:spcPct val="90000"/>
            </a:lnSpc>
            <a:spcBef>
              <a:spcPct val="0"/>
            </a:spcBef>
            <a:spcAft>
              <a:spcPct val="15000"/>
            </a:spcAft>
            <a:buFontTx/>
            <a:buNone/>
          </a:pPr>
          <a:r>
            <a:rPr lang="en-US" sz="2000" b="1" kern="1200" dirty="0">
              <a:solidFill>
                <a:srgbClr val="003399"/>
              </a:solidFill>
              <a:latin typeface="Sitka Text" panose="02000505000000020004" pitchFamily="2" charset="0"/>
            </a:rPr>
            <a:t>Value per</a:t>
          </a:r>
          <a:endParaRPr lang="en-US" sz="2000" kern="1200" dirty="0"/>
        </a:p>
        <a:p>
          <a:pPr marL="228600" lvl="1" indent="-228600" algn="ctr" defTabSz="889000">
            <a:lnSpc>
              <a:spcPct val="90000"/>
            </a:lnSpc>
            <a:spcBef>
              <a:spcPct val="0"/>
            </a:spcBef>
            <a:spcAft>
              <a:spcPct val="15000"/>
            </a:spcAft>
            <a:buFontTx/>
            <a:buNone/>
          </a:pPr>
          <a:r>
            <a:rPr lang="en-US" sz="2000" b="1" kern="1200" dirty="0">
              <a:solidFill>
                <a:srgbClr val="003399"/>
              </a:solidFill>
              <a:latin typeface="Sitka Text" panose="02000505000000020004" pitchFamily="2" charset="0"/>
            </a:rPr>
            <a:t>Month</a:t>
          </a:r>
        </a:p>
      </dsp:txBody>
      <dsp:txXfrm>
        <a:off x="7477722" y="1192345"/>
        <a:ext cx="1639174" cy="1241769"/>
      </dsp:txXfrm>
    </dsp:sp>
    <dsp:sp modelId="{85F7E93D-E43E-4014-9F98-1A5B0EDA0498}">
      <dsp:nvSpPr>
        <dsp:cNvPr id="0" name=""/>
        <dsp:cNvSpPr/>
      </dsp:nvSpPr>
      <dsp:spPr>
        <a:xfrm>
          <a:off x="9346381" y="789145"/>
          <a:ext cx="1639174" cy="403200"/>
        </a:xfrm>
        <a:prstGeom prst="rect">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w="10000" cap="flat"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Sitka Text" panose="02000505000000020004" pitchFamily="2" charset="0"/>
            </a:rPr>
            <a:t>$11,831,739,000</a:t>
          </a:r>
        </a:p>
      </dsp:txBody>
      <dsp:txXfrm>
        <a:off x="9346381" y="789145"/>
        <a:ext cx="1639174" cy="403200"/>
      </dsp:txXfrm>
    </dsp:sp>
    <dsp:sp modelId="{86E69738-991B-428D-8129-498AD4C285A0}">
      <dsp:nvSpPr>
        <dsp:cNvPr id="0" name=""/>
        <dsp:cNvSpPr/>
      </dsp:nvSpPr>
      <dsp:spPr>
        <a:xfrm>
          <a:off x="9346381" y="1192345"/>
          <a:ext cx="1639174" cy="1241769"/>
        </a:xfrm>
        <a:prstGeom prst="rect">
          <a:avLst/>
        </a:prstGeom>
        <a:solidFill>
          <a:schemeClr val="accent1">
            <a:alpha val="90000"/>
            <a:tint val="40000"/>
            <a:hueOff val="0"/>
            <a:satOff val="0"/>
            <a:lumOff val="0"/>
            <a:alphaOff val="0"/>
          </a:schemeClr>
        </a:solidFill>
        <a:ln w="10000" cap="flat" cmpd="sng" algn="ctr">
          <a:solidFill>
            <a:schemeClr val="accent1">
              <a:alpha val="90000"/>
              <a:tint val="40000"/>
              <a:hueOff val="0"/>
              <a:satOff val="0"/>
              <a:lumOff val="0"/>
              <a:alphaOff val="0"/>
            </a:schemeClr>
          </a:solidFill>
          <a:prstDash val="solid"/>
        </a:ln>
        <a:effectLst>
          <a:outerShdw blurRad="38100" dist="25400" dir="5400000" rotWithShape="0">
            <a:srgbClr val="000000">
              <a:alpha val="4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ctr" defTabSz="889000">
            <a:lnSpc>
              <a:spcPct val="90000"/>
            </a:lnSpc>
            <a:spcBef>
              <a:spcPct val="0"/>
            </a:spcBef>
            <a:spcAft>
              <a:spcPct val="15000"/>
            </a:spcAft>
            <a:buFontTx/>
            <a:buNone/>
          </a:pPr>
          <a:r>
            <a:rPr lang="en-US" sz="2000" b="1" kern="1200" dirty="0">
              <a:solidFill>
                <a:srgbClr val="003399"/>
              </a:solidFill>
              <a:latin typeface="Sitka Text" panose="02000505000000020004" pitchFamily="2" charset="0"/>
            </a:rPr>
            <a:t>Total</a:t>
          </a:r>
          <a:endParaRPr lang="en-US" sz="2000" kern="1200" dirty="0"/>
        </a:p>
        <a:p>
          <a:pPr marL="228600" lvl="1" indent="-228600" algn="ctr" defTabSz="889000">
            <a:lnSpc>
              <a:spcPct val="90000"/>
            </a:lnSpc>
            <a:spcBef>
              <a:spcPct val="0"/>
            </a:spcBef>
            <a:spcAft>
              <a:spcPct val="15000"/>
            </a:spcAft>
            <a:buFontTx/>
            <a:buNone/>
          </a:pPr>
          <a:r>
            <a:rPr lang="en-US" sz="2000" b="1" kern="1200" dirty="0">
              <a:solidFill>
                <a:srgbClr val="003399"/>
              </a:solidFill>
              <a:latin typeface="Sitka Text" panose="02000505000000020004" pitchFamily="2" charset="0"/>
            </a:rPr>
            <a:t>Economic</a:t>
          </a:r>
          <a:endParaRPr lang="en-US" sz="2000" kern="1200" dirty="0"/>
        </a:p>
        <a:p>
          <a:pPr marL="228600" lvl="1" indent="-228600" algn="ctr" defTabSz="889000">
            <a:lnSpc>
              <a:spcPct val="90000"/>
            </a:lnSpc>
            <a:spcBef>
              <a:spcPct val="0"/>
            </a:spcBef>
            <a:spcAft>
              <a:spcPct val="15000"/>
            </a:spcAft>
            <a:buFontTx/>
            <a:buNone/>
          </a:pPr>
          <a:r>
            <a:rPr lang="en-US" sz="2000" b="1" kern="1200" dirty="0">
              <a:solidFill>
                <a:srgbClr val="003399"/>
              </a:solidFill>
              <a:latin typeface="Sitka Text" panose="02000505000000020004" pitchFamily="2" charset="0"/>
            </a:rPr>
            <a:t>Value</a:t>
          </a:r>
          <a:endParaRPr lang="en-US" sz="2000" kern="1200" dirty="0"/>
        </a:p>
      </dsp:txBody>
      <dsp:txXfrm>
        <a:off x="9346381" y="1192345"/>
        <a:ext cx="1639174" cy="12417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C0D937-38D4-49E3-B989-89C3DF02C783}">
      <dsp:nvSpPr>
        <dsp:cNvPr id="0" name=""/>
        <dsp:cNvSpPr/>
      </dsp:nvSpPr>
      <dsp:spPr>
        <a:xfrm>
          <a:off x="4080271" y="0"/>
          <a:ext cx="2720181" cy="1462881"/>
        </a:xfrm>
        <a:prstGeom prst="trapezoid">
          <a:avLst>
            <a:gd name="adj" fmla="val 92973"/>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4080271" y="0"/>
        <a:ext cx="2720181" cy="1462881"/>
      </dsp:txXfrm>
    </dsp:sp>
    <dsp:sp modelId="{962F51A6-10F5-4B37-8773-7A27E3CA3225}">
      <dsp:nvSpPr>
        <dsp:cNvPr id="0" name=""/>
        <dsp:cNvSpPr/>
      </dsp:nvSpPr>
      <dsp:spPr>
        <a:xfrm>
          <a:off x="2720181" y="1462881"/>
          <a:ext cx="5440362" cy="1462881"/>
        </a:xfrm>
        <a:prstGeom prst="trapezoid">
          <a:avLst>
            <a:gd name="adj" fmla="val 92973"/>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672244" y="1462881"/>
        <a:ext cx="3536235" cy="1462881"/>
      </dsp:txXfrm>
    </dsp:sp>
    <dsp:sp modelId="{B7C59CC9-45B1-40BB-8640-721B737F058C}">
      <dsp:nvSpPr>
        <dsp:cNvPr id="0" name=""/>
        <dsp:cNvSpPr/>
      </dsp:nvSpPr>
      <dsp:spPr>
        <a:xfrm>
          <a:off x="1360090" y="2925762"/>
          <a:ext cx="8160543" cy="1462881"/>
        </a:xfrm>
        <a:prstGeom prst="trapezoid">
          <a:avLst>
            <a:gd name="adj" fmla="val 92973"/>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2788185" y="2925762"/>
        <a:ext cx="5304353" cy="1462881"/>
      </dsp:txXfrm>
    </dsp:sp>
    <dsp:sp modelId="{0C557F26-8D1A-4608-80D0-22D90EAF6D95}">
      <dsp:nvSpPr>
        <dsp:cNvPr id="0" name=""/>
        <dsp:cNvSpPr/>
      </dsp:nvSpPr>
      <dsp:spPr>
        <a:xfrm>
          <a:off x="0" y="4388643"/>
          <a:ext cx="10880725" cy="1462881"/>
        </a:xfrm>
        <a:prstGeom prst="trapezoid">
          <a:avLst>
            <a:gd name="adj" fmla="val 92973"/>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2133600">
            <a:lnSpc>
              <a:spcPct val="90000"/>
            </a:lnSpc>
            <a:spcBef>
              <a:spcPct val="0"/>
            </a:spcBef>
            <a:spcAft>
              <a:spcPct val="35000"/>
            </a:spcAft>
            <a:buNone/>
          </a:pPr>
          <a:endParaRPr lang="en-US" sz="4800" kern="1200" dirty="0">
            <a:latin typeface="Sitka Text" panose="02000505000000020004" pitchFamily="2" charset="0"/>
          </a:endParaRPr>
        </a:p>
        <a:p>
          <a:pPr marL="0" lvl="0" indent="0" algn="r" defTabSz="2133600">
            <a:lnSpc>
              <a:spcPct val="90000"/>
            </a:lnSpc>
            <a:spcBef>
              <a:spcPct val="0"/>
            </a:spcBef>
            <a:spcAft>
              <a:spcPct val="35000"/>
            </a:spcAft>
            <a:buNone/>
          </a:pPr>
          <a:r>
            <a:rPr lang="en-US" sz="6000" kern="1200" dirty="0">
              <a:latin typeface="Sitka Text" panose="02000505000000020004" pitchFamily="2" charset="0"/>
            </a:rPr>
            <a:t>		 	</a:t>
          </a:r>
          <a:r>
            <a:rPr lang="en-US" sz="4700" kern="1200" dirty="0">
              <a:latin typeface="Sitka Text" panose="02000505000000020004" pitchFamily="2" charset="0"/>
            </a:rPr>
            <a:t>		</a:t>
          </a:r>
        </a:p>
      </dsp:txBody>
      <dsp:txXfrm>
        <a:off x="1904126" y="4388643"/>
        <a:ext cx="7072471" cy="14628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C0D937-38D4-49E3-B989-89C3DF02C783}">
      <dsp:nvSpPr>
        <dsp:cNvPr id="0" name=""/>
        <dsp:cNvSpPr/>
      </dsp:nvSpPr>
      <dsp:spPr>
        <a:xfrm>
          <a:off x="4080271" y="0"/>
          <a:ext cx="2720181" cy="1462881"/>
        </a:xfrm>
        <a:prstGeom prst="trapezoid">
          <a:avLst>
            <a:gd name="adj" fmla="val 92973"/>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4080271" y="0"/>
        <a:ext cx="2720181" cy="1462881"/>
      </dsp:txXfrm>
    </dsp:sp>
    <dsp:sp modelId="{962F51A6-10F5-4B37-8773-7A27E3CA3225}">
      <dsp:nvSpPr>
        <dsp:cNvPr id="0" name=""/>
        <dsp:cNvSpPr/>
      </dsp:nvSpPr>
      <dsp:spPr>
        <a:xfrm>
          <a:off x="2720181" y="1462881"/>
          <a:ext cx="5440362" cy="1462881"/>
        </a:xfrm>
        <a:prstGeom prst="trapezoid">
          <a:avLst>
            <a:gd name="adj" fmla="val 92973"/>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672244" y="1462881"/>
        <a:ext cx="3536235" cy="1462881"/>
      </dsp:txXfrm>
    </dsp:sp>
    <dsp:sp modelId="{B7C59CC9-45B1-40BB-8640-721B737F058C}">
      <dsp:nvSpPr>
        <dsp:cNvPr id="0" name=""/>
        <dsp:cNvSpPr/>
      </dsp:nvSpPr>
      <dsp:spPr>
        <a:xfrm>
          <a:off x="1360090" y="2925762"/>
          <a:ext cx="8160543" cy="1462881"/>
        </a:xfrm>
        <a:prstGeom prst="trapezoid">
          <a:avLst>
            <a:gd name="adj" fmla="val 92973"/>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2667000">
            <a:lnSpc>
              <a:spcPct val="90000"/>
            </a:lnSpc>
            <a:spcBef>
              <a:spcPct val="0"/>
            </a:spcBef>
            <a:spcAft>
              <a:spcPct val="35000"/>
            </a:spcAft>
            <a:buNone/>
          </a:pPr>
          <a:r>
            <a:rPr lang="en-US" sz="6000" kern="1200" dirty="0">
              <a:solidFill>
                <a:schemeClr val="bg1"/>
              </a:solidFill>
              <a:latin typeface="Sitka Text" panose="02000505000000020004" pitchFamily="2" charset="0"/>
            </a:rPr>
            <a:t>Family</a:t>
          </a:r>
          <a:endParaRPr lang="en-US" sz="6500" kern="1200" dirty="0">
            <a:solidFill>
              <a:schemeClr val="bg1"/>
            </a:solidFill>
            <a:latin typeface="Sitka Text" panose="02000505000000020004" pitchFamily="2" charset="0"/>
          </a:endParaRPr>
        </a:p>
      </dsp:txBody>
      <dsp:txXfrm>
        <a:off x="2788185" y="2925762"/>
        <a:ext cx="5304353" cy="1462881"/>
      </dsp:txXfrm>
    </dsp:sp>
    <dsp:sp modelId="{0C557F26-8D1A-4608-80D0-22D90EAF6D95}">
      <dsp:nvSpPr>
        <dsp:cNvPr id="0" name=""/>
        <dsp:cNvSpPr/>
      </dsp:nvSpPr>
      <dsp:spPr>
        <a:xfrm>
          <a:off x="0" y="4388643"/>
          <a:ext cx="10880725" cy="1462881"/>
        </a:xfrm>
        <a:prstGeom prst="trapezoid">
          <a:avLst>
            <a:gd name="adj" fmla="val 92973"/>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2133600">
            <a:lnSpc>
              <a:spcPct val="90000"/>
            </a:lnSpc>
            <a:spcBef>
              <a:spcPct val="0"/>
            </a:spcBef>
            <a:spcAft>
              <a:spcPct val="35000"/>
            </a:spcAft>
            <a:buNone/>
          </a:pPr>
          <a:endParaRPr lang="en-US" sz="4800" kern="1200" dirty="0">
            <a:latin typeface="Sitka Text" panose="02000505000000020004" pitchFamily="2" charset="0"/>
          </a:endParaRPr>
        </a:p>
      </dsp:txBody>
      <dsp:txXfrm>
        <a:off x="1904126" y="4388643"/>
        <a:ext cx="7072471" cy="14628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C0D937-38D4-49E3-B989-89C3DF02C783}">
      <dsp:nvSpPr>
        <dsp:cNvPr id="0" name=""/>
        <dsp:cNvSpPr/>
      </dsp:nvSpPr>
      <dsp:spPr>
        <a:xfrm>
          <a:off x="4080271" y="0"/>
          <a:ext cx="2720181" cy="1462881"/>
        </a:xfrm>
        <a:prstGeom prst="trapezoid">
          <a:avLst>
            <a:gd name="adj" fmla="val 92973"/>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b" anchorCtr="0">
          <a:noAutofit/>
        </a:bodyPr>
        <a:lstStyle/>
        <a:p>
          <a:pPr marL="0" lvl="0" indent="0" algn="ctr" defTabSz="711200">
            <a:lnSpc>
              <a:spcPct val="90000"/>
            </a:lnSpc>
            <a:spcBef>
              <a:spcPct val="0"/>
            </a:spcBef>
            <a:spcAft>
              <a:spcPct val="35000"/>
            </a:spcAft>
            <a:buNone/>
          </a:pPr>
          <a:endParaRPr lang="en-US" sz="1600" b="1" kern="1200" dirty="0">
            <a:latin typeface="Sitka Heading" panose="02000505000000020004" pitchFamily="2" charset="0"/>
          </a:endParaRPr>
        </a:p>
        <a:p>
          <a:pPr marL="0" lvl="0" indent="0" algn="ctr" defTabSz="711200">
            <a:lnSpc>
              <a:spcPct val="90000"/>
            </a:lnSpc>
            <a:spcBef>
              <a:spcPct val="0"/>
            </a:spcBef>
            <a:spcAft>
              <a:spcPct val="35000"/>
            </a:spcAft>
            <a:buNone/>
          </a:pPr>
          <a:endParaRPr lang="en-US" sz="2000" b="1" kern="1200" dirty="0">
            <a:latin typeface="Sitka Heading" panose="02000505000000020004" pitchFamily="2" charset="0"/>
          </a:endParaRPr>
        </a:p>
        <a:p>
          <a:pPr marL="0" lvl="0" indent="0" algn="ctr" defTabSz="711200">
            <a:lnSpc>
              <a:spcPct val="90000"/>
            </a:lnSpc>
            <a:spcBef>
              <a:spcPct val="0"/>
            </a:spcBef>
            <a:spcAft>
              <a:spcPct val="35000"/>
            </a:spcAft>
            <a:buNone/>
          </a:pPr>
          <a:endParaRPr lang="en-US" sz="2000" b="1" kern="1200" dirty="0">
            <a:latin typeface="Sitka Heading" panose="02000505000000020004" pitchFamily="2" charset="0"/>
          </a:endParaRPr>
        </a:p>
      </dsp:txBody>
      <dsp:txXfrm>
        <a:off x="4080271" y="0"/>
        <a:ext cx="2720181" cy="1462881"/>
      </dsp:txXfrm>
    </dsp:sp>
    <dsp:sp modelId="{962F51A6-10F5-4B37-8773-7A27E3CA3225}">
      <dsp:nvSpPr>
        <dsp:cNvPr id="0" name=""/>
        <dsp:cNvSpPr/>
      </dsp:nvSpPr>
      <dsp:spPr>
        <a:xfrm>
          <a:off x="2720181" y="1462881"/>
          <a:ext cx="5440362" cy="1462881"/>
        </a:xfrm>
        <a:prstGeom prst="trapezoid">
          <a:avLst>
            <a:gd name="adj" fmla="val 92973"/>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bg1"/>
              </a:solidFill>
              <a:latin typeface="Sitka Text" panose="02000505000000020004" pitchFamily="2" charset="0"/>
            </a:rPr>
            <a:t>$</a:t>
          </a:r>
        </a:p>
      </dsp:txBody>
      <dsp:txXfrm>
        <a:off x="3672244" y="1462881"/>
        <a:ext cx="3536235" cy="1462881"/>
      </dsp:txXfrm>
    </dsp:sp>
    <dsp:sp modelId="{B7C59CC9-45B1-40BB-8640-721B737F058C}">
      <dsp:nvSpPr>
        <dsp:cNvPr id="0" name=""/>
        <dsp:cNvSpPr/>
      </dsp:nvSpPr>
      <dsp:spPr>
        <a:xfrm>
          <a:off x="1360090" y="2925762"/>
          <a:ext cx="8160543" cy="1462881"/>
        </a:xfrm>
        <a:prstGeom prst="trapezoid">
          <a:avLst>
            <a:gd name="adj" fmla="val 92973"/>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2667000">
            <a:lnSpc>
              <a:spcPct val="90000"/>
            </a:lnSpc>
            <a:spcBef>
              <a:spcPct val="0"/>
            </a:spcBef>
            <a:spcAft>
              <a:spcPct val="35000"/>
            </a:spcAft>
            <a:buNone/>
          </a:pPr>
          <a:r>
            <a:rPr lang="en-US" sz="6000" kern="1200" dirty="0">
              <a:solidFill>
                <a:schemeClr val="bg1"/>
              </a:solidFill>
              <a:latin typeface="Sitka Text" panose="02000505000000020004" pitchFamily="2" charset="0"/>
            </a:rPr>
            <a:t>Family</a:t>
          </a:r>
          <a:endParaRPr lang="en-US" sz="6500" kern="1200" dirty="0">
            <a:solidFill>
              <a:schemeClr val="bg1"/>
            </a:solidFill>
            <a:latin typeface="Sitka Text" panose="02000505000000020004" pitchFamily="2" charset="0"/>
          </a:endParaRPr>
        </a:p>
      </dsp:txBody>
      <dsp:txXfrm>
        <a:off x="2788185" y="2925762"/>
        <a:ext cx="5304353" cy="1462881"/>
      </dsp:txXfrm>
    </dsp:sp>
    <dsp:sp modelId="{0C557F26-8D1A-4608-80D0-22D90EAF6D95}">
      <dsp:nvSpPr>
        <dsp:cNvPr id="0" name=""/>
        <dsp:cNvSpPr/>
      </dsp:nvSpPr>
      <dsp:spPr>
        <a:xfrm>
          <a:off x="0" y="4388643"/>
          <a:ext cx="10880725" cy="1462881"/>
        </a:xfrm>
        <a:prstGeom prst="trapezoid">
          <a:avLst>
            <a:gd name="adj" fmla="val 92973"/>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2133600">
            <a:lnSpc>
              <a:spcPct val="90000"/>
            </a:lnSpc>
            <a:spcBef>
              <a:spcPct val="0"/>
            </a:spcBef>
            <a:spcAft>
              <a:spcPct val="35000"/>
            </a:spcAft>
            <a:buNone/>
          </a:pPr>
          <a:endParaRPr lang="en-US" sz="4800" kern="1200" dirty="0">
            <a:latin typeface="Sitka Text" panose="02000505000000020004" pitchFamily="2" charset="0"/>
          </a:endParaRPr>
        </a:p>
        <a:p>
          <a:pPr marL="0" lvl="0" indent="0" algn="r" defTabSz="2133600">
            <a:lnSpc>
              <a:spcPct val="90000"/>
            </a:lnSpc>
            <a:spcBef>
              <a:spcPct val="0"/>
            </a:spcBef>
            <a:spcAft>
              <a:spcPct val="35000"/>
            </a:spcAft>
            <a:buNone/>
          </a:pPr>
          <a:r>
            <a:rPr lang="en-US" sz="6000" kern="1200" dirty="0">
              <a:latin typeface="Sitka Text" panose="02000505000000020004" pitchFamily="2" charset="0"/>
            </a:rPr>
            <a:t>		</a:t>
          </a:r>
          <a:r>
            <a:rPr lang="en-US" sz="4700" kern="1200" dirty="0">
              <a:latin typeface="Sitka Text" panose="02000505000000020004" pitchFamily="2" charset="0"/>
            </a:rPr>
            <a:t>		</a:t>
          </a:r>
        </a:p>
      </dsp:txBody>
      <dsp:txXfrm>
        <a:off x="1904126" y="4388643"/>
        <a:ext cx="7072471" cy="14628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C0D937-38D4-49E3-B989-89C3DF02C783}">
      <dsp:nvSpPr>
        <dsp:cNvPr id="0" name=""/>
        <dsp:cNvSpPr/>
      </dsp:nvSpPr>
      <dsp:spPr>
        <a:xfrm>
          <a:off x="4080271" y="0"/>
          <a:ext cx="2720181" cy="1462881"/>
        </a:xfrm>
        <a:prstGeom prst="trapezoid">
          <a:avLst>
            <a:gd name="adj" fmla="val 92973"/>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b" anchorCtr="0">
          <a:noAutofit/>
        </a:bodyPr>
        <a:lstStyle/>
        <a:p>
          <a:pPr marL="0" lvl="0" indent="0" algn="ctr" defTabSz="711200">
            <a:lnSpc>
              <a:spcPct val="90000"/>
            </a:lnSpc>
            <a:spcBef>
              <a:spcPct val="0"/>
            </a:spcBef>
            <a:spcAft>
              <a:spcPct val="35000"/>
            </a:spcAft>
            <a:buNone/>
          </a:pPr>
          <a:endParaRPr lang="en-US" sz="1600" b="1" kern="1200" dirty="0">
            <a:latin typeface="Sitka Heading" panose="02000505000000020004" pitchFamily="2" charset="0"/>
          </a:endParaRPr>
        </a:p>
        <a:p>
          <a:pPr marL="0" lvl="0" indent="0" algn="ctr" defTabSz="711200">
            <a:lnSpc>
              <a:spcPct val="90000"/>
            </a:lnSpc>
            <a:spcBef>
              <a:spcPct val="0"/>
            </a:spcBef>
            <a:spcAft>
              <a:spcPct val="35000"/>
            </a:spcAft>
            <a:buNone/>
          </a:pPr>
          <a:endParaRPr lang="en-US" sz="2000" b="1" kern="1200" dirty="0">
            <a:latin typeface="Sitka Heading" panose="02000505000000020004" pitchFamily="2" charset="0"/>
          </a:endParaRPr>
        </a:p>
        <a:p>
          <a:pPr marL="0" lvl="0" indent="0" algn="ctr" defTabSz="711200">
            <a:lnSpc>
              <a:spcPct val="90000"/>
            </a:lnSpc>
            <a:spcBef>
              <a:spcPct val="0"/>
            </a:spcBef>
            <a:spcAft>
              <a:spcPct val="35000"/>
            </a:spcAft>
            <a:buNone/>
          </a:pPr>
          <a:r>
            <a:rPr lang="en-US" sz="2000" b="1" kern="1200" dirty="0">
              <a:solidFill>
                <a:schemeClr val="bg1"/>
              </a:solidFill>
              <a:latin typeface="Sitka Heading" panose="02000505000000020004" pitchFamily="2" charset="0"/>
            </a:rPr>
            <a:t>Taxes</a:t>
          </a:r>
        </a:p>
      </dsp:txBody>
      <dsp:txXfrm>
        <a:off x="4080271" y="0"/>
        <a:ext cx="2720181" cy="1462881"/>
      </dsp:txXfrm>
    </dsp:sp>
    <dsp:sp modelId="{962F51A6-10F5-4B37-8773-7A27E3CA3225}">
      <dsp:nvSpPr>
        <dsp:cNvPr id="0" name=""/>
        <dsp:cNvSpPr/>
      </dsp:nvSpPr>
      <dsp:spPr>
        <a:xfrm>
          <a:off x="2720181" y="1462881"/>
          <a:ext cx="5440362" cy="1462881"/>
        </a:xfrm>
        <a:prstGeom prst="trapezoid">
          <a:avLst>
            <a:gd name="adj" fmla="val 92973"/>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bg1"/>
              </a:solidFill>
              <a:latin typeface="Sitka Text" panose="02000505000000020004" pitchFamily="2" charset="0"/>
            </a:rPr>
            <a:t>$</a:t>
          </a:r>
        </a:p>
      </dsp:txBody>
      <dsp:txXfrm>
        <a:off x="3672244" y="1462881"/>
        <a:ext cx="3536235" cy="1462881"/>
      </dsp:txXfrm>
    </dsp:sp>
    <dsp:sp modelId="{B7C59CC9-45B1-40BB-8640-721B737F058C}">
      <dsp:nvSpPr>
        <dsp:cNvPr id="0" name=""/>
        <dsp:cNvSpPr/>
      </dsp:nvSpPr>
      <dsp:spPr>
        <a:xfrm>
          <a:off x="1360090" y="2925762"/>
          <a:ext cx="8160543" cy="1462881"/>
        </a:xfrm>
        <a:prstGeom prst="trapezoid">
          <a:avLst>
            <a:gd name="adj" fmla="val 92973"/>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2667000">
            <a:lnSpc>
              <a:spcPct val="90000"/>
            </a:lnSpc>
            <a:spcBef>
              <a:spcPct val="0"/>
            </a:spcBef>
            <a:spcAft>
              <a:spcPct val="35000"/>
            </a:spcAft>
            <a:buNone/>
          </a:pPr>
          <a:r>
            <a:rPr lang="en-US" sz="6000" kern="1200" dirty="0">
              <a:solidFill>
                <a:schemeClr val="bg1"/>
              </a:solidFill>
              <a:latin typeface="Sitka Text" panose="02000505000000020004" pitchFamily="2" charset="0"/>
            </a:rPr>
            <a:t>Family</a:t>
          </a:r>
          <a:endParaRPr lang="en-US" sz="6500" kern="1200" dirty="0">
            <a:solidFill>
              <a:schemeClr val="bg1"/>
            </a:solidFill>
            <a:latin typeface="Sitka Text" panose="02000505000000020004" pitchFamily="2" charset="0"/>
          </a:endParaRPr>
        </a:p>
      </dsp:txBody>
      <dsp:txXfrm>
        <a:off x="2788185" y="2925762"/>
        <a:ext cx="5304353" cy="1462881"/>
      </dsp:txXfrm>
    </dsp:sp>
    <dsp:sp modelId="{0C557F26-8D1A-4608-80D0-22D90EAF6D95}">
      <dsp:nvSpPr>
        <dsp:cNvPr id="0" name=""/>
        <dsp:cNvSpPr/>
      </dsp:nvSpPr>
      <dsp:spPr>
        <a:xfrm>
          <a:off x="0" y="4388643"/>
          <a:ext cx="10880725" cy="1462881"/>
        </a:xfrm>
        <a:prstGeom prst="trapezoid">
          <a:avLst>
            <a:gd name="adj" fmla="val 92973"/>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2133600">
            <a:lnSpc>
              <a:spcPct val="90000"/>
            </a:lnSpc>
            <a:spcBef>
              <a:spcPct val="0"/>
            </a:spcBef>
            <a:spcAft>
              <a:spcPct val="35000"/>
            </a:spcAft>
            <a:buNone/>
          </a:pPr>
          <a:endParaRPr lang="en-US" sz="4800" kern="1200" dirty="0">
            <a:latin typeface="Sitka Text" panose="02000505000000020004" pitchFamily="2" charset="0"/>
          </a:endParaRPr>
        </a:p>
        <a:p>
          <a:pPr marL="0" lvl="0" indent="0" algn="r" defTabSz="2133600">
            <a:lnSpc>
              <a:spcPct val="90000"/>
            </a:lnSpc>
            <a:spcBef>
              <a:spcPct val="0"/>
            </a:spcBef>
            <a:spcAft>
              <a:spcPct val="35000"/>
            </a:spcAft>
            <a:buNone/>
          </a:pPr>
          <a:r>
            <a:rPr lang="en-US" sz="6000" kern="1200" dirty="0">
              <a:latin typeface="Sitka Text" panose="02000505000000020004" pitchFamily="2" charset="0"/>
            </a:rPr>
            <a:t>		</a:t>
          </a:r>
          <a:r>
            <a:rPr lang="en-US" sz="4700" kern="1200" dirty="0">
              <a:latin typeface="Sitka Text" panose="02000505000000020004" pitchFamily="2" charset="0"/>
            </a:rPr>
            <a:t>		</a:t>
          </a:r>
        </a:p>
      </dsp:txBody>
      <dsp:txXfrm>
        <a:off x="1904126" y="4388643"/>
        <a:ext cx="7072471" cy="14628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C0D937-38D4-49E3-B989-89C3DF02C783}">
      <dsp:nvSpPr>
        <dsp:cNvPr id="0" name=""/>
        <dsp:cNvSpPr/>
      </dsp:nvSpPr>
      <dsp:spPr>
        <a:xfrm>
          <a:off x="4080271" y="0"/>
          <a:ext cx="2720181" cy="1462881"/>
        </a:xfrm>
        <a:prstGeom prst="trapezoid">
          <a:avLst>
            <a:gd name="adj" fmla="val 92973"/>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b" anchorCtr="0">
          <a:noAutofit/>
        </a:bodyPr>
        <a:lstStyle/>
        <a:p>
          <a:pPr marL="0" lvl="0" indent="0" algn="ctr" defTabSz="711200">
            <a:lnSpc>
              <a:spcPct val="90000"/>
            </a:lnSpc>
            <a:spcBef>
              <a:spcPct val="0"/>
            </a:spcBef>
            <a:spcAft>
              <a:spcPct val="35000"/>
            </a:spcAft>
            <a:buNone/>
          </a:pPr>
          <a:endParaRPr lang="en-US" sz="1600" b="1" kern="1200" dirty="0">
            <a:latin typeface="Sitka Heading" panose="02000505000000020004" pitchFamily="2" charset="0"/>
          </a:endParaRPr>
        </a:p>
        <a:p>
          <a:pPr marL="0" lvl="0" indent="0" algn="ctr" defTabSz="711200">
            <a:lnSpc>
              <a:spcPct val="90000"/>
            </a:lnSpc>
            <a:spcBef>
              <a:spcPct val="0"/>
            </a:spcBef>
            <a:spcAft>
              <a:spcPct val="35000"/>
            </a:spcAft>
            <a:buNone/>
          </a:pPr>
          <a:r>
            <a:rPr lang="en-US" sz="1600" b="1" kern="1200" dirty="0">
              <a:solidFill>
                <a:schemeClr val="bg1"/>
              </a:solidFill>
              <a:latin typeface="Sitka Heading" panose="02000505000000020004" pitchFamily="2" charset="0"/>
            </a:rPr>
            <a:t>Creditors</a:t>
          </a:r>
        </a:p>
        <a:p>
          <a:pPr marL="0" lvl="0" indent="0" algn="ctr" defTabSz="711200">
            <a:lnSpc>
              <a:spcPct val="90000"/>
            </a:lnSpc>
            <a:spcBef>
              <a:spcPct val="0"/>
            </a:spcBef>
            <a:spcAft>
              <a:spcPct val="35000"/>
            </a:spcAft>
            <a:buNone/>
          </a:pPr>
          <a:r>
            <a:rPr lang="en-US" sz="1600" b="1" kern="1200" dirty="0">
              <a:solidFill>
                <a:schemeClr val="bg1"/>
              </a:solidFill>
              <a:latin typeface="Sitka Heading" panose="02000505000000020004" pitchFamily="2" charset="0"/>
            </a:rPr>
            <a:t>Taxes</a:t>
          </a:r>
        </a:p>
      </dsp:txBody>
      <dsp:txXfrm>
        <a:off x="4080271" y="0"/>
        <a:ext cx="2720181" cy="1462881"/>
      </dsp:txXfrm>
    </dsp:sp>
    <dsp:sp modelId="{962F51A6-10F5-4B37-8773-7A27E3CA3225}">
      <dsp:nvSpPr>
        <dsp:cNvPr id="0" name=""/>
        <dsp:cNvSpPr/>
      </dsp:nvSpPr>
      <dsp:spPr>
        <a:xfrm>
          <a:off x="2720181" y="1462881"/>
          <a:ext cx="5440362" cy="1462881"/>
        </a:xfrm>
        <a:prstGeom prst="trapezoid">
          <a:avLst>
            <a:gd name="adj" fmla="val 92973"/>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bg1"/>
              </a:solidFill>
              <a:latin typeface="Sitka Text" panose="02000505000000020004" pitchFamily="2" charset="0"/>
            </a:rPr>
            <a:t>$</a:t>
          </a:r>
        </a:p>
      </dsp:txBody>
      <dsp:txXfrm>
        <a:off x="3672244" y="1462881"/>
        <a:ext cx="3536235" cy="1462881"/>
      </dsp:txXfrm>
    </dsp:sp>
    <dsp:sp modelId="{B7C59CC9-45B1-40BB-8640-721B737F058C}">
      <dsp:nvSpPr>
        <dsp:cNvPr id="0" name=""/>
        <dsp:cNvSpPr/>
      </dsp:nvSpPr>
      <dsp:spPr>
        <a:xfrm>
          <a:off x="1360090" y="2925762"/>
          <a:ext cx="8160543" cy="1462881"/>
        </a:xfrm>
        <a:prstGeom prst="trapezoid">
          <a:avLst>
            <a:gd name="adj" fmla="val 92973"/>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2667000">
            <a:lnSpc>
              <a:spcPct val="90000"/>
            </a:lnSpc>
            <a:spcBef>
              <a:spcPct val="0"/>
            </a:spcBef>
            <a:spcAft>
              <a:spcPct val="35000"/>
            </a:spcAft>
            <a:buNone/>
          </a:pPr>
          <a:r>
            <a:rPr lang="en-US" sz="6000" kern="1200" dirty="0">
              <a:solidFill>
                <a:schemeClr val="bg1"/>
              </a:solidFill>
              <a:latin typeface="Sitka Text" panose="02000505000000020004" pitchFamily="2" charset="0"/>
            </a:rPr>
            <a:t>Family</a:t>
          </a:r>
          <a:endParaRPr lang="en-US" sz="6500" kern="1200" dirty="0">
            <a:solidFill>
              <a:schemeClr val="bg1"/>
            </a:solidFill>
            <a:latin typeface="Sitka Text" panose="02000505000000020004" pitchFamily="2" charset="0"/>
          </a:endParaRPr>
        </a:p>
      </dsp:txBody>
      <dsp:txXfrm>
        <a:off x="2788185" y="2925762"/>
        <a:ext cx="5304353" cy="1462881"/>
      </dsp:txXfrm>
    </dsp:sp>
    <dsp:sp modelId="{0C557F26-8D1A-4608-80D0-22D90EAF6D95}">
      <dsp:nvSpPr>
        <dsp:cNvPr id="0" name=""/>
        <dsp:cNvSpPr/>
      </dsp:nvSpPr>
      <dsp:spPr>
        <a:xfrm>
          <a:off x="0" y="4388643"/>
          <a:ext cx="10880725" cy="1462881"/>
        </a:xfrm>
        <a:prstGeom prst="trapezoid">
          <a:avLst>
            <a:gd name="adj" fmla="val 92973"/>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2133600">
            <a:lnSpc>
              <a:spcPct val="90000"/>
            </a:lnSpc>
            <a:spcBef>
              <a:spcPct val="0"/>
            </a:spcBef>
            <a:spcAft>
              <a:spcPct val="35000"/>
            </a:spcAft>
            <a:buNone/>
          </a:pPr>
          <a:endParaRPr lang="en-US" sz="4800" kern="1200" dirty="0">
            <a:latin typeface="Sitka Text" panose="02000505000000020004" pitchFamily="2" charset="0"/>
          </a:endParaRPr>
        </a:p>
        <a:p>
          <a:pPr marL="0" lvl="0" indent="0" algn="r" defTabSz="2133600">
            <a:lnSpc>
              <a:spcPct val="90000"/>
            </a:lnSpc>
            <a:spcBef>
              <a:spcPct val="0"/>
            </a:spcBef>
            <a:spcAft>
              <a:spcPct val="35000"/>
            </a:spcAft>
            <a:buNone/>
          </a:pPr>
          <a:r>
            <a:rPr lang="en-US" sz="6000" kern="1200" dirty="0">
              <a:latin typeface="Sitka Text" panose="02000505000000020004" pitchFamily="2" charset="0"/>
            </a:rPr>
            <a:t>		</a:t>
          </a:r>
          <a:r>
            <a:rPr lang="en-US" sz="4700" kern="1200" dirty="0">
              <a:latin typeface="Sitka Text" panose="02000505000000020004" pitchFamily="2" charset="0"/>
            </a:rPr>
            <a:t>		</a:t>
          </a:r>
        </a:p>
      </dsp:txBody>
      <dsp:txXfrm>
        <a:off x="1904126" y="4388643"/>
        <a:ext cx="7072471" cy="14628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C0D937-38D4-49E3-B989-89C3DF02C783}">
      <dsp:nvSpPr>
        <dsp:cNvPr id="0" name=""/>
        <dsp:cNvSpPr/>
      </dsp:nvSpPr>
      <dsp:spPr>
        <a:xfrm>
          <a:off x="4080271" y="0"/>
          <a:ext cx="2720181" cy="1462881"/>
        </a:xfrm>
        <a:prstGeom prst="trapezoid">
          <a:avLst>
            <a:gd name="adj" fmla="val 92973"/>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b"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Sitka Heading" panose="02000505000000020004" pitchFamily="2" charset="0"/>
            </a:rPr>
            <a:t>Predators</a:t>
          </a:r>
        </a:p>
        <a:p>
          <a:pPr marL="0" lvl="0" indent="0" algn="ctr" defTabSz="711200">
            <a:lnSpc>
              <a:spcPct val="90000"/>
            </a:lnSpc>
            <a:spcBef>
              <a:spcPct val="0"/>
            </a:spcBef>
            <a:spcAft>
              <a:spcPct val="35000"/>
            </a:spcAft>
            <a:buNone/>
          </a:pPr>
          <a:r>
            <a:rPr lang="en-US" sz="1600" b="1" kern="1200" dirty="0">
              <a:solidFill>
                <a:schemeClr val="bg1"/>
              </a:solidFill>
              <a:latin typeface="Sitka Heading" panose="02000505000000020004" pitchFamily="2" charset="0"/>
            </a:rPr>
            <a:t>Creditors</a:t>
          </a:r>
        </a:p>
        <a:p>
          <a:pPr marL="0" lvl="0" indent="0" algn="ctr" defTabSz="711200">
            <a:lnSpc>
              <a:spcPct val="90000"/>
            </a:lnSpc>
            <a:spcBef>
              <a:spcPct val="0"/>
            </a:spcBef>
            <a:spcAft>
              <a:spcPct val="35000"/>
            </a:spcAft>
            <a:buNone/>
          </a:pPr>
          <a:r>
            <a:rPr lang="en-US" sz="1600" b="1" kern="1200" dirty="0">
              <a:solidFill>
                <a:schemeClr val="bg1"/>
              </a:solidFill>
              <a:latin typeface="Sitka Heading" panose="02000505000000020004" pitchFamily="2" charset="0"/>
            </a:rPr>
            <a:t>Taxes</a:t>
          </a:r>
        </a:p>
      </dsp:txBody>
      <dsp:txXfrm>
        <a:off x="4080271" y="0"/>
        <a:ext cx="2720181" cy="1462881"/>
      </dsp:txXfrm>
    </dsp:sp>
    <dsp:sp modelId="{962F51A6-10F5-4B37-8773-7A27E3CA3225}">
      <dsp:nvSpPr>
        <dsp:cNvPr id="0" name=""/>
        <dsp:cNvSpPr/>
      </dsp:nvSpPr>
      <dsp:spPr>
        <a:xfrm>
          <a:off x="2720181" y="1462881"/>
          <a:ext cx="5440362" cy="1462881"/>
        </a:xfrm>
        <a:prstGeom prst="trapezoid">
          <a:avLst>
            <a:gd name="adj" fmla="val 92973"/>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bg1"/>
              </a:solidFill>
              <a:latin typeface="Sitka Text" panose="02000505000000020004" pitchFamily="2" charset="0"/>
            </a:rPr>
            <a:t>$</a:t>
          </a:r>
        </a:p>
      </dsp:txBody>
      <dsp:txXfrm>
        <a:off x="3672244" y="1462881"/>
        <a:ext cx="3536235" cy="1462881"/>
      </dsp:txXfrm>
    </dsp:sp>
    <dsp:sp modelId="{B7C59CC9-45B1-40BB-8640-721B737F058C}">
      <dsp:nvSpPr>
        <dsp:cNvPr id="0" name=""/>
        <dsp:cNvSpPr/>
      </dsp:nvSpPr>
      <dsp:spPr>
        <a:xfrm>
          <a:off x="1360090" y="2925762"/>
          <a:ext cx="8160543" cy="1462881"/>
        </a:xfrm>
        <a:prstGeom prst="trapezoid">
          <a:avLst>
            <a:gd name="adj" fmla="val 92973"/>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2667000">
            <a:lnSpc>
              <a:spcPct val="90000"/>
            </a:lnSpc>
            <a:spcBef>
              <a:spcPct val="0"/>
            </a:spcBef>
            <a:spcAft>
              <a:spcPct val="35000"/>
            </a:spcAft>
            <a:buNone/>
          </a:pPr>
          <a:r>
            <a:rPr lang="en-US" sz="6000" kern="1200" dirty="0">
              <a:solidFill>
                <a:schemeClr val="bg1"/>
              </a:solidFill>
              <a:latin typeface="Sitka Text" panose="02000505000000020004" pitchFamily="2" charset="0"/>
            </a:rPr>
            <a:t>Family</a:t>
          </a:r>
          <a:endParaRPr lang="en-US" sz="6500" kern="1200" dirty="0">
            <a:solidFill>
              <a:schemeClr val="bg1"/>
            </a:solidFill>
            <a:latin typeface="Sitka Text" panose="02000505000000020004" pitchFamily="2" charset="0"/>
          </a:endParaRPr>
        </a:p>
      </dsp:txBody>
      <dsp:txXfrm>
        <a:off x="2788185" y="2925762"/>
        <a:ext cx="5304353" cy="1462881"/>
      </dsp:txXfrm>
    </dsp:sp>
    <dsp:sp modelId="{0C557F26-8D1A-4608-80D0-22D90EAF6D95}">
      <dsp:nvSpPr>
        <dsp:cNvPr id="0" name=""/>
        <dsp:cNvSpPr/>
      </dsp:nvSpPr>
      <dsp:spPr>
        <a:xfrm>
          <a:off x="0" y="4388643"/>
          <a:ext cx="10880725" cy="1462881"/>
        </a:xfrm>
        <a:prstGeom prst="trapezoid">
          <a:avLst>
            <a:gd name="adj" fmla="val 92973"/>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r" defTabSz="2667000">
            <a:lnSpc>
              <a:spcPct val="90000"/>
            </a:lnSpc>
            <a:spcBef>
              <a:spcPct val="0"/>
            </a:spcBef>
            <a:spcAft>
              <a:spcPct val="35000"/>
            </a:spcAft>
            <a:buNone/>
          </a:pPr>
          <a:r>
            <a:rPr lang="en-US" sz="6000" kern="1200" dirty="0">
              <a:latin typeface="Sitka Text" panose="02000505000000020004" pitchFamily="2" charset="0"/>
            </a:rPr>
            <a:t>		</a:t>
          </a:r>
          <a:r>
            <a:rPr lang="en-US" sz="6000" kern="1200" dirty="0">
              <a:solidFill>
                <a:schemeClr val="bg1"/>
              </a:solidFill>
              <a:latin typeface="Sitka Text" panose="02000505000000020004" pitchFamily="2" charset="0"/>
            </a:rPr>
            <a:t>Spouse</a:t>
          </a:r>
          <a:r>
            <a:rPr lang="en-US" sz="4700" kern="1200" dirty="0">
              <a:latin typeface="Sitka Text" panose="02000505000000020004" pitchFamily="2" charset="0"/>
            </a:rPr>
            <a:t>		</a:t>
          </a:r>
        </a:p>
      </dsp:txBody>
      <dsp:txXfrm>
        <a:off x="1904126" y="4388643"/>
        <a:ext cx="7072471" cy="146288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9D9D13-B678-4C0D-A4D8-9B2D288AF78F}">
      <dsp:nvSpPr>
        <dsp:cNvPr id="0" name=""/>
        <dsp:cNvSpPr/>
      </dsp:nvSpPr>
      <dsp:spPr>
        <a:xfrm rot="10800000">
          <a:off x="0" y="0"/>
          <a:ext cx="10880725" cy="1462881"/>
        </a:xfrm>
        <a:prstGeom prst="trapezoid">
          <a:avLst>
            <a:gd name="adj" fmla="val 92973"/>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b" anchorCtr="0">
          <a:noAutofit/>
        </a:bodyPr>
        <a:lstStyle/>
        <a:p>
          <a:pPr marL="0" lvl="0" indent="0" algn="ctr" defTabSz="711200">
            <a:lnSpc>
              <a:spcPct val="90000"/>
            </a:lnSpc>
            <a:spcBef>
              <a:spcPct val="0"/>
            </a:spcBef>
            <a:spcAft>
              <a:spcPct val="35000"/>
            </a:spcAft>
            <a:buNone/>
          </a:pPr>
          <a:endParaRPr lang="en-US" sz="1600" b="1" kern="1200" dirty="0">
            <a:solidFill>
              <a:schemeClr val="bg1"/>
            </a:solidFill>
            <a:latin typeface="Sitka Heading" panose="02000505000000020004" pitchFamily="2" charset="0"/>
          </a:endParaRPr>
        </a:p>
      </dsp:txBody>
      <dsp:txXfrm rot="-10800000">
        <a:off x="1904126" y="0"/>
        <a:ext cx="7072471" cy="1462881"/>
      </dsp:txXfrm>
    </dsp:sp>
    <dsp:sp modelId="{50D9086E-267A-4893-BC6C-A7807FB4BF6D}">
      <dsp:nvSpPr>
        <dsp:cNvPr id="0" name=""/>
        <dsp:cNvSpPr/>
      </dsp:nvSpPr>
      <dsp:spPr>
        <a:xfrm rot="10800000">
          <a:off x="1360090" y="1462881"/>
          <a:ext cx="8160543" cy="1462881"/>
        </a:xfrm>
        <a:prstGeom prst="trapezoid">
          <a:avLst>
            <a:gd name="adj" fmla="val 92973"/>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bg1"/>
              </a:solidFill>
              <a:latin typeface="Sitka Text" panose="02000505000000020004" pitchFamily="2" charset="0"/>
            </a:rPr>
            <a:t>Family</a:t>
          </a:r>
        </a:p>
      </dsp:txBody>
      <dsp:txXfrm rot="-10800000">
        <a:off x="2788185" y="1462881"/>
        <a:ext cx="5304353" cy="1462881"/>
      </dsp:txXfrm>
    </dsp:sp>
    <dsp:sp modelId="{CF0E4A97-F4E7-4248-9593-56808B9635E9}">
      <dsp:nvSpPr>
        <dsp:cNvPr id="0" name=""/>
        <dsp:cNvSpPr/>
      </dsp:nvSpPr>
      <dsp:spPr>
        <a:xfrm rot="10800000">
          <a:off x="2720181" y="2925762"/>
          <a:ext cx="5440362" cy="1462881"/>
        </a:xfrm>
        <a:prstGeom prst="trapezoid">
          <a:avLst>
            <a:gd name="adj" fmla="val 92973"/>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2667000">
            <a:lnSpc>
              <a:spcPct val="90000"/>
            </a:lnSpc>
            <a:spcBef>
              <a:spcPct val="0"/>
            </a:spcBef>
            <a:spcAft>
              <a:spcPct val="35000"/>
            </a:spcAft>
            <a:buNone/>
          </a:pPr>
          <a:r>
            <a:rPr lang="en-US" sz="6000" kern="1200" dirty="0">
              <a:solidFill>
                <a:schemeClr val="bg1"/>
              </a:solidFill>
              <a:latin typeface="Sitka Text" panose="02000505000000020004" pitchFamily="2" charset="0"/>
            </a:rPr>
            <a:t>$</a:t>
          </a:r>
          <a:endParaRPr lang="en-US" sz="6500" kern="1200" dirty="0">
            <a:solidFill>
              <a:schemeClr val="bg1"/>
            </a:solidFill>
            <a:latin typeface="Sitka Text" panose="02000505000000020004" pitchFamily="2" charset="0"/>
          </a:endParaRPr>
        </a:p>
      </dsp:txBody>
      <dsp:txXfrm rot="-10800000">
        <a:off x="3672244" y="2925762"/>
        <a:ext cx="3536235" cy="1462881"/>
      </dsp:txXfrm>
    </dsp:sp>
    <dsp:sp modelId="{660BF718-AEF8-4C00-B5B8-9FC43380FCF3}">
      <dsp:nvSpPr>
        <dsp:cNvPr id="0" name=""/>
        <dsp:cNvSpPr/>
      </dsp:nvSpPr>
      <dsp:spPr>
        <a:xfrm rot="10800000">
          <a:off x="4080271" y="4388643"/>
          <a:ext cx="2720181" cy="1462881"/>
        </a:xfrm>
        <a:prstGeom prst="trapezoid">
          <a:avLst>
            <a:gd name="adj" fmla="val 92973"/>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Sitka Heading" panose="02000505000000020004" pitchFamily="2" charset="0"/>
            </a:rPr>
            <a:t>Predators</a:t>
          </a:r>
        </a:p>
        <a:p>
          <a:pPr marL="0" lvl="0" indent="0" algn="ctr" defTabSz="711200">
            <a:lnSpc>
              <a:spcPct val="90000"/>
            </a:lnSpc>
            <a:spcBef>
              <a:spcPct val="0"/>
            </a:spcBef>
            <a:spcAft>
              <a:spcPct val="35000"/>
            </a:spcAft>
            <a:buNone/>
          </a:pPr>
          <a:r>
            <a:rPr lang="en-US" sz="1600" b="1" kern="1200" dirty="0">
              <a:solidFill>
                <a:schemeClr val="bg1"/>
              </a:solidFill>
              <a:latin typeface="Sitka Heading" panose="02000505000000020004" pitchFamily="2" charset="0"/>
            </a:rPr>
            <a:t>Creditors</a:t>
          </a:r>
        </a:p>
        <a:p>
          <a:pPr marL="0" lvl="0" indent="0" algn="ctr" defTabSz="711200">
            <a:lnSpc>
              <a:spcPct val="90000"/>
            </a:lnSpc>
            <a:spcBef>
              <a:spcPct val="0"/>
            </a:spcBef>
            <a:spcAft>
              <a:spcPct val="35000"/>
            </a:spcAft>
            <a:buNone/>
          </a:pPr>
          <a:r>
            <a:rPr lang="en-US" sz="1600" b="1" kern="1200" dirty="0">
              <a:solidFill>
                <a:schemeClr val="bg1"/>
              </a:solidFill>
              <a:latin typeface="Sitka Heading" panose="02000505000000020004" pitchFamily="2" charset="0"/>
            </a:rPr>
            <a:t>Taxes</a:t>
          </a:r>
          <a:endParaRPr lang="en-US" sz="1600" kern="1200" dirty="0">
            <a:latin typeface="Sitka Text" panose="02000505000000020004" pitchFamily="2" charset="0"/>
          </a:endParaRPr>
        </a:p>
      </dsp:txBody>
      <dsp:txXfrm rot="-10800000">
        <a:off x="4080271" y="4388643"/>
        <a:ext cx="2720181" cy="146288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C0D937-38D4-49E3-B989-89C3DF02C783}">
      <dsp:nvSpPr>
        <dsp:cNvPr id="0" name=""/>
        <dsp:cNvSpPr/>
      </dsp:nvSpPr>
      <dsp:spPr>
        <a:xfrm>
          <a:off x="4080271" y="0"/>
          <a:ext cx="2720181" cy="1462881"/>
        </a:xfrm>
        <a:prstGeom prst="trapezoid">
          <a:avLst>
            <a:gd name="adj" fmla="val 92973"/>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b"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Sitka Heading" panose="02000505000000020004" pitchFamily="2" charset="0"/>
            </a:rPr>
            <a:t>Predators</a:t>
          </a:r>
        </a:p>
        <a:p>
          <a:pPr marL="0" lvl="0" indent="0" algn="ctr" defTabSz="711200">
            <a:lnSpc>
              <a:spcPct val="90000"/>
            </a:lnSpc>
            <a:spcBef>
              <a:spcPct val="0"/>
            </a:spcBef>
            <a:spcAft>
              <a:spcPct val="35000"/>
            </a:spcAft>
            <a:buNone/>
          </a:pPr>
          <a:r>
            <a:rPr lang="en-US" sz="1600" b="1" kern="1200" dirty="0">
              <a:solidFill>
                <a:schemeClr val="bg1"/>
              </a:solidFill>
              <a:latin typeface="Sitka Heading" panose="02000505000000020004" pitchFamily="2" charset="0"/>
            </a:rPr>
            <a:t>Creditors</a:t>
          </a:r>
        </a:p>
        <a:p>
          <a:pPr marL="0" lvl="0" indent="0" algn="ctr" defTabSz="711200">
            <a:lnSpc>
              <a:spcPct val="90000"/>
            </a:lnSpc>
            <a:spcBef>
              <a:spcPct val="0"/>
            </a:spcBef>
            <a:spcAft>
              <a:spcPct val="35000"/>
            </a:spcAft>
            <a:buNone/>
          </a:pPr>
          <a:r>
            <a:rPr lang="en-US" sz="1600" b="1" kern="1200" dirty="0">
              <a:solidFill>
                <a:schemeClr val="bg1"/>
              </a:solidFill>
              <a:latin typeface="Sitka Heading" panose="02000505000000020004" pitchFamily="2" charset="0"/>
            </a:rPr>
            <a:t>Taxes</a:t>
          </a:r>
        </a:p>
      </dsp:txBody>
      <dsp:txXfrm>
        <a:off x="4080271" y="0"/>
        <a:ext cx="2720181" cy="1462881"/>
      </dsp:txXfrm>
    </dsp:sp>
    <dsp:sp modelId="{962F51A6-10F5-4B37-8773-7A27E3CA3225}">
      <dsp:nvSpPr>
        <dsp:cNvPr id="0" name=""/>
        <dsp:cNvSpPr/>
      </dsp:nvSpPr>
      <dsp:spPr>
        <a:xfrm>
          <a:off x="2720181" y="1462881"/>
          <a:ext cx="5440362" cy="1462881"/>
        </a:xfrm>
        <a:prstGeom prst="trapezoid">
          <a:avLst>
            <a:gd name="adj" fmla="val 92973"/>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bg1"/>
              </a:solidFill>
              <a:latin typeface="Sitka Text" panose="02000505000000020004" pitchFamily="2" charset="0"/>
            </a:rPr>
            <a:t>$</a:t>
          </a:r>
        </a:p>
      </dsp:txBody>
      <dsp:txXfrm>
        <a:off x="3672244" y="1462881"/>
        <a:ext cx="3536235" cy="1462881"/>
      </dsp:txXfrm>
    </dsp:sp>
    <dsp:sp modelId="{B7C59CC9-45B1-40BB-8640-721B737F058C}">
      <dsp:nvSpPr>
        <dsp:cNvPr id="0" name=""/>
        <dsp:cNvSpPr/>
      </dsp:nvSpPr>
      <dsp:spPr>
        <a:xfrm>
          <a:off x="1360090" y="2925762"/>
          <a:ext cx="8160543" cy="1462881"/>
        </a:xfrm>
        <a:prstGeom prst="trapezoid">
          <a:avLst>
            <a:gd name="adj" fmla="val 92973"/>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2667000">
            <a:lnSpc>
              <a:spcPct val="90000"/>
            </a:lnSpc>
            <a:spcBef>
              <a:spcPct val="0"/>
            </a:spcBef>
            <a:spcAft>
              <a:spcPct val="35000"/>
            </a:spcAft>
            <a:buNone/>
          </a:pPr>
          <a:r>
            <a:rPr lang="en-US" sz="6000" kern="1200" dirty="0">
              <a:solidFill>
                <a:schemeClr val="bg1"/>
              </a:solidFill>
              <a:latin typeface="Sitka Text" panose="02000505000000020004" pitchFamily="2" charset="0"/>
            </a:rPr>
            <a:t>Family</a:t>
          </a:r>
          <a:endParaRPr lang="en-US" sz="6500" kern="1200" dirty="0">
            <a:solidFill>
              <a:schemeClr val="bg1"/>
            </a:solidFill>
            <a:latin typeface="Sitka Text" panose="02000505000000020004" pitchFamily="2" charset="0"/>
          </a:endParaRPr>
        </a:p>
      </dsp:txBody>
      <dsp:txXfrm>
        <a:off x="2788185" y="2925762"/>
        <a:ext cx="5304353" cy="1462881"/>
      </dsp:txXfrm>
    </dsp:sp>
    <dsp:sp modelId="{0C557F26-8D1A-4608-80D0-22D90EAF6D95}">
      <dsp:nvSpPr>
        <dsp:cNvPr id="0" name=""/>
        <dsp:cNvSpPr/>
      </dsp:nvSpPr>
      <dsp:spPr>
        <a:xfrm>
          <a:off x="0" y="4388643"/>
          <a:ext cx="10880725" cy="1462881"/>
        </a:xfrm>
        <a:prstGeom prst="trapezoid">
          <a:avLst>
            <a:gd name="adj" fmla="val 92973"/>
          </a:avLst>
        </a:prstGeom>
        <a:solidFill>
          <a:schemeClr val="accent1">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r" defTabSz="2667000">
            <a:lnSpc>
              <a:spcPct val="90000"/>
            </a:lnSpc>
            <a:spcBef>
              <a:spcPct val="0"/>
            </a:spcBef>
            <a:spcAft>
              <a:spcPct val="35000"/>
            </a:spcAft>
            <a:buNone/>
          </a:pPr>
          <a:r>
            <a:rPr lang="en-US" sz="6000" kern="1200" dirty="0">
              <a:latin typeface="Sitka Text" panose="02000505000000020004" pitchFamily="2" charset="0"/>
            </a:rPr>
            <a:t>		</a:t>
          </a:r>
          <a:r>
            <a:rPr lang="en-US" sz="6000" kern="1200" dirty="0">
              <a:solidFill>
                <a:schemeClr val="bg1"/>
              </a:solidFill>
              <a:latin typeface="Sitka Text" panose="02000505000000020004" pitchFamily="2" charset="0"/>
            </a:rPr>
            <a:t>Spouse</a:t>
          </a:r>
          <a:r>
            <a:rPr lang="en-US" sz="4700" kern="1200" dirty="0">
              <a:latin typeface="Sitka Text" panose="02000505000000020004" pitchFamily="2" charset="0"/>
            </a:rPr>
            <a:t>		</a:t>
          </a:r>
        </a:p>
      </dsp:txBody>
      <dsp:txXfrm>
        <a:off x="1904126" y="4388643"/>
        <a:ext cx="7072471" cy="1462881"/>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F3ED-9DC9-43B9-8C64-E661C9CF6C97}"/>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4FE1265-6D85-4983-98BE-CD51878B39BF}"/>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112F992-67A2-4AA9-9030-22AE3EB15947}" type="datetimeFigureOut">
              <a:rPr lang="en-US" smtClean="0"/>
              <a:t>6/15/2021</a:t>
            </a:fld>
            <a:endParaRPr lang="en-US"/>
          </a:p>
        </p:txBody>
      </p:sp>
      <p:sp>
        <p:nvSpPr>
          <p:cNvPr id="4" name="Footer Placeholder 3">
            <a:extLst>
              <a:ext uri="{FF2B5EF4-FFF2-40B4-BE49-F238E27FC236}">
                <a16:creationId xmlns:a16="http://schemas.microsoft.com/office/drawing/2014/main" id="{A482D29D-E47C-4CF6-9A61-2F785F526892}"/>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0F1AE4-52F3-40AA-ABCD-A8A06770FF23}"/>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AB5AEA9-10B0-47A0-9B4F-2F35F5012014}" type="slidenum">
              <a:rPr lang="en-US" smtClean="0"/>
              <a:t>‹#›</a:t>
            </a:fld>
            <a:endParaRPr lang="en-US"/>
          </a:p>
        </p:txBody>
      </p:sp>
    </p:spTree>
    <p:extLst>
      <p:ext uri="{BB962C8B-B14F-4D97-AF65-F5344CB8AC3E}">
        <p14:creationId xmlns:p14="http://schemas.microsoft.com/office/powerpoint/2010/main" val="38812272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7F4C6FE-6F3B-4768-91F9-20FA454155C9}" type="datetimeFigureOut">
              <a:rPr lang="en-US" smtClean="0"/>
              <a:t>6/15/2021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B156AD9-9286-4C09-8AF9-C122A7331CB8}" type="slidenum">
              <a:rPr lang="en-US" smtClean="0"/>
              <a:t>‹#›</a:t>
            </a:fld>
            <a:endParaRPr lang="en-US" dirty="0"/>
          </a:p>
        </p:txBody>
      </p:sp>
    </p:spTree>
    <p:extLst>
      <p:ext uri="{BB962C8B-B14F-4D97-AF65-F5344CB8AC3E}">
        <p14:creationId xmlns:p14="http://schemas.microsoft.com/office/powerpoint/2010/main" val="169333616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52204D2F-201D-475A-A458-E0EB57BC9588}"/>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A0AC2A36-EE7C-4C7D-8DA9-E459DEAAEE39}"/>
              </a:ext>
            </a:extLst>
          </p:cNvPr>
          <p:cNvSpPr>
            <a:spLocks noGrp="1"/>
          </p:cNvSpPr>
          <p:nvPr>
            <p:ph type="sldNum" sz="quarter" idx="5"/>
          </p:nvPr>
        </p:nvSpPr>
        <p:spPr/>
        <p:txBody>
          <a:bodyPr/>
          <a:lstStyle/>
          <a:p>
            <a:fld id="{1B156AD9-9286-4C09-8AF9-C122A7331CB8}" type="slidenum">
              <a:rPr lang="en-US" smtClean="0"/>
              <a:t>1</a:t>
            </a:fld>
            <a:endParaRPr lang="en-US" dirty="0"/>
          </a:p>
        </p:txBody>
      </p:sp>
    </p:spTree>
    <p:extLst>
      <p:ext uri="{BB962C8B-B14F-4D97-AF65-F5344CB8AC3E}">
        <p14:creationId xmlns:p14="http://schemas.microsoft.com/office/powerpoint/2010/main" val="1526295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356075"/>
          </a:xfrm>
        </p:spPr>
        <p:txBody>
          <a:bodyPr/>
          <a:lstStyle/>
          <a:p>
            <a:pPr marL="230754" indent="-230754">
              <a:buFontTx/>
              <a:buAutoNum type="arabicPeriod"/>
              <a:defRPr/>
            </a:pPr>
            <a:endParaRPr lang="en-US" dirty="0">
              <a:latin typeface="+mn-lt"/>
            </a:endParaRPr>
          </a:p>
          <a:p>
            <a:pPr marL="230754" indent="-230754">
              <a:buFontTx/>
              <a:buAutoNum type="arabicPeriod"/>
              <a:defRPr/>
            </a:pPr>
            <a:endParaRPr lang="en-US" dirty="0"/>
          </a:p>
          <a:p>
            <a:pPr marL="230754" indent="-230754">
              <a:buFontTx/>
              <a:buAutoNum type="arabicPeriod"/>
              <a:defRPr/>
            </a:pPr>
            <a:r>
              <a:rPr lang="en-US" dirty="0">
                <a:latin typeface="+mn-lt"/>
              </a:rPr>
              <a:t>What is estate planning? Everybody’s definition  is different?? </a:t>
            </a:r>
          </a:p>
          <a:p>
            <a:pPr>
              <a:defRPr/>
            </a:pPr>
            <a:endParaRPr lang="en-US" dirty="0">
              <a:latin typeface="+mn-lt"/>
            </a:endParaRPr>
          </a:p>
          <a:p>
            <a:pPr>
              <a:defRPr/>
            </a:pPr>
            <a:r>
              <a:rPr lang="en-US" b="1" dirty="0">
                <a:latin typeface="+mn-lt"/>
              </a:rPr>
              <a:t>STORY</a:t>
            </a:r>
            <a:r>
              <a:rPr lang="en-US" b="1" baseline="0" dirty="0">
                <a:latin typeface="+mn-lt"/>
                <a:sym typeface="Wingdings" panose="05000000000000000000" pitchFamily="2" charset="2"/>
              </a:rPr>
              <a:t> </a:t>
            </a:r>
            <a:r>
              <a:rPr lang="en-US" baseline="0" dirty="0">
                <a:latin typeface="+mn-lt"/>
              </a:rPr>
              <a:t> 2 sisters in WS </a:t>
            </a:r>
          </a:p>
          <a:p>
            <a:pPr>
              <a:defRPr/>
            </a:pPr>
            <a:r>
              <a:rPr lang="en-US" baseline="0" dirty="0">
                <a:latin typeface="+mn-lt"/>
              </a:rPr>
              <a:t>Sister 1 – mom in NH lose 457,000.37</a:t>
            </a:r>
          </a:p>
          <a:p>
            <a:pPr>
              <a:defRPr/>
            </a:pPr>
            <a:r>
              <a:rPr lang="en-US" baseline="0" dirty="0">
                <a:latin typeface="+mn-lt"/>
              </a:rPr>
              <a:t>Sister 2 – End of Life Decision </a:t>
            </a:r>
          </a:p>
          <a:p>
            <a:pPr eaLnBrk="1" hangingPunct="1">
              <a:defRPr/>
            </a:pPr>
            <a:endParaRPr lang="en-US" dirty="0">
              <a:latin typeface="+mn-lt"/>
            </a:endParaRPr>
          </a:p>
          <a:p>
            <a:pPr eaLnBrk="1" hangingPunct="1">
              <a:defRPr/>
            </a:pPr>
            <a:r>
              <a:rPr lang="en-US" dirty="0">
                <a:latin typeface="+mn-lt"/>
              </a:rPr>
              <a:t>Traditional estate planning fails to deal with disability?</a:t>
            </a:r>
          </a:p>
          <a:p>
            <a:pPr eaLnBrk="1" hangingPunct="1">
              <a:defRPr/>
            </a:pPr>
            <a:endParaRPr lang="en-US" dirty="0">
              <a:latin typeface="+mn-lt"/>
            </a:endParaRPr>
          </a:p>
          <a:p>
            <a:pPr marL="171450" indent="-171450" eaLnBrk="1" hangingPunct="1">
              <a:buFontTx/>
              <a:buChar char="-"/>
              <a:defRPr/>
            </a:pPr>
            <a:r>
              <a:rPr lang="en-US" dirty="0"/>
              <a:t>Vertical &amp; Horizontal Planning </a:t>
            </a:r>
          </a:p>
          <a:p>
            <a:pPr eaLnBrk="1" hangingPunct="1">
              <a:defRPr/>
            </a:pPr>
            <a:endParaRPr lang="en-US" dirty="0">
              <a:latin typeface="+mn-lt"/>
            </a:endParaRPr>
          </a:p>
          <a:p>
            <a:pPr eaLnBrk="1" hangingPunct="1">
              <a:defRPr/>
            </a:pPr>
            <a:r>
              <a:rPr lang="en-US" dirty="0">
                <a:latin typeface="+mn-lt"/>
              </a:rPr>
              <a:t>Disability:  Old days:  You  lived, then died. </a:t>
            </a:r>
          </a:p>
          <a:p>
            <a:pPr eaLnBrk="1" hangingPunct="1">
              <a:defRPr/>
            </a:pPr>
            <a:r>
              <a:rPr lang="en-US" dirty="0">
                <a:latin typeface="+mn-lt"/>
              </a:rPr>
              <a:t>Were there nursing homes 30 years ago?  Some!  How about now? </a:t>
            </a:r>
          </a:p>
          <a:p>
            <a:pPr eaLnBrk="1" hangingPunct="1">
              <a:defRPr/>
            </a:pPr>
            <a:r>
              <a:rPr lang="en-US" dirty="0">
                <a:latin typeface="+mn-lt"/>
              </a:rPr>
              <a:t>You don’t die anymore – live disabled. </a:t>
            </a:r>
          </a:p>
          <a:p>
            <a:pPr eaLnBrk="1" hangingPunct="1">
              <a:defRPr/>
            </a:pPr>
            <a:endParaRPr lang="en-US" dirty="0">
              <a:latin typeface="+mn-lt"/>
            </a:endParaRPr>
          </a:p>
          <a:p>
            <a:pPr eaLnBrk="1" hangingPunct="1">
              <a:defRPr/>
            </a:pPr>
            <a:endParaRPr lang="en-US" dirty="0">
              <a:latin typeface="+mn-lt"/>
            </a:endParaRPr>
          </a:p>
          <a:p>
            <a:pPr eaLnBrk="1" hangingPunct="1">
              <a:defRPr/>
            </a:pPr>
            <a:r>
              <a:rPr lang="en-US" dirty="0">
                <a:latin typeface="+mn-lt"/>
              </a:rPr>
              <a:t>Advanced medicine prolongs life. </a:t>
            </a:r>
          </a:p>
          <a:p>
            <a:pPr eaLnBrk="1" hangingPunct="1">
              <a:defRPr/>
            </a:pPr>
            <a:r>
              <a:rPr lang="en-US" dirty="0">
                <a:latin typeface="+mn-lt"/>
              </a:rPr>
              <a:t>Doesn’t help mental life. </a:t>
            </a:r>
          </a:p>
          <a:p>
            <a:pPr eaLnBrk="1" hangingPunct="1">
              <a:defRPr/>
            </a:pPr>
            <a:r>
              <a:rPr lang="en-US" dirty="0">
                <a:latin typeface="+mn-lt"/>
              </a:rPr>
              <a:t>Traditional estate planning fails to deal with disability. </a:t>
            </a:r>
          </a:p>
          <a:p>
            <a:pPr eaLnBrk="1" hangingPunct="1">
              <a:defRPr/>
            </a:pPr>
            <a:endParaRPr lang="en-US" dirty="0"/>
          </a:p>
          <a:p>
            <a:pPr eaLnBrk="1" hangingPunct="1">
              <a:defRPr/>
            </a:pPr>
            <a:r>
              <a:rPr lang="en-US" dirty="0"/>
              <a:t>Control </a:t>
            </a:r>
            <a:r>
              <a:rPr lang="en-US" dirty="0">
                <a:sym typeface="Wingdings" panose="05000000000000000000" pitchFamily="2" charset="2"/>
              </a:rPr>
              <a:t> Anybody want to give up control?</a:t>
            </a:r>
          </a:p>
          <a:p>
            <a:pPr eaLnBrk="1" hangingPunct="1">
              <a:defRPr/>
            </a:pPr>
            <a:r>
              <a:rPr lang="en-US" dirty="0">
                <a:sym typeface="Wingdings" panose="05000000000000000000" pitchFamily="2" charset="2"/>
              </a:rPr>
              <a:t>	-  My last name is ___________________</a:t>
            </a:r>
            <a:endParaRPr lang="en-US" dirty="0"/>
          </a:p>
          <a:p>
            <a:pPr eaLnBrk="1" hangingPunct="1">
              <a:defRPr/>
            </a:pPr>
            <a:endParaRPr lang="en-US" dirty="0">
              <a:latin typeface="+mn-lt"/>
            </a:endParaRPr>
          </a:p>
          <a:p>
            <a:endParaRPr lang="en-US" dirty="0"/>
          </a:p>
        </p:txBody>
      </p:sp>
      <p:sp>
        <p:nvSpPr>
          <p:cNvPr id="5" name="TextBox 4">
            <a:extLst>
              <a:ext uri="{FF2B5EF4-FFF2-40B4-BE49-F238E27FC236}">
                <a16:creationId xmlns:a16="http://schemas.microsoft.com/office/drawing/2014/main" id="{72230DF3-CDDA-4FDF-A409-563B549A99C9}"/>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AA8D436D-A87F-4609-A603-3A186B045ED7}"/>
              </a:ext>
            </a:extLst>
          </p:cNvPr>
          <p:cNvSpPr>
            <a:spLocks noGrp="1"/>
          </p:cNvSpPr>
          <p:nvPr>
            <p:ph type="sldNum" sz="quarter" idx="5"/>
          </p:nvPr>
        </p:nvSpPr>
        <p:spPr/>
        <p:txBody>
          <a:bodyPr/>
          <a:lstStyle/>
          <a:p>
            <a:fld id="{1B156AD9-9286-4C09-8AF9-C122A7331CB8}" type="slidenum">
              <a:rPr lang="en-US" smtClean="0"/>
              <a:t>10</a:t>
            </a:fld>
            <a:endParaRPr lang="en-US" dirty="0"/>
          </a:p>
        </p:txBody>
      </p:sp>
    </p:spTree>
    <p:extLst>
      <p:ext uri="{BB962C8B-B14F-4D97-AF65-F5344CB8AC3E}">
        <p14:creationId xmlns:p14="http://schemas.microsoft.com/office/powerpoint/2010/main" val="340011914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6840" y="4473892"/>
            <a:ext cx="6776720" cy="4561046"/>
          </a:xfrm>
        </p:spPr>
        <p:txBody>
          <a:bodyPr/>
          <a:lstStyle/>
          <a:p>
            <a:pPr defTabSz="931774">
              <a:defRPr/>
            </a:pPr>
            <a:endParaRPr lang="en-US" b="1" dirty="0">
              <a:ln w="0"/>
              <a:solidFill>
                <a:srgbClr val="003399"/>
              </a:solidFill>
              <a:effectLst>
                <a:outerShdw blurRad="38100" dist="25400" dir="5400000" algn="ctr" rotWithShape="0">
                  <a:srgbClr val="6E747A">
                    <a:alpha val="43000"/>
                  </a:srgbClr>
                </a:outerShdw>
              </a:effectLst>
            </a:endParaRPr>
          </a:p>
          <a:p>
            <a:pPr defTabSz="931774">
              <a:defRPr/>
            </a:pPr>
            <a:r>
              <a:rPr lang="en-US" b="1" dirty="0">
                <a:ln w="0"/>
                <a:solidFill>
                  <a:srgbClr val="003399"/>
                </a:solidFill>
                <a:effectLst>
                  <a:outerShdw blurRad="38100" dist="25400" dir="5400000" algn="ctr" rotWithShape="0">
                    <a:srgbClr val="6E747A">
                      <a:alpha val="43000"/>
                    </a:srgbClr>
                  </a:outerShdw>
                </a:effectLst>
              </a:rPr>
              <a:t>Handouts:</a:t>
            </a:r>
            <a:r>
              <a:rPr lang="en-US" dirty="0">
                <a:ln w="0"/>
                <a:solidFill>
                  <a:srgbClr val="003399"/>
                </a:solidFill>
                <a:effectLst>
                  <a:outerShdw blurRad="38100" dist="25400" dir="5400000" algn="ctr" rotWithShape="0">
                    <a:srgbClr val="6E747A">
                      <a:alpha val="43000"/>
                    </a:srgbClr>
                  </a:outerShdw>
                </a:effectLst>
              </a:rPr>
              <a:t> </a:t>
            </a:r>
          </a:p>
          <a:p>
            <a:pPr defTabSz="931774">
              <a:defRPr/>
            </a:pPr>
            <a:r>
              <a:rPr lang="en-US" i="1" u="sng" dirty="0">
                <a:ln w="0"/>
                <a:solidFill>
                  <a:srgbClr val="003399"/>
                </a:solidFill>
              </a:rPr>
              <a:t>Asset Protection Analysis</a:t>
            </a:r>
            <a:r>
              <a:rPr lang="en-US" i="1" dirty="0">
                <a:ln w="0"/>
                <a:solidFill>
                  <a:srgbClr val="003399"/>
                </a:solidFill>
              </a:rPr>
              <a:t> </a:t>
            </a:r>
            <a:r>
              <a:rPr lang="en-US" dirty="0">
                <a:ln w="0"/>
                <a:sym typeface="Wingdings" panose="05000000000000000000" pitchFamily="2" charset="2"/>
              </a:rPr>
              <a:t> scenario/letter to Financial Advisor, asking to analyze the risk a couple has of losing their assets to a lawsuit, nursing home or other unforeseen liability</a:t>
            </a:r>
          </a:p>
          <a:p>
            <a:pPr defTabSz="931774">
              <a:defRPr/>
            </a:pPr>
            <a:r>
              <a:rPr lang="en-US" i="1" u="sng" dirty="0">
                <a:ln w="0"/>
                <a:solidFill>
                  <a:srgbClr val="003399"/>
                </a:solidFill>
              </a:rPr>
              <a:t>LTC Partnership Policies</a:t>
            </a:r>
            <a:r>
              <a:rPr lang="en-US" i="1" dirty="0">
                <a:solidFill>
                  <a:srgbClr val="003399"/>
                </a:solidFill>
                <a:latin typeface="+mn-lt"/>
              </a:rPr>
              <a:t> </a:t>
            </a:r>
            <a:r>
              <a:rPr lang="en-US" dirty="0">
                <a:latin typeface="+mn-lt"/>
                <a:sym typeface="Wingdings" panose="05000000000000000000" pitchFamily="2" charset="2"/>
              </a:rPr>
              <a:t> what is the LTC partnership, frequently asked questions </a:t>
            </a:r>
            <a:endParaRPr lang="en-US" dirty="0">
              <a:latin typeface="+mn-lt"/>
            </a:endParaRPr>
          </a:p>
          <a:p>
            <a:pPr defTabSz="931774">
              <a:defRPr/>
            </a:pPr>
            <a:r>
              <a:rPr lang="en-US" i="1" u="sng" dirty="0">
                <a:solidFill>
                  <a:srgbClr val="003399"/>
                </a:solidFill>
                <a:latin typeface="+mn-lt"/>
              </a:rPr>
              <a:t>7 Costliest Mistakes to Make When Entering a Nursing Home</a:t>
            </a:r>
            <a:r>
              <a:rPr lang="en-US" dirty="0">
                <a:solidFill>
                  <a:srgbClr val="003399"/>
                </a:solidFill>
                <a:latin typeface="+mn-lt"/>
              </a:rPr>
              <a:t> </a:t>
            </a:r>
            <a:r>
              <a:rPr lang="en-US" dirty="0">
                <a:solidFill>
                  <a:srgbClr val="003399"/>
                </a:solidFill>
                <a:latin typeface="+mn-lt"/>
                <a:sym typeface="Wingdings" panose="05000000000000000000" pitchFamily="2" charset="2"/>
              </a:rPr>
              <a:t> </a:t>
            </a:r>
            <a:r>
              <a:rPr lang="en-US" dirty="0">
                <a:latin typeface="+mn-lt"/>
                <a:sym typeface="Wingdings" panose="05000000000000000000" pitchFamily="2" charset="2"/>
              </a:rPr>
              <a:t>(1) purchasing exempt assets before date of admission, (2) failing to use non-exempt assets to protect the spouse’s income, (3) spending down exempt resources, (4) continuing to spend down after you would qualify for Medicaid, (5) missing opportunities for exempt transfers, (6) having an insufficient POA, (7) not getting expert advice about how to pay for LTC</a:t>
            </a:r>
            <a:endParaRPr lang="en-US" dirty="0">
              <a:latin typeface="+mn-lt"/>
            </a:endParaRPr>
          </a:p>
          <a:p>
            <a:endParaRPr lang="en-US" dirty="0"/>
          </a:p>
          <a:p>
            <a:r>
              <a:rPr lang="en-US" sz="1100" dirty="0"/>
              <a:t>The Deficit Reduction Act (DRA), which was signed into law on February 8, 2006, included section 6021. This provision authorized states to offer special Medicaid asset disregards for persons purchasing and using qualified private long term care insurance policies -- which have come to be known as 'Partnership' policies.</a:t>
            </a:r>
          </a:p>
          <a:p>
            <a:r>
              <a:rPr lang="en-US" sz="1100" dirty="0"/>
              <a:t>The Long Term Care Partnership Program is a joint federal-state policy initiative to promote the purchase of private long term care insurance. The Partnership Program is intended to expand access to private long term care insurance policy to pay for long term care services.</a:t>
            </a:r>
          </a:p>
          <a:p>
            <a:r>
              <a:rPr lang="en-US" sz="1100" dirty="0"/>
              <a:t>Purchasing a Partnership-qualified (PQ) long term care insurance policy provides an added benefit. This benefit is described as “dollar-for-dollar” asset disregard or “spend down” protection. Individuals who purchase a PQ policy 'earn' one dollar of Medicaid asset disregard for every dollar of insurance coverage paid on their behalf.</a:t>
            </a:r>
          </a:p>
          <a:p>
            <a:r>
              <a:rPr lang="en-US" sz="1100" dirty="0"/>
              <a:t>Here's an example. Stephanie buys a PQ policy and needs care one day. Her policy pays out $150,000 of insurance claim benefits. Stephanie earns a Medicaid asset disregard that allows her to keep an additional $150,000 over the asset level she would otherwise have to meet in order to be eligible for Medicaid coverage. The Partnership Program also protects those assets after death from Medicaid estate recovery.</a:t>
            </a:r>
          </a:p>
          <a:p>
            <a:r>
              <a:rPr lang="en-US" sz="1100" dirty="0"/>
              <a:t>-Hybrid Policies </a:t>
            </a:r>
            <a:endParaRPr lang="en-US" dirty="0">
              <a:latin typeface="+mn-lt"/>
            </a:endParaRPr>
          </a:p>
        </p:txBody>
      </p:sp>
      <p:sp>
        <p:nvSpPr>
          <p:cNvPr id="5" name="TextBox 4">
            <a:extLst>
              <a:ext uri="{FF2B5EF4-FFF2-40B4-BE49-F238E27FC236}">
                <a16:creationId xmlns:a16="http://schemas.microsoft.com/office/drawing/2014/main" id="{13D13E38-D453-4CCA-B134-B174DEBCE4B3}"/>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EF83CC7F-55CF-43E6-9ED6-7E6D32722D38}"/>
              </a:ext>
            </a:extLst>
          </p:cNvPr>
          <p:cNvSpPr>
            <a:spLocks noGrp="1"/>
          </p:cNvSpPr>
          <p:nvPr>
            <p:ph type="sldNum" sz="quarter" idx="5"/>
          </p:nvPr>
        </p:nvSpPr>
        <p:spPr/>
        <p:txBody>
          <a:bodyPr/>
          <a:lstStyle/>
          <a:p>
            <a:fld id="{1B156AD9-9286-4C09-8AF9-C122A7331CB8}" type="slidenum">
              <a:rPr lang="en-US" smtClean="0"/>
              <a:t>100</a:t>
            </a:fld>
            <a:endParaRPr lang="en-US" dirty="0"/>
          </a:p>
        </p:txBody>
      </p:sp>
    </p:spTree>
    <p:extLst>
      <p:ext uri="{BB962C8B-B14F-4D97-AF65-F5344CB8AC3E}">
        <p14:creationId xmlns:p14="http://schemas.microsoft.com/office/powerpoint/2010/main" val="338354231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TextBox 4">
            <a:extLst>
              <a:ext uri="{FF2B5EF4-FFF2-40B4-BE49-F238E27FC236}">
                <a16:creationId xmlns:a16="http://schemas.microsoft.com/office/drawing/2014/main" id="{22F980D4-7B32-4104-A971-FF5424F83FF8}"/>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CFA0748D-855A-449D-959B-F74018951314}"/>
              </a:ext>
            </a:extLst>
          </p:cNvPr>
          <p:cNvSpPr>
            <a:spLocks noGrp="1"/>
          </p:cNvSpPr>
          <p:nvPr>
            <p:ph type="sldNum" sz="quarter" idx="5"/>
          </p:nvPr>
        </p:nvSpPr>
        <p:spPr/>
        <p:txBody>
          <a:bodyPr/>
          <a:lstStyle/>
          <a:p>
            <a:fld id="{1B156AD9-9286-4C09-8AF9-C122A7331CB8}" type="slidenum">
              <a:rPr lang="en-US" smtClean="0"/>
              <a:t>101</a:t>
            </a:fld>
            <a:endParaRPr lang="en-US" dirty="0"/>
          </a:p>
        </p:txBody>
      </p:sp>
    </p:spTree>
    <p:extLst>
      <p:ext uri="{BB962C8B-B14F-4D97-AF65-F5344CB8AC3E}">
        <p14:creationId xmlns:p14="http://schemas.microsoft.com/office/powerpoint/2010/main" val="40925238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D556E7EA-EF4F-4A56-8863-7684CBBBD646}"/>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C93DE5B2-94E9-4266-8ABF-0A0E424348F5}"/>
              </a:ext>
            </a:extLst>
          </p:cNvPr>
          <p:cNvSpPr>
            <a:spLocks noGrp="1"/>
          </p:cNvSpPr>
          <p:nvPr>
            <p:ph type="sldNum" sz="quarter" idx="5"/>
          </p:nvPr>
        </p:nvSpPr>
        <p:spPr/>
        <p:txBody>
          <a:bodyPr/>
          <a:lstStyle/>
          <a:p>
            <a:fld id="{1B156AD9-9286-4C09-8AF9-C122A7331CB8}" type="slidenum">
              <a:rPr lang="en-US" smtClean="0"/>
              <a:t>102</a:t>
            </a:fld>
            <a:endParaRPr lang="en-US" dirty="0"/>
          </a:p>
        </p:txBody>
      </p:sp>
    </p:spTree>
    <p:extLst>
      <p:ext uri="{BB962C8B-B14F-4D97-AF65-F5344CB8AC3E}">
        <p14:creationId xmlns:p14="http://schemas.microsoft.com/office/powerpoint/2010/main" val="27317605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r>
              <a:rPr lang="en-US" altLang="en-US" dirty="0"/>
              <a:t>Read the slide then tell a couple stories about how we try to protect our children from falling and hurting themselves while learning to ride a bike, when falling in love, etc. and how we try to encourage them to get a good job so they can enjoy their lives, with quality. </a:t>
            </a:r>
          </a:p>
          <a:p>
            <a:pPr eaLnBrk="1" hangingPunct="1">
              <a:spcBef>
                <a:spcPct val="0"/>
              </a:spcBef>
            </a:pPr>
            <a:r>
              <a:rPr lang="en-US" altLang="en-US" dirty="0"/>
              <a:t>Transition statement:  With children with special needs who are disabled, we have to be more deliberate and take extra measures to ensure their quality of life. </a:t>
            </a:r>
          </a:p>
          <a:p>
            <a:pPr eaLnBrk="1" hangingPunct="1">
              <a:spcBef>
                <a:spcPct val="0"/>
              </a:spcBef>
            </a:pPr>
            <a:endParaRPr lang="en-US" altLang="en-US" dirty="0"/>
          </a:p>
        </p:txBody>
      </p:sp>
      <p:sp>
        <p:nvSpPr>
          <p:cNvPr id="5" name="TextBox 4">
            <a:extLst>
              <a:ext uri="{FF2B5EF4-FFF2-40B4-BE49-F238E27FC236}">
                <a16:creationId xmlns:a16="http://schemas.microsoft.com/office/drawing/2014/main" id="{D192ACF5-9E90-4107-8040-00D18A104D7A}"/>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3" name="Slide Number Placeholder 2">
            <a:extLst>
              <a:ext uri="{FF2B5EF4-FFF2-40B4-BE49-F238E27FC236}">
                <a16:creationId xmlns:a16="http://schemas.microsoft.com/office/drawing/2014/main" id="{7802B0BE-FF31-49C9-80A5-9BEB2BD3213B}"/>
              </a:ext>
            </a:extLst>
          </p:cNvPr>
          <p:cNvSpPr>
            <a:spLocks noGrp="1"/>
          </p:cNvSpPr>
          <p:nvPr>
            <p:ph type="sldNum" sz="quarter" idx="5"/>
          </p:nvPr>
        </p:nvSpPr>
        <p:spPr/>
        <p:txBody>
          <a:bodyPr/>
          <a:lstStyle/>
          <a:p>
            <a:fld id="{1B156AD9-9286-4C09-8AF9-C122A7331CB8}" type="slidenum">
              <a:rPr lang="en-US" smtClean="0"/>
              <a:t>103</a:t>
            </a:fld>
            <a:endParaRPr lang="en-US" dirty="0"/>
          </a:p>
        </p:txBody>
      </p:sp>
    </p:spTree>
    <p:extLst>
      <p:ext uri="{BB962C8B-B14F-4D97-AF65-F5344CB8AC3E}">
        <p14:creationId xmlns:p14="http://schemas.microsoft.com/office/powerpoint/2010/main" val="55059110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 name="Notes Placeholder 5">
            <a:extLst>
              <a:ext uri="{FF2B5EF4-FFF2-40B4-BE49-F238E27FC236}">
                <a16:creationId xmlns:a16="http://schemas.microsoft.com/office/drawing/2014/main" id="{AD805E3A-D975-48F3-9D19-B635F6F5B522}"/>
              </a:ext>
            </a:extLst>
          </p:cNvPr>
          <p:cNvSpPr>
            <a:spLocks noGrp="1"/>
          </p:cNvSpPr>
          <p:nvPr>
            <p:ph type="body" idx="1"/>
          </p:nvPr>
        </p:nvSpPr>
        <p:spPr>
          <a:xfrm>
            <a:off x="701040" y="4648200"/>
            <a:ext cx="5608320" cy="3660458"/>
          </a:xfrm>
        </p:spPr>
        <p:txBody>
          <a:bodyPr/>
          <a:lstStyle/>
          <a:p>
            <a:endParaRPr lang="en-US" sz="1200" b="0" u="none" dirty="0">
              <a:solidFill>
                <a:schemeClr val="tx1"/>
              </a:solidFill>
              <a:latin typeface="+mn-lt"/>
            </a:endParaRPr>
          </a:p>
          <a:p>
            <a:r>
              <a:rPr lang="en-US" sz="1200" b="0" u="none" dirty="0">
                <a:solidFill>
                  <a:schemeClr val="tx1"/>
                </a:solidFill>
                <a:latin typeface="+mn-lt"/>
              </a:rPr>
              <a:t>Testamentary SNT:  a special needs trust created inside of a Last Will and Testament which will only become effective when the testator dies; often protecting all the assets from all creditors, to include Medicaid </a:t>
            </a:r>
          </a:p>
          <a:p>
            <a:endParaRPr lang="en-US" sz="1200" b="0" u="none" dirty="0">
              <a:solidFill>
                <a:schemeClr val="tx1"/>
              </a:solidFill>
              <a:latin typeface="+mn-lt"/>
            </a:endParaRPr>
          </a:p>
          <a:p>
            <a:r>
              <a:rPr lang="en-US" sz="1200" b="0" u="none" dirty="0">
                <a:solidFill>
                  <a:schemeClr val="tx1"/>
                </a:solidFill>
                <a:latin typeface="+mn-lt"/>
              </a:rPr>
              <a:t>Stand Alone Special Needs Trust: created and effective while grantor is alive</a:t>
            </a:r>
          </a:p>
          <a:p>
            <a:endParaRPr lang="en-US" sz="1200" b="0" u="none" dirty="0">
              <a:solidFill>
                <a:schemeClr val="tx1"/>
              </a:solidFill>
              <a:latin typeface="+mn-lt"/>
            </a:endParaRPr>
          </a:p>
          <a:p>
            <a:r>
              <a:rPr lang="en-US" sz="1200" b="0" u="none" dirty="0">
                <a:solidFill>
                  <a:schemeClr val="tx1"/>
                </a:solidFill>
                <a:latin typeface="+mn-lt"/>
              </a:rPr>
              <a:t>-- First Party SNT: created by the money from the person with disabilities (i.e. lawsuits, inheritances, savings). Must have a “pay-back” provision to Medicaid upon grantor’s death and may only be able to create and fund if the person is under the age of 65.</a:t>
            </a:r>
          </a:p>
          <a:p>
            <a:endParaRPr lang="en-US" sz="1200" b="0" u="none" dirty="0">
              <a:solidFill>
                <a:schemeClr val="tx1"/>
              </a:solidFill>
              <a:latin typeface="+mn-lt"/>
            </a:endParaRPr>
          </a:p>
          <a:p>
            <a:r>
              <a:rPr lang="en-US" sz="1200" b="0" u="none" dirty="0">
                <a:solidFill>
                  <a:schemeClr val="tx1"/>
                </a:solidFill>
                <a:latin typeface="+mn-lt"/>
              </a:rPr>
              <a:t>-- 3rd Party SNT: created by a person other than the person with disabilities (or their spouse) for the benefit of the person with disabilities. This trust does not have to have a payback to the state upon death. When drafted properly, the funds will not be counted toward Medicaid eligibility.</a:t>
            </a:r>
          </a:p>
          <a:p>
            <a:endParaRPr lang="en-US" sz="1200" b="0" u="none" dirty="0">
              <a:solidFill>
                <a:schemeClr val="tx1"/>
              </a:solidFill>
              <a:latin typeface="+mn-lt"/>
            </a:endParaRPr>
          </a:p>
          <a:p>
            <a:r>
              <a:rPr lang="en-US" sz="1200" b="0" u="none" dirty="0">
                <a:solidFill>
                  <a:schemeClr val="tx1"/>
                </a:solidFill>
                <a:latin typeface="+mn-lt"/>
              </a:rPr>
              <a:t>Seed SNT: A third party trust that is funded with only a small amount of money, but is intended to be the “pool” where anyone who wants to leave the person with disabilities any money (one convenient place) so the person does not lose any government assistance benefits. </a:t>
            </a:r>
          </a:p>
          <a:p>
            <a:endParaRPr lang="en-US" dirty="0"/>
          </a:p>
        </p:txBody>
      </p:sp>
      <p:sp>
        <p:nvSpPr>
          <p:cNvPr id="4" name="TextBox 3">
            <a:extLst>
              <a:ext uri="{FF2B5EF4-FFF2-40B4-BE49-F238E27FC236}">
                <a16:creationId xmlns:a16="http://schemas.microsoft.com/office/drawing/2014/main" id="{6E4F71CB-FC9F-48E9-B7DD-D5D3BC9E824A}"/>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3" name="Slide Number Placeholder 2">
            <a:extLst>
              <a:ext uri="{FF2B5EF4-FFF2-40B4-BE49-F238E27FC236}">
                <a16:creationId xmlns:a16="http://schemas.microsoft.com/office/drawing/2014/main" id="{24324A8D-F1CD-45BF-8B2C-7E7496856D4A}"/>
              </a:ext>
            </a:extLst>
          </p:cNvPr>
          <p:cNvSpPr>
            <a:spLocks noGrp="1"/>
          </p:cNvSpPr>
          <p:nvPr>
            <p:ph type="sldNum" sz="quarter" idx="5"/>
          </p:nvPr>
        </p:nvSpPr>
        <p:spPr/>
        <p:txBody>
          <a:bodyPr/>
          <a:lstStyle/>
          <a:p>
            <a:fld id="{1B156AD9-9286-4C09-8AF9-C122A7331CB8}" type="slidenum">
              <a:rPr lang="en-US" smtClean="0"/>
              <a:t>104</a:t>
            </a:fld>
            <a:endParaRPr lang="en-US" dirty="0"/>
          </a:p>
        </p:txBody>
      </p:sp>
    </p:spTree>
    <p:extLst>
      <p:ext uri="{BB962C8B-B14F-4D97-AF65-F5344CB8AC3E}">
        <p14:creationId xmlns:p14="http://schemas.microsoft.com/office/powerpoint/2010/main" val="293539438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D53581A4-8153-43A1-87E5-121C178F45E5}"/>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861473C3-C487-4361-8494-22975624DD18}"/>
              </a:ext>
            </a:extLst>
          </p:cNvPr>
          <p:cNvSpPr>
            <a:spLocks noGrp="1"/>
          </p:cNvSpPr>
          <p:nvPr>
            <p:ph type="sldNum" sz="quarter" idx="5"/>
          </p:nvPr>
        </p:nvSpPr>
        <p:spPr/>
        <p:txBody>
          <a:bodyPr/>
          <a:lstStyle/>
          <a:p>
            <a:fld id="{1B156AD9-9286-4C09-8AF9-C122A7331CB8}" type="slidenum">
              <a:rPr lang="en-US" smtClean="0"/>
              <a:t>105</a:t>
            </a:fld>
            <a:endParaRPr lang="en-US" dirty="0"/>
          </a:p>
        </p:txBody>
      </p:sp>
    </p:spTree>
    <p:extLst>
      <p:ext uri="{BB962C8B-B14F-4D97-AF65-F5344CB8AC3E}">
        <p14:creationId xmlns:p14="http://schemas.microsoft.com/office/powerpoint/2010/main" val="228024003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77DAB5BB-4A98-49B8-895E-F68AF3ADFCAE}"/>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0A01B009-6424-4101-BD69-88C8DC1E413A}"/>
              </a:ext>
            </a:extLst>
          </p:cNvPr>
          <p:cNvSpPr>
            <a:spLocks noGrp="1"/>
          </p:cNvSpPr>
          <p:nvPr>
            <p:ph type="sldNum" sz="quarter" idx="5"/>
          </p:nvPr>
        </p:nvSpPr>
        <p:spPr/>
        <p:txBody>
          <a:bodyPr/>
          <a:lstStyle/>
          <a:p>
            <a:fld id="{1B156AD9-9286-4C09-8AF9-C122A7331CB8}" type="slidenum">
              <a:rPr lang="en-US" smtClean="0"/>
              <a:t>106</a:t>
            </a:fld>
            <a:endParaRPr lang="en-US" dirty="0"/>
          </a:p>
        </p:txBody>
      </p:sp>
    </p:spTree>
    <p:extLst>
      <p:ext uri="{BB962C8B-B14F-4D97-AF65-F5344CB8AC3E}">
        <p14:creationId xmlns:p14="http://schemas.microsoft.com/office/powerpoint/2010/main" val="319933474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6F0118CE-8BB9-46D5-A02C-7822C0E5A03B}"/>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EB928357-4D2A-4329-969A-567DBB0A179D}"/>
              </a:ext>
            </a:extLst>
          </p:cNvPr>
          <p:cNvSpPr>
            <a:spLocks noGrp="1"/>
          </p:cNvSpPr>
          <p:nvPr>
            <p:ph type="sldNum" sz="quarter" idx="5"/>
          </p:nvPr>
        </p:nvSpPr>
        <p:spPr/>
        <p:txBody>
          <a:bodyPr/>
          <a:lstStyle/>
          <a:p>
            <a:fld id="{1B156AD9-9286-4C09-8AF9-C122A7331CB8}" type="slidenum">
              <a:rPr lang="en-US" smtClean="0"/>
              <a:t>107</a:t>
            </a:fld>
            <a:endParaRPr lang="en-US" dirty="0"/>
          </a:p>
        </p:txBody>
      </p:sp>
    </p:spTree>
    <p:extLst>
      <p:ext uri="{BB962C8B-B14F-4D97-AF65-F5344CB8AC3E}">
        <p14:creationId xmlns:p14="http://schemas.microsoft.com/office/powerpoint/2010/main" val="97819073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2D1E86A1-9825-4C1B-B4FD-D4AE99F5FCA8}"/>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BF7A7712-565F-4C46-89BD-69ECF5B6717F}"/>
              </a:ext>
            </a:extLst>
          </p:cNvPr>
          <p:cNvSpPr>
            <a:spLocks noGrp="1"/>
          </p:cNvSpPr>
          <p:nvPr>
            <p:ph type="sldNum" sz="quarter" idx="5"/>
          </p:nvPr>
        </p:nvSpPr>
        <p:spPr/>
        <p:txBody>
          <a:bodyPr/>
          <a:lstStyle/>
          <a:p>
            <a:fld id="{1B156AD9-9286-4C09-8AF9-C122A7331CB8}" type="slidenum">
              <a:rPr lang="en-US" smtClean="0"/>
              <a:t>108</a:t>
            </a:fld>
            <a:endParaRPr lang="en-US" dirty="0"/>
          </a:p>
        </p:txBody>
      </p:sp>
    </p:spTree>
    <p:extLst>
      <p:ext uri="{BB962C8B-B14F-4D97-AF65-F5344CB8AC3E}">
        <p14:creationId xmlns:p14="http://schemas.microsoft.com/office/powerpoint/2010/main" val="48948609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616451"/>
            <a:ext cx="5607050" cy="3660775"/>
          </a:xfrm>
          <a:prstGeom prst="rect">
            <a:avLst/>
          </a:prstGeom>
        </p:spPr>
        <p:txBody>
          <a:bodyPr/>
          <a:lstStyle/>
          <a:p>
            <a:r>
              <a:rPr lang="en-US" dirty="0"/>
              <a:t>Clear Slide</a:t>
            </a:r>
          </a:p>
        </p:txBody>
      </p:sp>
      <p:sp>
        <p:nvSpPr>
          <p:cNvPr id="4" name="TextBox 3">
            <a:extLst>
              <a:ext uri="{FF2B5EF4-FFF2-40B4-BE49-F238E27FC236}">
                <a16:creationId xmlns:a16="http://schemas.microsoft.com/office/drawing/2014/main" id="{6E29B8C1-F813-4ACE-9539-2E40835EF4BA}"/>
              </a:ext>
            </a:extLst>
          </p:cNvPr>
          <p:cNvSpPr txBox="1"/>
          <p:nvPr/>
        </p:nvSpPr>
        <p:spPr>
          <a:xfrm>
            <a:off x="3985826" y="4648200"/>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768A6230-9BD3-458F-BED7-AAEEA0531A3F}"/>
              </a:ext>
            </a:extLst>
          </p:cNvPr>
          <p:cNvSpPr>
            <a:spLocks noGrp="1"/>
          </p:cNvSpPr>
          <p:nvPr>
            <p:ph type="sldNum" sz="quarter" idx="5"/>
          </p:nvPr>
        </p:nvSpPr>
        <p:spPr/>
        <p:txBody>
          <a:bodyPr/>
          <a:lstStyle/>
          <a:p>
            <a:fld id="{1B156AD9-9286-4C09-8AF9-C122A7331CB8}" type="slidenum">
              <a:rPr lang="en-US" smtClean="0"/>
              <a:t>109</a:t>
            </a:fld>
            <a:endParaRPr lang="en-US" dirty="0"/>
          </a:p>
        </p:txBody>
      </p:sp>
    </p:spTree>
    <p:extLst>
      <p:ext uri="{BB962C8B-B14F-4D97-AF65-F5344CB8AC3E}">
        <p14:creationId xmlns:p14="http://schemas.microsoft.com/office/powerpoint/2010/main" val="1692961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0754" indent="-230754">
              <a:buFontTx/>
              <a:buAutoNum type="arabicPeriod"/>
              <a:defRPr/>
            </a:pPr>
            <a:endParaRPr lang="en-US" dirty="0">
              <a:latin typeface="+mn-lt"/>
            </a:endParaRPr>
          </a:p>
          <a:p>
            <a:pPr marL="230754" indent="-230754">
              <a:buFontTx/>
              <a:buAutoNum type="arabicPeriod"/>
              <a:defRPr/>
            </a:pPr>
            <a:r>
              <a:rPr lang="en-US" dirty="0">
                <a:latin typeface="+mn-lt"/>
              </a:rPr>
              <a:t>Review this slide quickly– </a:t>
            </a:r>
          </a:p>
          <a:p>
            <a:pPr marL="230754" indent="-230754">
              <a:buFontTx/>
              <a:buAutoNum type="arabicPeriod"/>
              <a:defRPr/>
            </a:pPr>
            <a:r>
              <a:rPr lang="en-US" dirty="0">
                <a:latin typeface="+mn-lt"/>
              </a:rPr>
              <a:t>Question:  Does this definition meet your needs for estate planning? </a:t>
            </a:r>
          </a:p>
          <a:p>
            <a:pPr marL="230754" indent="-230754">
              <a:defRPr/>
            </a:pPr>
            <a:endParaRPr lang="en-US" dirty="0">
              <a:latin typeface="+mn-lt"/>
            </a:endParaRPr>
          </a:p>
          <a:p>
            <a:pPr marL="230754" indent="-230754">
              <a:defRPr/>
            </a:pPr>
            <a:r>
              <a:rPr lang="en-US" dirty="0">
                <a:latin typeface="+mn-lt"/>
              </a:rPr>
              <a:t>So is this a good starting point for all of us</a:t>
            </a:r>
          </a:p>
          <a:p>
            <a:endParaRPr lang="en-US" dirty="0"/>
          </a:p>
        </p:txBody>
      </p:sp>
      <p:sp>
        <p:nvSpPr>
          <p:cNvPr id="5" name="TextBox 4">
            <a:extLst>
              <a:ext uri="{FF2B5EF4-FFF2-40B4-BE49-F238E27FC236}">
                <a16:creationId xmlns:a16="http://schemas.microsoft.com/office/drawing/2014/main" id="{5EAFE9A6-8783-4311-99C1-A70A78C8955B}"/>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C4C3BBC0-7FF3-4663-BC64-F7201C1B9C72}"/>
              </a:ext>
            </a:extLst>
          </p:cNvPr>
          <p:cNvSpPr>
            <a:spLocks noGrp="1"/>
          </p:cNvSpPr>
          <p:nvPr>
            <p:ph type="sldNum" sz="quarter" idx="5"/>
          </p:nvPr>
        </p:nvSpPr>
        <p:spPr/>
        <p:txBody>
          <a:bodyPr/>
          <a:lstStyle/>
          <a:p>
            <a:fld id="{1B156AD9-9286-4C09-8AF9-C122A7331CB8}" type="slidenum">
              <a:rPr lang="en-US" smtClean="0"/>
              <a:t>11</a:t>
            </a:fld>
            <a:endParaRPr lang="en-US" dirty="0"/>
          </a:p>
        </p:txBody>
      </p:sp>
    </p:spTree>
    <p:extLst>
      <p:ext uri="{BB962C8B-B14F-4D97-AF65-F5344CB8AC3E}">
        <p14:creationId xmlns:p14="http://schemas.microsoft.com/office/powerpoint/2010/main" val="283273972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TextBox 4">
            <a:extLst>
              <a:ext uri="{FF2B5EF4-FFF2-40B4-BE49-F238E27FC236}">
                <a16:creationId xmlns:a16="http://schemas.microsoft.com/office/drawing/2014/main" id="{C1495869-6483-4488-845C-52C9DA90C6C5}"/>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3" name="Notes Placeholder 2">
            <a:extLst>
              <a:ext uri="{FF2B5EF4-FFF2-40B4-BE49-F238E27FC236}">
                <a16:creationId xmlns:a16="http://schemas.microsoft.com/office/drawing/2014/main" id="{5696E48C-79E6-4DFF-955A-871B5DF06C9F}"/>
              </a:ext>
            </a:extLst>
          </p:cNvPr>
          <p:cNvSpPr>
            <a:spLocks noGrp="1"/>
          </p:cNvSpPr>
          <p:nvPr>
            <p:ph type="body" idx="1"/>
          </p:nvPr>
        </p:nvSpPr>
        <p:spPr>
          <a:xfrm>
            <a:off x="579120" y="4646949"/>
            <a:ext cx="5852160" cy="3354051"/>
          </a:xfrm>
        </p:spPr>
        <p:txBody>
          <a:bodyPr/>
          <a:lstStyle/>
          <a:p>
            <a:r>
              <a:rPr lang="en-US" dirty="0"/>
              <a:t>Explain the process of guardianship</a:t>
            </a:r>
          </a:p>
          <a:p>
            <a:r>
              <a:rPr lang="en-US" dirty="0"/>
              <a:t>Bonding- must have bonding in place ahead of time</a:t>
            </a:r>
          </a:p>
          <a:p>
            <a:r>
              <a:rPr lang="en-US" dirty="0"/>
              <a:t>Annual reporting</a:t>
            </a:r>
          </a:p>
          <a:p>
            <a:r>
              <a:rPr lang="en-US" dirty="0"/>
              <a:t>POA can avoid this process all together</a:t>
            </a:r>
          </a:p>
          <a:p>
            <a:r>
              <a:rPr lang="en-US" dirty="0"/>
              <a:t>	Resource (York County Orphans Court)</a:t>
            </a:r>
          </a:p>
          <a:p>
            <a:endParaRPr lang="en-US" dirty="0"/>
          </a:p>
          <a:p>
            <a:r>
              <a:rPr lang="en-US" dirty="0"/>
              <a:t>Handout </a:t>
            </a:r>
          </a:p>
          <a:p>
            <a:r>
              <a:rPr lang="en-US" dirty="0"/>
              <a:t>	Petition</a:t>
            </a:r>
          </a:p>
          <a:p>
            <a:r>
              <a:rPr lang="en-US" dirty="0"/>
              <a:t>	Consent of ind. to serve</a:t>
            </a:r>
          </a:p>
          <a:p>
            <a:r>
              <a:rPr lang="en-US" dirty="0"/>
              <a:t>	Consent of corp. fiduciary</a:t>
            </a:r>
          </a:p>
          <a:p>
            <a:r>
              <a:rPr lang="en-US" dirty="0"/>
              <a:t>	preliminary decree</a:t>
            </a:r>
          </a:p>
          <a:p>
            <a:r>
              <a:rPr lang="en-US" dirty="0"/>
              <a:t>	citation</a:t>
            </a:r>
          </a:p>
          <a:p>
            <a:endParaRPr lang="en-US" dirty="0"/>
          </a:p>
          <a:p>
            <a:r>
              <a:rPr lang="en-US" dirty="0"/>
              <a:t>Section 5513- emergency guardianship- an emergency order appointing an emergency guardian of the person may be in effect for up to 72 hours.  If the emergency continues the emergency order may be extended for no more than 20 days from the expiration of initial emergency order.</a:t>
            </a:r>
          </a:p>
          <a:p>
            <a:endParaRPr lang="en-US" dirty="0"/>
          </a:p>
        </p:txBody>
      </p:sp>
      <p:sp>
        <p:nvSpPr>
          <p:cNvPr id="6" name="Slide Number Placeholder 5">
            <a:extLst>
              <a:ext uri="{FF2B5EF4-FFF2-40B4-BE49-F238E27FC236}">
                <a16:creationId xmlns:a16="http://schemas.microsoft.com/office/drawing/2014/main" id="{D824FA02-720A-4462-AF6C-B57E2BF7C3DE}"/>
              </a:ext>
            </a:extLst>
          </p:cNvPr>
          <p:cNvSpPr>
            <a:spLocks noGrp="1"/>
          </p:cNvSpPr>
          <p:nvPr>
            <p:ph type="sldNum" sz="quarter" idx="5"/>
          </p:nvPr>
        </p:nvSpPr>
        <p:spPr/>
        <p:txBody>
          <a:bodyPr/>
          <a:lstStyle/>
          <a:p>
            <a:fld id="{1B156AD9-9286-4C09-8AF9-C122A7331CB8}" type="slidenum">
              <a:rPr lang="en-US" smtClean="0"/>
              <a:t>110</a:t>
            </a:fld>
            <a:endParaRPr lang="en-US" dirty="0"/>
          </a:p>
        </p:txBody>
      </p:sp>
    </p:spTree>
    <p:extLst>
      <p:ext uri="{BB962C8B-B14F-4D97-AF65-F5344CB8AC3E}">
        <p14:creationId xmlns:p14="http://schemas.microsoft.com/office/powerpoint/2010/main" val="241866813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3252DA94-5925-4392-A8AA-9189E18CD325}"/>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DEC39645-44AD-4EA0-8095-5840B0F45630}"/>
              </a:ext>
            </a:extLst>
          </p:cNvPr>
          <p:cNvSpPr>
            <a:spLocks noGrp="1"/>
          </p:cNvSpPr>
          <p:nvPr>
            <p:ph type="sldNum" sz="quarter" idx="5"/>
          </p:nvPr>
        </p:nvSpPr>
        <p:spPr/>
        <p:txBody>
          <a:bodyPr/>
          <a:lstStyle/>
          <a:p>
            <a:fld id="{1B156AD9-9286-4C09-8AF9-C122A7331CB8}" type="slidenum">
              <a:rPr lang="en-US" smtClean="0"/>
              <a:t>111</a:t>
            </a:fld>
            <a:endParaRPr lang="en-US" dirty="0"/>
          </a:p>
        </p:txBody>
      </p:sp>
    </p:spTree>
    <p:extLst>
      <p:ext uri="{BB962C8B-B14F-4D97-AF65-F5344CB8AC3E}">
        <p14:creationId xmlns:p14="http://schemas.microsoft.com/office/powerpoint/2010/main" val="16730312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550" y="4511675"/>
            <a:ext cx="5607050" cy="3660775"/>
          </a:xfrm>
          <a:prstGeom prst="rect">
            <a:avLst/>
          </a:prstGeom>
        </p:spPr>
        <p:txBody>
          <a:bodyPr/>
          <a:lstStyle/>
          <a:p>
            <a:r>
              <a:rPr lang="en-US" dirty="0"/>
              <a:t>Clear Slide</a:t>
            </a:r>
          </a:p>
        </p:txBody>
      </p:sp>
      <p:sp>
        <p:nvSpPr>
          <p:cNvPr id="4" name="TextBox 3">
            <a:extLst>
              <a:ext uri="{FF2B5EF4-FFF2-40B4-BE49-F238E27FC236}">
                <a16:creationId xmlns:a16="http://schemas.microsoft.com/office/drawing/2014/main" id="{CFBE122D-423F-46CA-B083-FBFB2E8AD14C}"/>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37CE48E3-96E1-444F-9126-902684AE4DBE}"/>
              </a:ext>
            </a:extLst>
          </p:cNvPr>
          <p:cNvSpPr>
            <a:spLocks noGrp="1"/>
          </p:cNvSpPr>
          <p:nvPr>
            <p:ph type="sldNum" sz="quarter" idx="5"/>
          </p:nvPr>
        </p:nvSpPr>
        <p:spPr/>
        <p:txBody>
          <a:bodyPr/>
          <a:lstStyle/>
          <a:p>
            <a:fld id="{1B156AD9-9286-4C09-8AF9-C122A7331CB8}" type="slidenum">
              <a:rPr lang="en-US" smtClean="0"/>
              <a:t>112</a:t>
            </a:fld>
            <a:endParaRPr lang="en-US" dirty="0"/>
          </a:p>
        </p:txBody>
      </p:sp>
    </p:spTree>
    <p:extLst>
      <p:ext uri="{BB962C8B-B14F-4D97-AF65-F5344CB8AC3E}">
        <p14:creationId xmlns:p14="http://schemas.microsoft.com/office/powerpoint/2010/main" val="316396880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2A708EAC-2FA7-4CDA-829B-AFEDE77008B1}"/>
              </a:ext>
            </a:extLst>
          </p:cNvPr>
          <p:cNvSpPr txBox="1">
            <a:spLocks noGrp="1"/>
          </p:cNvSpPr>
          <p:nvPr>
            <p:ph type="body" idx="1"/>
          </p:nvPr>
        </p:nvSpPr>
        <p:spPr>
          <a:xfrm>
            <a:off x="717550" y="4578350"/>
            <a:ext cx="5607050" cy="309532"/>
          </a:xfrm>
          <a:prstGeom prst="rect">
            <a:avLst/>
          </a:prstGeom>
          <a:noFill/>
        </p:spPr>
        <p:txBody>
          <a:bodyPr wrap="square" rtlCol="0">
            <a:spAutoFit/>
          </a:bodyPr>
          <a:lstStyle/>
          <a:p>
            <a:pPr algn="r"/>
            <a:r>
              <a:rPr lang="en-US" sz="1400" b="1" dirty="0">
                <a:solidFill>
                  <a:srgbClr val="FF0066"/>
                </a:solidFill>
              </a:rPr>
              <a:t>Minutes Per Slide:________</a:t>
            </a:r>
          </a:p>
        </p:txBody>
      </p:sp>
      <p:sp>
        <p:nvSpPr>
          <p:cNvPr id="6" name="TextBox 5">
            <a:extLst>
              <a:ext uri="{FF2B5EF4-FFF2-40B4-BE49-F238E27FC236}">
                <a16:creationId xmlns:a16="http://schemas.microsoft.com/office/drawing/2014/main" id="{69231F0A-AEA5-4FEE-A724-A77A86F8E4B6}"/>
              </a:ext>
            </a:extLst>
          </p:cNvPr>
          <p:cNvSpPr txBox="1"/>
          <p:nvPr/>
        </p:nvSpPr>
        <p:spPr>
          <a:xfrm>
            <a:off x="717550" y="4578350"/>
            <a:ext cx="1625600" cy="276999"/>
          </a:xfrm>
          <a:prstGeom prst="rect">
            <a:avLst/>
          </a:prstGeom>
          <a:noFill/>
        </p:spPr>
        <p:txBody>
          <a:bodyPr wrap="square" rtlCol="0">
            <a:spAutoFit/>
          </a:bodyPr>
          <a:lstStyle/>
          <a:p>
            <a:r>
              <a:rPr lang="en-US" sz="1200" dirty="0"/>
              <a:t>Clear Slide</a:t>
            </a:r>
          </a:p>
        </p:txBody>
      </p:sp>
      <p:sp>
        <p:nvSpPr>
          <p:cNvPr id="4" name="Slide Number Placeholder 3">
            <a:extLst>
              <a:ext uri="{FF2B5EF4-FFF2-40B4-BE49-F238E27FC236}">
                <a16:creationId xmlns:a16="http://schemas.microsoft.com/office/drawing/2014/main" id="{6D8E6651-A2D6-4814-8FFD-E1F0661B7030}"/>
              </a:ext>
            </a:extLst>
          </p:cNvPr>
          <p:cNvSpPr>
            <a:spLocks noGrp="1"/>
          </p:cNvSpPr>
          <p:nvPr>
            <p:ph type="sldNum" sz="quarter" idx="5"/>
          </p:nvPr>
        </p:nvSpPr>
        <p:spPr/>
        <p:txBody>
          <a:bodyPr/>
          <a:lstStyle/>
          <a:p>
            <a:fld id="{1B156AD9-9286-4C09-8AF9-C122A7331CB8}" type="slidenum">
              <a:rPr lang="en-US" smtClean="0"/>
              <a:t>113</a:t>
            </a:fld>
            <a:endParaRPr lang="en-US" dirty="0"/>
          </a:p>
        </p:txBody>
      </p:sp>
    </p:spTree>
    <p:extLst>
      <p:ext uri="{BB962C8B-B14F-4D97-AF65-F5344CB8AC3E}">
        <p14:creationId xmlns:p14="http://schemas.microsoft.com/office/powerpoint/2010/main" val="269049741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Notes Placeholder 3">
            <a:extLst>
              <a:ext uri="{FF2B5EF4-FFF2-40B4-BE49-F238E27FC236}">
                <a16:creationId xmlns:a16="http://schemas.microsoft.com/office/drawing/2014/main" id="{FE1453A8-7546-4189-8E2C-E6B866B70035}"/>
              </a:ext>
            </a:extLst>
          </p:cNvPr>
          <p:cNvSpPr txBox="1">
            <a:spLocks noGrp="1"/>
          </p:cNvSpPr>
          <p:nvPr>
            <p:ph type="body" idx="1"/>
          </p:nvPr>
        </p:nvSpPr>
        <p:spPr>
          <a:xfrm>
            <a:off x="701675" y="4511675"/>
            <a:ext cx="5607050" cy="309532"/>
          </a:xfrm>
          <a:prstGeom prst="rect">
            <a:avLst/>
          </a:prstGeom>
          <a:noFill/>
        </p:spPr>
        <p:txBody>
          <a:bodyPr wrap="square" rtlCol="0">
            <a:spAutoFit/>
          </a:bodyPr>
          <a:lstStyle/>
          <a:p>
            <a:pPr algn="r"/>
            <a:r>
              <a:rPr lang="en-US" sz="1400" b="1" dirty="0">
                <a:solidFill>
                  <a:srgbClr val="FF0066"/>
                </a:solidFill>
              </a:rPr>
              <a:t>Minutes Per Slide:________</a:t>
            </a:r>
          </a:p>
        </p:txBody>
      </p:sp>
      <p:sp>
        <p:nvSpPr>
          <p:cNvPr id="5" name="TextBox 4">
            <a:extLst>
              <a:ext uri="{FF2B5EF4-FFF2-40B4-BE49-F238E27FC236}">
                <a16:creationId xmlns:a16="http://schemas.microsoft.com/office/drawing/2014/main" id="{6FE03BF5-6F5C-4D3D-915A-1E4DCBBCF9F5}"/>
              </a:ext>
            </a:extLst>
          </p:cNvPr>
          <p:cNvSpPr txBox="1"/>
          <p:nvPr/>
        </p:nvSpPr>
        <p:spPr>
          <a:xfrm>
            <a:off x="717550" y="4509700"/>
            <a:ext cx="1625600" cy="276999"/>
          </a:xfrm>
          <a:prstGeom prst="rect">
            <a:avLst/>
          </a:prstGeom>
          <a:noFill/>
        </p:spPr>
        <p:txBody>
          <a:bodyPr wrap="square" rtlCol="0">
            <a:spAutoFit/>
          </a:bodyPr>
          <a:lstStyle/>
          <a:p>
            <a:r>
              <a:rPr lang="en-US" sz="1200" dirty="0"/>
              <a:t>Clear Slide</a:t>
            </a:r>
          </a:p>
        </p:txBody>
      </p:sp>
      <p:sp>
        <p:nvSpPr>
          <p:cNvPr id="7" name="Slide Number Placeholder 6">
            <a:extLst>
              <a:ext uri="{FF2B5EF4-FFF2-40B4-BE49-F238E27FC236}">
                <a16:creationId xmlns:a16="http://schemas.microsoft.com/office/drawing/2014/main" id="{05C0A333-1473-4CF5-9B1C-29B6F11EBCD3}"/>
              </a:ext>
            </a:extLst>
          </p:cNvPr>
          <p:cNvSpPr>
            <a:spLocks noGrp="1"/>
          </p:cNvSpPr>
          <p:nvPr>
            <p:ph type="sldNum" sz="quarter" idx="5"/>
          </p:nvPr>
        </p:nvSpPr>
        <p:spPr/>
        <p:txBody>
          <a:bodyPr/>
          <a:lstStyle/>
          <a:p>
            <a:fld id="{1B156AD9-9286-4C09-8AF9-C122A7331CB8}" type="slidenum">
              <a:rPr lang="en-US" smtClean="0"/>
              <a:t>114</a:t>
            </a:fld>
            <a:endParaRPr lang="en-US" dirty="0"/>
          </a:p>
        </p:txBody>
      </p:sp>
    </p:spTree>
    <p:extLst>
      <p:ext uri="{BB962C8B-B14F-4D97-AF65-F5344CB8AC3E}">
        <p14:creationId xmlns:p14="http://schemas.microsoft.com/office/powerpoint/2010/main" val="153877208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Notes Placeholder 3">
            <a:extLst>
              <a:ext uri="{FF2B5EF4-FFF2-40B4-BE49-F238E27FC236}">
                <a16:creationId xmlns:a16="http://schemas.microsoft.com/office/drawing/2014/main" id="{91BEE81C-0F28-483B-8C69-6220D4E8D621}"/>
              </a:ext>
            </a:extLst>
          </p:cNvPr>
          <p:cNvSpPr txBox="1">
            <a:spLocks noGrp="1"/>
          </p:cNvSpPr>
          <p:nvPr>
            <p:ph type="body" idx="1"/>
          </p:nvPr>
        </p:nvSpPr>
        <p:spPr>
          <a:xfrm>
            <a:off x="701675" y="4473575"/>
            <a:ext cx="5607050" cy="309532"/>
          </a:xfrm>
          <a:prstGeom prst="rect">
            <a:avLst/>
          </a:prstGeom>
          <a:noFill/>
        </p:spPr>
        <p:txBody>
          <a:bodyPr wrap="square" rtlCol="0">
            <a:spAutoFit/>
          </a:bodyPr>
          <a:lstStyle/>
          <a:p>
            <a:pPr algn="r"/>
            <a:r>
              <a:rPr lang="en-US" sz="1400" b="1" dirty="0">
                <a:solidFill>
                  <a:srgbClr val="FF0066"/>
                </a:solidFill>
              </a:rPr>
              <a:t>Minutes Per Slide:________</a:t>
            </a:r>
          </a:p>
        </p:txBody>
      </p:sp>
      <p:sp>
        <p:nvSpPr>
          <p:cNvPr id="5" name="TextBox 4">
            <a:extLst>
              <a:ext uri="{FF2B5EF4-FFF2-40B4-BE49-F238E27FC236}">
                <a16:creationId xmlns:a16="http://schemas.microsoft.com/office/drawing/2014/main" id="{47136897-5B26-447D-849F-7F12337F6B3D}"/>
              </a:ext>
            </a:extLst>
          </p:cNvPr>
          <p:cNvSpPr txBox="1"/>
          <p:nvPr/>
        </p:nvSpPr>
        <p:spPr>
          <a:xfrm>
            <a:off x="717550" y="4473575"/>
            <a:ext cx="1625600" cy="276999"/>
          </a:xfrm>
          <a:prstGeom prst="rect">
            <a:avLst/>
          </a:prstGeom>
          <a:noFill/>
        </p:spPr>
        <p:txBody>
          <a:bodyPr wrap="square" rtlCol="0">
            <a:spAutoFit/>
          </a:bodyPr>
          <a:lstStyle/>
          <a:p>
            <a:r>
              <a:rPr lang="en-US" sz="1200" dirty="0"/>
              <a:t>Clear Slide</a:t>
            </a:r>
          </a:p>
        </p:txBody>
      </p:sp>
      <p:sp>
        <p:nvSpPr>
          <p:cNvPr id="7" name="Slide Number Placeholder 6">
            <a:extLst>
              <a:ext uri="{FF2B5EF4-FFF2-40B4-BE49-F238E27FC236}">
                <a16:creationId xmlns:a16="http://schemas.microsoft.com/office/drawing/2014/main" id="{65F4BC7D-2ADC-43CF-9ADD-45D5EF2B8D62}"/>
              </a:ext>
            </a:extLst>
          </p:cNvPr>
          <p:cNvSpPr>
            <a:spLocks noGrp="1"/>
          </p:cNvSpPr>
          <p:nvPr>
            <p:ph type="sldNum" sz="quarter" idx="5"/>
          </p:nvPr>
        </p:nvSpPr>
        <p:spPr/>
        <p:txBody>
          <a:bodyPr/>
          <a:lstStyle/>
          <a:p>
            <a:fld id="{1B156AD9-9286-4C09-8AF9-C122A7331CB8}" type="slidenum">
              <a:rPr lang="en-US" smtClean="0"/>
              <a:t>115</a:t>
            </a:fld>
            <a:endParaRPr lang="en-US" dirty="0"/>
          </a:p>
        </p:txBody>
      </p:sp>
    </p:spTree>
    <p:extLst>
      <p:ext uri="{BB962C8B-B14F-4D97-AF65-F5344CB8AC3E}">
        <p14:creationId xmlns:p14="http://schemas.microsoft.com/office/powerpoint/2010/main" val="417692688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Reference HEMS Std.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 name="TextBox 5">
            <a:extLst>
              <a:ext uri="{FF2B5EF4-FFF2-40B4-BE49-F238E27FC236}">
                <a16:creationId xmlns:a16="http://schemas.microsoft.com/office/drawing/2014/main" id="{9BAE2F3A-54B4-44DC-9F6A-8250016BE936}"/>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AF636B58-94E9-4716-A41C-E265BD887E02}"/>
              </a:ext>
            </a:extLst>
          </p:cNvPr>
          <p:cNvSpPr>
            <a:spLocks noGrp="1"/>
          </p:cNvSpPr>
          <p:nvPr>
            <p:ph type="sldNum" sz="quarter" idx="5"/>
          </p:nvPr>
        </p:nvSpPr>
        <p:spPr/>
        <p:txBody>
          <a:bodyPr/>
          <a:lstStyle/>
          <a:p>
            <a:fld id="{1B156AD9-9286-4C09-8AF9-C122A7331CB8}" type="slidenum">
              <a:rPr lang="en-US" smtClean="0"/>
              <a:t>116</a:t>
            </a:fld>
            <a:endParaRPr lang="en-US" dirty="0"/>
          </a:p>
        </p:txBody>
      </p:sp>
    </p:spTree>
    <p:extLst>
      <p:ext uri="{BB962C8B-B14F-4D97-AF65-F5344CB8AC3E}">
        <p14:creationId xmlns:p14="http://schemas.microsoft.com/office/powerpoint/2010/main" val="414286698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Clear Slide</a:t>
            </a:r>
          </a:p>
        </p:txBody>
      </p:sp>
      <p:sp>
        <p:nvSpPr>
          <p:cNvPr id="4" name="TextBox 3">
            <a:extLst>
              <a:ext uri="{FF2B5EF4-FFF2-40B4-BE49-F238E27FC236}">
                <a16:creationId xmlns:a16="http://schemas.microsoft.com/office/drawing/2014/main" id="{84E3FE9B-80BB-444E-BA7F-8B11BEF1DFF6}"/>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3" name="Slide Number Placeholder 2">
            <a:extLst>
              <a:ext uri="{FF2B5EF4-FFF2-40B4-BE49-F238E27FC236}">
                <a16:creationId xmlns:a16="http://schemas.microsoft.com/office/drawing/2014/main" id="{87EF94AC-95D4-4ABD-B678-B539999CE0CD}"/>
              </a:ext>
            </a:extLst>
          </p:cNvPr>
          <p:cNvSpPr>
            <a:spLocks noGrp="1"/>
          </p:cNvSpPr>
          <p:nvPr>
            <p:ph type="sldNum" sz="quarter" idx="5"/>
          </p:nvPr>
        </p:nvSpPr>
        <p:spPr/>
        <p:txBody>
          <a:bodyPr/>
          <a:lstStyle/>
          <a:p>
            <a:fld id="{1B156AD9-9286-4C09-8AF9-C122A7331CB8}" type="slidenum">
              <a:rPr lang="en-US" smtClean="0"/>
              <a:t>117</a:t>
            </a:fld>
            <a:endParaRPr lang="en-US" dirty="0"/>
          </a:p>
        </p:txBody>
      </p:sp>
    </p:spTree>
    <p:extLst>
      <p:ext uri="{BB962C8B-B14F-4D97-AF65-F5344CB8AC3E}">
        <p14:creationId xmlns:p14="http://schemas.microsoft.com/office/powerpoint/2010/main" val="418385774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Notes Placeholder 3">
            <a:extLst>
              <a:ext uri="{FF2B5EF4-FFF2-40B4-BE49-F238E27FC236}">
                <a16:creationId xmlns:a16="http://schemas.microsoft.com/office/drawing/2014/main" id="{F1F4BB3E-F6A4-4005-8486-263A92041F83}"/>
              </a:ext>
            </a:extLst>
          </p:cNvPr>
          <p:cNvSpPr txBox="1">
            <a:spLocks noGrp="1"/>
          </p:cNvSpPr>
          <p:nvPr>
            <p:ph type="body" idx="1"/>
          </p:nvPr>
        </p:nvSpPr>
        <p:spPr>
          <a:xfrm>
            <a:off x="717550" y="4540250"/>
            <a:ext cx="5607050" cy="309532"/>
          </a:xfrm>
          <a:prstGeom prst="rect">
            <a:avLst/>
          </a:prstGeom>
          <a:noFill/>
        </p:spPr>
        <p:txBody>
          <a:bodyPr wrap="square" rtlCol="0">
            <a:spAutoFit/>
          </a:bodyPr>
          <a:lstStyle/>
          <a:p>
            <a:pPr algn="r"/>
            <a:r>
              <a:rPr lang="en-US" sz="1400" b="1" dirty="0">
                <a:solidFill>
                  <a:srgbClr val="FF0066"/>
                </a:solidFill>
              </a:rPr>
              <a:t>Minutes Per Slide:________</a:t>
            </a:r>
          </a:p>
        </p:txBody>
      </p:sp>
      <p:sp>
        <p:nvSpPr>
          <p:cNvPr id="5" name="TextBox 4">
            <a:extLst>
              <a:ext uri="{FF2B5EF4-FFF2-40B4-BE49-F238E27FC236}">
                <a16:creationId xmlns:a16="http://schemas.microsoft.com/office/drawing/2014/main" id="{AC733CCD-EEF6-4E53-A714-F3D201873FED}"/>
              </a:ext>
            </a:extLst>
          </p:cNvPr>
          <p:cNvSpPr txBox="1"/>
          <p:nvPr/>
        </p:nvSpPr>
        <p:spPr>
          <a:xfrm>
            <a:off x="717550" y="4509700"/>
            <a:ext cx="1625600" cy="276999"/>
          </a:xfrm>
          <a:prstGeom prst="rect">
            <a:avLst/>
          </a:prstGeom>
          <a:noFill/>
        </p:spPr>
        <p:txBody>
          <a:bodyPr wrap="square" rtlCol="0">
            <a:spAutoFit/>
          </a:bodyPr>
          <a:lstStyle/>
          <a:p>
            <a:r>
              <a:rPr lang="en-US" sz="1200" dirty="0"/>
              <a:t>Clear Slide</a:t>
            </a:r>
          </a:p>
        </p:txBody>
      </p:sp>
      <p:sp>
        <p:nvSpPr>
          <p:cNvPr id="7" name="Slide Number Placeholder 6">
            <a:extLst>
              <a:ext uri="{FF2B5EF4-FFF2-40B4-BE49-F238E27FC236}">
                <a16:creationId xmlns:a16="http://schemas.microsoft.com/office/drawing/2014/main" id="{4AA7F8A6-94B7-4AA7-9D4F-7A5DD2952754}"/>
              </a:ext>
            </a:extLst>
          </p:cNvPr>
          <p:cNvSpPr>
            <a:spLocks noGrp="1"/>
          </p:cNvSpPr>
          <p:nvPr>
            <p:ph type="sldNum" sz="quarter" idx="5"/>
          </p:nvPr>
        </p:nvSpPr>
        <p:spPr/>
        <p:txBody>
          <a:bodyPr/>
          <a:lstStyle/>
          <a:p>
            <a:fld id="{1B156AD9-9286-4C09-8AF9-C122A7331CB8}" type="slidenum">
              <a:rPr lang="en-US" smtClean="0"/>
              <a:t>118</a:t>
            </a:fld>
            <a:endParaRPr lang="en-US" dirty="0"/>
          </a:p>
        </p:txBody>
      </p:sp>
    </p:spTree>
    <p:extLst>
      <p:ext uri="{BB962C8B-B14F-4D97-AF65-F5344CB8AC3E}">
        <p14:creationId xmlns:p14="http://schemas.microsoft.com/office/powerpoint/2010/main" val="305950757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Notes Placeholder 3">
            <a:extLst>
              <a:ext uri="{FF2B5EF4-FFF2-40B4-BE49-F238E27FC236}">
                <a16:creationId xmlns:a16="http://schemas.microsoft.com/office/drawing/2014/main" id="{9C6CD92F-8257-449B-A394-C94F5F83A95E}"/>
              </a:ext>
            </a:extLst>
          </p:cNvPr>
          <p:cNvSpPr txBox="1">
            <a:spLocks noGrp="1"/>
          </p:cNvSpPr>
          <p:nvPr>
            <p:ph type="body" idx="1"/>
          </p:nvPr>
        </p:nvSpPr>
        <p:spPr>
          <a:xfrm>
            <a:off x="701675" y="4492625"/>
            <a:ext cx="5607050" cy="309532"/>
          </a:xfrm>
          <a:prstGeom prst="rect">
            <a:avLst/>
          </a:prstGeom>
          <a:noFill/>
        </p:spPr>
        <p:txBody>
          <a:bodyPr wrap="square" rtlCol="0">
            <a:spAutoFit/>
          </a:bodyPr>
          <a:lstStyle/>
          <a:p>
            <a:pPr algn="r"/>
            <a:r>
              <a:rPr lang="en-US" sz="1400" b="1" dirty="0">
                <a:solidFill>
                  <a:srgbClr val="FF0066"/>
                </a:solidFill>
              </a:rPr>
              <a:t>Minutes Per Slide:________</a:t>
            </a:r>
          </a:p>
        </p:txBody>
      </p:sp>
      <p:sp>
        <p:nvSpPr>
          <p:cNvPr id="5" name="TextBox 4">
            <a:extLst>
              <a:ext uri="{FF2B5EF4-FFF2-40B4-BE49-F238E27FC236}">
                <a16:creationId xmlns:a16="http://schemas.microsoft.com/office/drawing/2014/main" id="{94111BD3-08C5-461D-98A2-2DFB5728D3ED}"/>
              </a:ext>
            </a:extLst>
          </p:cNvPr>
          <p:cNvSpPr txBox="1"/>
          <p:nvPr/>
        </p:nvSpPr>
        <p:spPr>
          <a:xfrm>
            <a:off x="717550" y="4488615"/>
            <a:ext cx="1625600" cy="276999"/>
          </a:xfrm>
          <a:prstGeom prst="rect">
            <a:avLst/>
          </a:prstGeom>
          <a:noFill/>
        </p:spPr>
        <p:txBody>
          <a:bodyPr wrap="square" rtlCol="0">
            <a:spAutoFit/>
          </a:bodyPr>
          <a:lstStyle/>
          <a:p>
            <a:r>
              <a:rPr lang="en-US" sz="1200" dirty="0"/>
              <a:t>Clear Slide</a:t>
            </a:r>
          </a:p>
        </p:txBody>
      </p:sp>
      <p:sp>
        <p:nvSpPr>
          <p:cNvPr id="7" name="Slide Number Placeholder 6">
            <a:extLst>
              <a:ext uri="{FF2B5EF4-FFF2-40B4-BE49-F238E27FC236}">
                <a16:creationId xmlns:a16="http://schemas.microsoft.com/office/drawing/2014/main" id="{C8C40256-E83A-4E08-A226-E41016A70EFD}"/>
              </a:ext>
            </a:extLst>
          </p:cNvPr>
          <p:cNvSpPr>
            <a:spLocks noGrp="1"/>
          </p:cNvSpPr>
          <p:nvPr>
            <p:ph type="sldNum" sz="quarter" idx="5"/>
          </p:nvPr>
        </p:nvSpPr>
        <p:spPr/>
        <p:txBody>
          <a:bodyPr/>
          <a:lstStyle/>
          <a:p>
            <a:fld id="{1B156AD9-9286-4C09-8AF9-C122A7331CB8}" type="slidenum">
              <a:rPr lang="en-US" smtClean="0"/>
              <a:t>119</a:t>
            </a:fld>
            <a:endParaRPr lang="en-US" dirty="0"/>
          </a:p>
        </p:txBody>
      </p:sp>
    </p:spTree>
    <p:extLst>
      <p:ext uri="{BB962C8B-B14F-4D97-AF65-F5344CB8AC3E}">
        <p14:creationId xmlns:p14="http://schemas.microsoft.com/office/powerpoint/2010/main" val="3558351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32FC9BB7-1BF0-4696-AE86-43679C8A7447}"/>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7CD1FA77-082F-43E3-B1ED-0A8F56F1AA67}"/>
              </a:ext>
            </a:extLst>
          </p:cNvPr>
          <p:cNvSpPr>
            <a:spLocks noGrp="1"/>
          </p:cNvSpPr>
          <p:nvPr>
            <p:ph type="sldNum" sz="quarter" idx="5"/>
          </p:nvPr>
        </p:nvSpPr>
        <p:spPr/>
        <p:txBody>
          <a:bodyPr/>
          <a:lstStyle/>
          <a:p>
            <a:fld id="{1B156AD9-9286-4C09-8AF9-C122A7331CB8}" type="slidenum">
              <a:rPr lang="en-US" smtClean="0"/>
              <a:t>12</a:t>
            </a:fld>
            <a:endParaRPr lang="en-US" dirty="0"/>
          </a:p>
        </p:txBody>
      </p:sp>
    </p:spTree>
    <p:extLst>
      <p:ext uri="{BB962C8B-B14F-4D97-AF65-F5344CB8AC3E}">
        <p14:creationId xmlns:p14="http://schemas.microsoft.com/office/powerpoint/2010/main" val="213775867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Notes Placeholder 3">
            <a:extLst>
              <a:ext uri="{FF2B5EF4-FFF2-40B4-BE49-F238E27FC236}">
                <a16:creationId xmlns:a16="http://schemas.microsoft.com/office/drawing/2014/main" id="{6FE65E81-6955-4DD8-BB82-504C2A6C567A}"/>
              </a:ext>
            </a:extLst>
          </p:cNvPr>
          <p:cNvSpPr txBox="1">
            <a:spLocks noGrp="1"/>
          </p:cNvSpPr>
          <p:nvPr>
            <p:ph type="body" idx="1"/>
          </p:nvPr>
        </p:nvSpPr>
        <p:spPr>
          <a:xfrm>
            <a:off x="701675" y="4473575"/>
            <a:ext cx="5607050" cy="309532"/>
          </a:xfrm>
          <a:prstGeom prst="rect">
            <a:avLst/>
          </a:prstGeom>
          <a:noFill/>
        </p:spPr>
        <p:txBody>
          <a:bodyPr wrap="square" rtlCol="0">
            <a:spAutoFit/>
          </a:bodyPr>
          <a:lstStyle/>
          <a:p>
            <a:pPr algn="r"/>
            <a:r>
              <a:rPr lang="en-US" sz="1400" b="1" dirty="0">
                <a:solidFill>
                  <a:srgbClr val="FF0066"/>
                </a:solidFill>
              </a:rPr>
              <a:t>Minutes Per Slide:________</a:t>
            </a:r>
          </a:p>
        </p:txBody>
      </p:sp>
      <p:sp>
        <p:nvSpPr>
          <p:cNvPr id="5" name="TextBox 4">
            <a:extLst>
              <a:ext uri="{FF2B5EF4-FFF2-40B4-BE49-F238E27FC236}">
                <a16:creationId xmlns:a16="http://schemas.microsoft.com/office/drawing/2014/main" id="{7CF08F24-546A-4247-8218-BCD7F2238A27}"/>
              </a:ext>
            </a:extLst>
          </p:cNvPr>
          <p:cNvSpPr txBox="1"/>
          <p:nvPr/>
        </p:nvSpPr>
        <p:spPr>
          <a:xfrm>
            <a:off x="701675" y="4473575"/>
            <a:ext cx="1625600" cy="276999"/>
          </a:xfrm>
          <a:prstGeom prst="rect">
            <a:avLst/>
          </a:prstGeom>
          <a:noFill/>
        </p:spPr>
        <p:txBody>
          <a:bodyPr wrap="square" rtlCol="0">
            <a:spAutoFit/>
          </a:bodyPr>
          <a:lstStyle/>
          <a:p>
            <a:r>
              <a:rPr lang="en-US" sz="1200" dirty="0"/>
              <a:t>Clear Slide</a:t>
            </a:r>
          </a:p>
        </p:txBody>
      </p:sp>
      <p:sp>
        <p:nvSpPr>
          <p:cNvPr id="7" name="Slide Number Placeholder 6">
            <a:extLst>
              <a:ext uri="{FF2B5EF4-FFF2-40B4-BE49-F238E27FC236}">
                <a16:creationId xmlns:a16="http://schemas.microsoft.com/office/drawing/2014/main" id="{30A76AF5-ECF9-40DA-B2EA-CF39EC5FDC65}"/>
              </a:ext>
            </a:extLst>
          </p:cNvPr>
          <p:cNvSpPr>
            <a:spLocks noGrp="1"/>
          </p:cNvSpPr>
          <p:nvPr>
            <p:ph type="sldNum" sz="quarter" idx="5"/>
          </p:nvPr>
        </p:nvSpPr>
        <p:spPr/>
        <p:txBody>
          <a:bodyPr/>
          <a:lstStyle/>
          <a:p>
            <a:fld id="{1B156AD9-9286-4C09-8AF9-C122A7331CB8}" type="slidenum">
              <a:rPr lang="en-US" smtClean="0"/>
              <a:t>120</a:t>
            </a:fld>
            <a:endParaRPr lang="en-US" dirty="0"/>
          </a:p>
        </p:txBody>
      </p:sp>
    </p:spTree>
    <p:extLst>
      <p:ext uri="{BB962C8B-B14F-4D97-AF65-F5344CB8AC3E}">
        <p14:creationId xmlns:p14="http://schemas.microsoft.com/office/powerpoint/2010/main" val="392260626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Notes Placeholder 3">
            <a:extLst>
              <a:ext uri="{FF2B5EF4-FFF2-40B4-BE49-F238E27FC236}">
                <a16:creationId xmlns:a16="http://schemas.microsoft.com/office/drawing/2014/main" id="{9DEF0E19-4B82-471D-829B-792506C3227B}"/>
              </a:ext>
            </a:extLst>
          </p:cNvPr>
          <p:cNvSpPr txBox="1">
            <a:spLocks noGrp="1"/>
          </p:cNvSpPr>
          <p:nvPr>
            <p:ph type="body" idx="1"/>
          </p:nvPr>
        </p:nvSpPr>
        <p:spPr>
          <a:xfrm>
            <a:off x="701675" y="4473575"/>
            <a:ext cx="5607050" cy="309532"/>
          </a:xfrm>
          <a:prstGeom prst="rect">
            <a:avLst/>
          </a:prstGeom>
          <a:noFill/>
        </p:spPr>
        <p:txBody>
          <a:bodyPr wrap="square" rtlCol="0">
            <a:spAutoFit/>
          </a:bodyPr>
          <a:lstStyle/>
          <a:p>
            <a:pPr algn="r"/>
            <a:r>
              <a:rPr lang="en-US" sz="1400" b="1" dirty="0">
                <a:solidFill>
                  <a:srgbClr val="FF0066"/>
                </a:solidFill>
              </a:rPr>
              <a:t>Minutes Per Slide:________</a:t>
            </a:r>
          </a:p>
        </p:txBody>
      </p:sp>
      <p:sp>
        <p:nvSpPr>
          <p:cNvPr id="5" name="TextBox 4">
            <a:extLst>
              <a:ext uri="{FF2B5EF4-FFF2-40B4-BE49-F238E27FC236}">
                <a16:creationId xmlns:a16="http://schemas.microsoft.com/office/drawing/2014/main" id="{BFBF9BD6-FDA8-4A2E-BDD9-A81A76FE1ECD}"/>
              </a:ext>
            </a:extLst>
          </p:cNvPr>
          <p:cNvSpPr txBox="1"/>
          <p:nvPr/>
        </p:nvSpPr>
        <p:spPr>
          <a:xfrm>
            <a:off x="701675" y="4509700"/>
            <a:ext cx="1625600" cy="276999"/>
          </a:xfrm>
          <a:prstGeom prst="rect">
            <a:avLst/>
          </a:prstGeom>
          <a:noFill/>
        </p:spPr>
        <p:txBody>
          <a:bodyPr wrap="square" rtlCol="0">
            <a:spAutoFit/>
          </a:bodyPr>
          <a:lstStyle/>
          <a:p>
            <a:r>
              <a:rPr lang="en-US" sz="1200" dirty="0"/>
              <a:t>Clear Slide</a:t>
            </a:r>
          </a:p>
        </p:txBody>
      </p:sp>
      <p:sp>
        <p:nvSpPr>
          <p:cNvPr id="7" name="Slide Number Placeholder 6">
            <a:extLst>
              <a:ext uri="{FF2B5EF4-FFF2-40B4-BE49-F238E27FC236}">
                <a16:creationId xmlns:a16="http://schemas.microsoft.com/office/drawing/2014/main" id="{69C53119-34D0-4CC5-8240-E61D4A73D745}"/>
              </a:ext>
            </a:extLst>
          </p:cNvPr>
          <p:cNvSpPr>
            <a:spLocks noGrp="1"/>
          </p:cNvSpPr>
          <p:nvPr>
            <p:ph type="sldNum" sz="quarter" idx="5"/>
          </p:nvPr>
        </p:nvSpPr>
        <p:spPr/>
        <p:txBody>
          <a:bodyPr/>
          <a:lstStyle/>
          <a:p>
            <a:fld id="{1B156AD9-9286-4C09-8AF9-C122A7331CB8}" type="slidenum">
              <a:rPr lang="en-US" smtClean="0"/>
              <a:t>121</a:t>
            </a:fld>
            <a:endParaRPr lang="en-US" dirty="0"/>
          </a:p>
        </p:txBody>
      </p:sp>
    </p:spTree>
    <p:extLst>
      <p:ext uri="{BB962C8B-B14F-4D97-AF65-F5344CB8AC3E}">
        <p14:creationId xmlns:p14="http://schemas.microsoft.com/office/powerpoint/2010/main" val="354313627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Notes Placeholder 3">
            <a:extLst>
              <a:ext uri="{FF2B5EF4-FFF2-40B4-BE49-F238E27FC236}">
                <a16:creationId xmlns:a16="http://schemas.microsoft.com/office/drawing/2014/main" id="{85DEBB96-6C53-44E7-ABBA-466ECC438F75}"/>
              </a:ext>
            </a:extLst>
          </p:cNvPr>
          <p:cNvSpPr txBox="1">
            <a:spLocks noGrp="1"/>
          </p:cNvSpPr>
          <p:nvPr>
            <p:ph type="body" idx="1"/>
          </p:nvPr>
        </p:nvSpPr>
        <p:spPr>
          <a:xfrm>
            <a:off x="701675" y="4473575"/>
            <a:ext cx="5607050" cy="309532"/>
          </a:xfrm>
          <a:prstGeom prst="rect">
            <a:avLst/>
          </a:prstGeom>
          <a:noFill/>
        </p:spPr>
        <p:txBody>
          <a:bodyPr wrap="square" rtlCol="0">
            <a:spAutoFit/>
          </a:bodyPr>
          <a:lstStyle/>
          <a:p>
            <a:pPr algn="r"/>
            <a:r>
              <a:rPr lang="en-US" sz="1400" b="1" dirty="0">
                <a:solidFill>
                  <a:srgbClr val="FF0066"/>
                </a:solidFill>
              </a:rPr>
              <a:t>Minutes Per Slide:________</a:t>
            </a:r>
          </a:p>
        </p:txBody>
      </p:sp>
      <p:sp>
        <p:nvSpPr>
          <p:cNvPr id="5" name="TextBox 4">
            <a:extLst>
              <a:ext uri="{FF2B5EF4-FFF2-40B4-BE49-F238E27FC236}">
                <a16:creationId xmlns:a16="http://schemas.microsoft.com/office/drawing/2014/main" id="{E0F7D94B-8145-42E6-9286-1875BD131CE6}"/>
              </a:ext>
            </a:extLst>
          </p:cNvPr>
          <p:cNvSpPr txBox="1"/>
          <p:nvPr/>
        </p:nvSpPr>
        <p:spPr>
          <a:xfrm>
            <a:off x="717550" y="4473575"/>
            <a:ext cx="1625600" cy="276999"/>
          </a:xfrm>
          <a:prstGeom prst="rect">
            <a:avLst/>
          </a:prstGeom>
          <a:noFill/>
        </p:spPr>
        <p:txBody>
          <a:bodyPr wrap="square" rtlCol="0">
            <a:spAutoFit/>
          </a:bodyPr>
          <a:lstStyle/>
          <a:p>
            <a:r>
              <a:rPr lang="en-US" sz="1200" dirty="0"/>
              <a:t>Clear Slide</a:t>
            </a:r>
          </a:p>
        </p:txBody>
      </p:sp>
      <p:sp>
        <p:nvSpPr>
          <p:cNvPr id="7" name="Slide Number Placeholder 6">
            <a:extLst>
              <a:ext uri="{FF2B5EF4-FFF2-40B4-BE49-F238E27FC236}">
                <a16:creationId xmlns:a16="http://schemas.microsoft.com/office/drawing/2014/main" id="{1AD41BA5-ABA0-4EAB-8DEC-36244E8A2CF6}"/>
              </a:ext>
            </a:extLst>
          </p:cNvPr>
          <p:cNvSpPr>
            <a:spLocks noGrp="1"/>
          </p:cNvSpPr>
          <p:nvPr>
            <p:ph type="sldNum" sz="quarter" idx="5"/>
          </p:nvPr>
        </p:nvSpPr>
        <p:spPr/>
        <p:txBody>
          <a:bodyPr/>
          <a:lstStyle/>
          <a:p>
            <a:fld id="{1B156AD9-9286-4C09-8AF9-C122A7331CB8}" type="slidenum">
              <a:rPr lang="en-US" smtClean="0"/>
              <a:t>122</a:t>
            </a:fld>
            <a:endParaRPr lang="en-US" dirty="0"/>
          </a:p>
        </p:txBody>
      </p:sp>
    </p:spTree>
    <p:extLst>
      <p:ext uri="{BB962C8B-B14F-4D97-AF65-F5344CB8AC3E}">
        <p14:creationId xmlns:p14="http://schemas.microsoft.com/office/powerpoint/2010/main" val="134862878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Third Party Special Needs/Supplemental Needs Trust is a trust created by someone other than the disabled person.  Usually a Parent, Grandparent,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Can create a Will with SNT provisions in case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Ask who has minor heirs/ disabled heirs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Incorrect </a:t>
            </a:r>
            <a:r>
              <a:rPr lang="en-US" altLang="en-US" sz="1200" dirty="0">
                <a:latin typeface="Sitka Text" panose="02000505000000020004" pitchFamily="2" charset="0"/>
              </a:rPr>
              <a:t>– </a:t>
            </a:r>
            <a:r>
              <a:rPr kumimoji="0" lang="en-US" sz="1200" b="0" i="0" u="none" strike="noStrike" kern="1200" cap="none" spc="0" normalizeH="0" baseline="0" noProof="0" dirty="0">
                <a:ln>
                  <a:noFill/>
                </a:ln>
                <a:solidFill>
                  <a:prstClr val="black"/>
                </a:solidFill>
                <a:effectLst/>
                <a:uLnTx/>
                <a:uFillTx/>
                <a:latin typeface="+mn-lt"/>
                <a:ea typeface="+mn-ea"/>
                <a:cs typeface="+mn-cs"/>
              </a:rPr>
              <a:t>Nobody has an heir until death.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 must all plan for it.</a:t>
            </a:r>
          </a:p>
          <a:p>
            <a:endParaRPr lang="en-US" dirty="0"/>
          </a:p>
        </p:txBody>
      </p:sp>
      <p:sp>
        <p:nvSpPr>
          <p:cNvPr id="5" name="TextBox 4">
            <a:extLst>
              <a:ext uri="{FF2B5EF4-FFF2-40B4-BE49-F238E27FC236}">
                <a16:creationId xmlns:a16="http://schemas.microsoft.com/office/drawing/2014/main" id="{817F218F-7A5D-484A-B783-63989E9D1158}"/>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4CBFFCF2-55FF-4A96-ACAE-7A5F01317514}"/>
              </a:ext>
            </a:extLst>
          </p:cNvPr>
          <p:cNvSpPr>
            <a:spLocks noGrp="1"/>
          </p:cNvSpPr>
          <p:nvPr>
            <p:ph type="sldNum" sz="quarter" idx="5"/>
          </p:nvPr>
        </p:nvSpPr>
        <p:spPr/>
        <p:txBody>
          <a:bodyPr/>
          <a:lstStyle/>
          <a:p>
            <a:fld id="{1B156AD9-9286-4C09-8AF9-C122A7331CB8}" type="slidenum">
              <a:rPr lang="en-US" smtClean="0"/>
              <a:t>123</a:t>
            </a:fld>
            <a:endParaRPr lang="en-US" dirty="0"/>
          </a:p>
        </p:txBody>
      </p:sp>
    </p:spTree>
    <p:extLst>
      <p:ext uri="{BB962C8B-B14F-4D97-AF65-F5344CB8AC3E}">
        <p14:creationId xmlns:p14="http://schemas.microsoft.com/office/powerpoint/2010/main" val="119499000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Self Settled- A trust created with the funds of the disabled individual.  If drafted properly the money will not disqualify the individual with a disability during his/her lifetime but the money left after death must go to the state</a:t>
            </a:r>
          </a:p>
          <a:p>
            <a:endParaRPr lang="en-US" dirty="0"/>
          </a:p>
        </p:txBody>
      </p:sp>
      <p:sp>
        <p:nvSpPr>
          <p:cNvPr id="5" name="TextBox 4">
            <a:extLst>
              <a:ext uri="{FF2B5EF4-FFF2-40B4-BE49-F238E27FC236}">
                <a16:creationId xmlns:a16="http://schemas.microsoft.com/office/drawing/2014/main" id="{2B5DAA47-54DE-4BD3-9006-E4115672BDA5}"/>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C19864E6-FE29-4194-9BE0-4A84E5AFB29B}"/>
              </a:ext>
            </a:extLst>
          </p:cNvPr>
          <p:cNvSpPr>
            <a:spLocks noGrp="1"/>
          </p:cNvSpPr>
          <p:nvPr>
            <p:ph type="sldNum" sz="quarter" idx="5"/>
          </p:nvPr>
        </p:nvSpPr>
        <p:spPr/>
        <p:txBody>
          <a:bodyPr/>
          <a:lstStyle/>
          <a:p>
            <a:fld id="{1B156AD9-9286-4C09-8AF9-C122A7331CB8}" type="slidenum">
              <a:rPr lang="en-US" smtClean="0"/>
              <a:t>124</a:t>
            </a:fld>
            <a:endParaRPr lang="en-US" dirty="0"/>
          </a:p>
        </p:txBody>
      </p:sp>
    </p:spTree>
    <p:extLst>
      <p:ext uri="{BB962C8B-B14F-4D97-AF65-F5344CB8AC3E}">
        <p14:creationId xmlns:p14="http://schemas.microsoft.com/office/powerpoint/2010/main" val="341062439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D2579474-D3B9-4B64-84C1-98F28551E322}"/>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0FCEB32D-C9C0-4636-AD4D-E84554C467D0}"/>
              </a:ext>
            </a:extLst>
          </p:cNvPr>
          <p:cNvSpPr>
            <a:spLocks noGrp="1"/>
          </p:cNvSpPr>
          <p:nvPr>
            <p:ph type="sldNum" sz="quarter" idx="5"/>
          </p:nvPr>
        </p:nvSpPr>
        <p:spPr/>
        <p:txBody>
          <a:bodyPr/>
          <a:lstStyle/>
          <a:p>
            <a:fld id="{1B156AD9-9286-4C09-8AF9-C122A7331CB8}" type="slidenum">
              <a:rPr lang="en-US" smtClean="0"/>
              <a:t>125</a:t>
            </a:fld>
            <a:endParaRPr lang="en-US" dirty="0"/>
          </a:p>
        </p:txBody>
      </p:sp>
    </p:spTree>
    <p:extLst>
      <p:ext uri="{BB962C8B-B14F-4D97-AF65-F5344CB8AC3E}">
        <p14:creationId xmlns:p14="http://schemas.microsoft.com/office/powerpoint/2010/main" val="164113875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1FF70F93-52C3-4BEF-A0C7-D40AF32CFF54}"/>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363EA990-BBBE-46C9-905C-C22D5F849AA8}"/>
              </a:ext>
            </a:extLst>
          </p:cNvPr>
          <p:cNvSpPr>
            <a:spLocks noGrp="1"/>
          </p:cNvSpPr>
          <p:nvPr>
            <p:ph type="sldNum" sz="quarter" idx="5"/>
          </p:nvPr>
        </p:nvSpPr>
        <p:spPr/>
        <p:txBody>
          <a:bodyPr/>
          <a:lstStyle/>
          <a:p>
            <a:fld id="{1B156AD9-9286-4C09-8AF9-C122A7331CB8}" type="slidenum">
              <a:rPr lang="en-US" smtClean="0"/>
              <a:t>126</a:t>
            </a:fld>
            <a:endParaRPr lang="en-US" dirty="0"/>
          </a:p>
        </p:txBody>
      </p:sp>
    </p:spTree>
    <p:extLst>
      <p:ext uri="{BB962C8B-B14F-4D97-AF65-F5344CB8AC3E}">
        <p14:creationId xmlns:p14="http://schemas.microsoft.com/office/powerpoint/2010/main" val="22471279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Pooled Trust </a:t>
            </a:r>
            <a:r>
              <a:rPr lang="en-US" altLang="en-US" sz="1200" dirty="0">
                <a:latin typeface="Sitka Text" panose="02000505000000020004" pitchFamily="2" charset="0"/>
              </a:rPr>
              <a:t>– </a:t>
            </a:r>
            <a:r>
              <a:rPr kumimoji="0" lang="en-US" sz="1200" b="0" i="0" u="none" strike="noStrike" kern="1200" cap="none" spc="0" normalizeH="0" baseline="0" noProof="0" dirty="0">
                <a:ln>
                  <a:noFill/>
                </a:ln>
                <a:solidFill>
                  <a:prstClr val="black"/>
                </a:solidFill>
                <a:effectLst/>
                <a:uLnTx/>
                <a:uFillTx/>
                <a:latin typeface="+mn-lt"/>
                <a:ea typeface="+mn-ea"/>
                <a:cs typeface="+mn-cs"/>
              </a:rPr>
              <a:t>Non-Profit Agencies often have Pooled Trusts </a:t>
            </a:r>
            <a:r>
              <a:rPr lang="en-US" altLang="en-US" sz="1200" dirty="0">
                <a:latin typeface="Sitka Text" panose="02000505000000020004" pitchFamily="2" charset="0"/>
              </a:rPr>
              <a:t>– </a:t>
            </a:r>
            <a:r>
              <a:rPr kumimoji="0" lang="en-US" sz="1200" b="0" i="0" u="none" strike="noStrike" kern="1200" cap="none" spc="0" normalizeH="0" baseline="0" noProof="0" dirty="0">
                <a:ln>
                  <a:noFill/>
                </a:ln>
                <a:solidFill>
                  <a:prstClr val="black"/>
                </a:solidFill>
                <a:effectLst/>
                <a:uLnTx/>
                <a:uFillTx/>
                <a:latin typeface="+mn-lt"/>
                <a:ea typeface="+mn-ea"/>
                <a:cs typeface="+mn-cs"/>
              </a:rPr>
              <a:t>Typically cheaper for family because don’t have to draft complicated agreement. Usually only requires a joinder. Upon death the money must be left in the Pooled Trust for others with disabilities.</a:t>
            </a:r>
          </a:p>
          <a:p>
            <a:endParaRPr lang="en-US" dirty="0"/>
          </a:p>
        </p:txBody>
      </p:sp>
      <p:sp>
        <p:nvSpPr>
          <p:cNvPr id="5" name="TextBox 4">
            <a:extLst>
              <a:ext uri="{FF2B5EF4-FFF2-40B4-BE49-F238E27FC236}">
                <a16:creationId xmlns:a16="http://schemas.microsoft.com/office/drawing/2014/main" id="{F6580520-C45E-47D4-9C2C-9850453F6849}"/>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42A84E41-5477-415D-B32B-5FC4070E06D0}"/>
              </a:ext>
            </a:extLst>
          </p:cNvPr>
          <p:cNvSpPr>
            <a:spLocks noGrp="1"/>
          </p:cNvSpPr>
          <p:nvPr>
            <p:ph type="sldNum" sz="quarter" idx="5"/>
          </p:nvPr>
        </p:nvSpPr>
        <p:spPr/>
        <p:txBody>
          <a:bodyPr/>
          <a:lstStyle/>
          <a:p>
            <a:fld id="{1B156AD9-9286-4C09-8AF9-C122A7331CB8}" type="slidenum">
              <a:rPr lang="en-US" smtClean="0"/>
              <a:t>127</a:t>
            </a:fld>
            <a:endParaRPr lang="en-US" dirty="0"/>
          </a:p>
        </p:txBody>
      </p:sp>
    </p:spTree>
    <p:extLst>
      <p:ext uri="{BB962C8B-B14F-4D97-AF65-F5344CB8AC3E}">
        <p14:creationId xmlns:p14="http://schemas.microsoft.com/office/powerpoint/2010/main" val="39484924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C3D9B08A-41DF-48D6-BC86-FF522AA69490}"/>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F9642792-3B43-4FDD-88A3-C8361DAC5975}"/>
              </a:ext>
            </a:extLst>
          </p:cNvPr>
          <p:cNvSpPr>
            <a:spLocks noGrp="1"/>
          </p:cNvSpPr>
          <p:nvPr>
            <p:ph type="sldNum" sz="quarter" idx="5"/>
          </p:nvPr>
        </p:nvSpPr>
        <p:spPr/>
        <p:txBody>
          <a:bodyPr/>
          <a:lstStyle/>
          <a:p>
            <a:fld id="{1B156AD9-9286-4C09-8AF9-C122A7331CB8}" type="slidenum">
              <a:rPr lang="en-US" smtClean="0"/>
              <a:t>128</a:t>
            </a:fld>
            <a:endParaRPr lang="en-US" dirty="0"/>
          </a:p>
        </p:txBody>
      </p:sp>
    </p:spTree>
    <p:extLst>
      <p:ext uri="{BB962C8B-B14F-4D97-AF65-F5344CB8AC3E}">
        <p14:creationId xmlns:p14="http://schemas.microsoft.com/office/powerpoint/2010/main" val="36228847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6F37C798-E47B-4D33-9345-D782F8264180}"/>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85E15DD2-639B-40D6-BDFB-CE741758CE8E}"/>
              </a:ext>
            </a:extLst>
          </p:cNvPr>
          <p:cNvSpPr>
            <a:spLocks noGrp="1"/>
          </p:cNvSpPr>
          <p:nvPr>
            <p:ph type="sldNum" sz="quarter" idx="5"/>
          </p:nvPr>
        </p:nvSpPr>
        <p:spPr/>
        <p:txBody>
          <a:bodyPr/>
          <a:lstStyle/>
          <a:p>
            <a:fld id="{1B156AD9-9286-4C09-8AF9-C122A7331CB8}" type="slidenum">
              <a:rPr lang="en-US" smtClean="0"/>
              <a:t>129</a:t>
            </a:fld>
            <a:endParaRPr lang="en-US" dirty="0"/>
          </a:p>
        </p:txBody>
      </p:sp>
    </p:spTree>
    <p:extLst>
      <p:ext uri="{BB962C8B-B14F-4D97-AF65-F5344CB8AC3E}">
        <p14:creationId xmlns:p14="http://schemas.microsoft.com/office/powerpoint/2010/main" val="1836433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a:t>Take for Granted. </a:t>
            </a:r>
          </a:p>
          <a:p>
            <a:pPr defTabSz="931774">
              <a:defRPr/>
            </a:pPr>
            <a:r>
              <a:rPr lang="en-US" altLang="en-US" dirty="0"/>
              <a:t>We can only plan when we are alive and well</a:t>
            </a:r>
          </a:p>
          <a:p>
            <a:endParaRPr lang="en-US" dirty="0"/>
          </a:p>
        </p:txBody>
      </p:sp>
      <p:sp>
        <p:nvSpPr>
          <p:cNvPr id="5" name="TextBox 4">
            <a:extLst>
              <a:ext uri="{FF2B5EF4-FFF2-40B4-BE49-F238E27FC236}">
                <a16:creationId xmlns:a16="http://schemas.microsoft.com/office/drawing/2014/main" id="{FCD369A5-E1AD-430F-9658-AE4801769929}"/>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47DCF3A5-80E3-4540-A0A4-F09088519568}"/>
              </a:ext>
            </a:extLst>
          </p:cNvPr>
          <p:cNvSpPr>
            <a:spLocks noGrp="1"/>
          </p:cNvSpPr>
          <p:nvPr>
            <p:ph type="sldNum" sz="quarter" idx="5"/>
          </p:nvPr>
        </p:nvSpPr>
        <p:spPr/>
        <p:txBody>
          <a:bodyPr/>
          <a:lstStyle/>
          <a:p>
            <a:fld id="{1B156AD9-9286-4C09-8AF9-C122A7331CB8}" type="slidenum">
              <a:rPr lang="en-US" smtClean="0"/>
              <a:t>13</a:t>
            </a:fld>
            <a:endParaRPr lang="en-US" dirty="0"/>
          </a:p>
        </p:txBody>
      </p:sp>
    </p:spTree>
    <p:extLst>
      <p:ext uri="{BB962C8B-B14F-4D97-AF65-F5344CB8AC3E}">
        <p14:creationId xmlns:p14="http://schemas.microsoft.com/office/powerpoint/2010/main" val="78172505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003399"/>
              </a:solidFill>
            </a:endParaRPr>
          </a:p>
          <a:p>
            <a:r>
              <a:rPr lang="en-US" b="1" dirty="0">
                <a:solidFill>
                  <a:srgbClr val="003399"/>
                </a:solidFill>
              </a:rPr>
              <a:t>Handout: </a:t>
            </a:r>
          </a:p>
          <a:p>
            <a:r>
              <a:rPr lang="en-US" i="1" u="sng" dirty="0">
                <a:solidFill>
                  <a:srgbClr val="003399"/>
                </a:solidFill>
              </a:rPr>
              <a:t>Caring for Elderly Parents: Real-Life Stories</a:t>
            </a:r>
            <a:r>
              <a:rPr lang="en-US" i="1" u="none" dirty="0">
                <a:solidFill>
                  <a:srgbClr val="003399"/>
                </a:solidFill>
              </a:rPr>
              <a:t> </a:t>
            </a:r>
            <a:r>
              <a:rPr lang="en-US" dirty="0">
                <a:sym typeface="Wingdings" panose="05000000000000000000" pitchFamily="2" charset="2"/>
              </a:rPr>
              <a:t> 3 stories of different family experiences, learning how to choose the best caregiving option </a:t>
            </a:r>
          </a:p>
          <a:p>
            <a:endParaRPr lang="en-US" dirty="0">
              <a:sym typeface="Wingdings" panose="05000000000000000000" pitchFamily="2" charset="2"/>
            </a:endParaRPr>
          </a:p>
          <a:p>
            <a:r>
              <a:rPr lang="en-US" b="1" dirty="0">
                <a:solidFill>
                  <a:srgbClr val="003399"/>
                </a:solidFill>
                <a:sym typeface="Wingdings" panose="05000000000000000000" pitchFamily="2" charset="2"/>
              </a:rPr>
              <a:t>“The average American lives to 79”</a:t>
            </a:r>
          </a:p>
          <a:p>
            <a:endParaRPr lang="en-US" b="1" dirty="0">
              <a:solidFill>
                <a:srgbClr val="003399"/>
              </a:solidFill>
              <a:sym typeface="Wingdings" panose="05000000000000000000" pitchFamily="2" charset="2"/>
            </a:endParaRPr>
          </a:p>
          <a:p>
            <a:r>
              <a:rPr lang="en-US" b="1" dirty="0">
                <a:solidFill>
                  <a:srgbClr val="003399"/>
                </a:solidFill>
                <a:sym typeface="Wingdings" panose="05000000000000000000" pitchFamily="2" charset="2"/>
              </a:rPr>
              <a:t>“Some 44 million people in the U.S. (that’s about 19% of us) are caring for an adult loved one.”</a:t>
            </a:r>
            <a:endParaRPr lang="en-US" b="1" dirty="0">
              <a:solidFill>
                <a:srgbClr val="003399"/>
              </a:solidFill>
            </a:endParaRPr>
          </a:p>
        </p:txBody>
      </p:sp>
      <p:sp>
        <p:nvSpPr>
          <p:cNvPr id="5" name="TextBox 4">
            <a:extLst>
              <a:ext uri="{FF2B5EF4-FFF2-40B4-BE49-F238E27FC236}">
                <a16:creationId xmlns:a16="http://schemas.microsoft.com/office/drawing/2014/main" id="{A75FF41F-0538-41AE-ADBE-0090D312341F}"/>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6110D757-4252-419F-861D-B95C95D73823}"/>
              </a:ext>
            </a:extLst>
          </p:cNvPr>
          <p:cNvSpPr>
            <a:spLocks noGrp="1"/>
          </p:cNvSpPr>
          <p:nvPr>
            <p:ph type="sldNum" sz="quarter" idx="5"/>
          </p:nvPr>
        </p:nvSpPr>
        <p:spPr/>
        <p:txBody>
          <a:bodyPr/>
          <a:lstStyle/>
          <a:p>
            <a:fld id="{1B156AD9-9286-4C09-8AF9-C122A7331CB8}" type="slidenum">
              <a:rPr lang="en-US" smtClean="0"/>
              <a:t>130</a:t>
            </a:fld>
            <a:endParaRPr lang="en-US" dirty="0"/>
          </a:p>
        </p:txBody>
      </p:sp>
    </p:spTree>
    <p:extLst>
      <p:ext uri="{BB962C8B-B14F-4D97-AF65-F5344CB8AC3E}">
        <p14:creationId xmlns:p14="http://schemas.microsoft.com/office/powerpoint/2010/main" val="203262170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Latest Statistics we could find and determine accurate.</a:t>
            </a:r>
          </a:p>
        </p:txBody>
      </p:sp>
      <p:sp>
        <p:nvSpPr>
          <p:cNvPr id="5" name="TextBox 4">
            <a:extLst>
              <a:ext uri="{FF2B5EF4-FFF2-40B4-BE49-F238E27FC236}">
                <a16:creationId xmlns:a16="http://schemas.microsoft.com/office/drawing/2014/main" id="{5F5F5B47-7F92-4236-907F-C261AE253791}"/>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A48D60F8-AE41-4F9C-8162-4F22857201A5}"/>
              </a:ext>
            </a:extLst>
          </p:cNvPr>
          <p:cNvSpPr>
            <a:spLocks noGrp="1"/>
          </p:cNvSpPr>
          <p:nvPr>
            <p:ph type="sldNum" sz="quarter" idx="5"/>
          </p:nvPr>
        </p:nvSpPr>
        <p:spPr/>
        <p:txBody>
          <a:bodyPr/>
          <a:lstStyle/>
          <a:p>
            <a:fld id="{1B156AD9-9286-4C09-8AF9-C122A7331CB8}" type="slidenum">
              <a:rPr lang="en-US" smtClean="0"/>
              <a:t>131</a:t>
            </a:fld>
            <a:endParaRPr lang="en-US" dirty="0"/>
          </a:p>
        </p:txBody>
      </p:sp>
    </p:spTree>
    <p:extLst>
      <p:ext uri="{BB962C8B-B14F-4D97-AF65-F5344CB8AC3E}">
        <p14:creationId xmlns:p14="http://schemas.microsoft.com/office/powerpoint/2010/main" val="169537466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1" dirty="0">
              <a:solidFill>
                <a:srgbClr val="003399"/>
              </a:solidFill>
            </a:endParaRPr>
          </a:p>
          <a:p>
            <a:pPr defTabSz="931774">
              <a:defRPr/>
            </a:pPr>
            <a:r>
              <a:rPr lang="en-US" b="1" dirty="0">
                <a:solidFill>
                  <a:srgbClr val="003399"/>
                </a:solidFill>
              </a:rPr>
              <a:t>Handouts:</a:t>
            </a:r>
          </a:p>
          <a:p>
            <a:pPr defTabSz="931774">
              <a:defRPr/>
            </a:pPr>
            <a:r>
              <a:rPr lang="en-US" i="1" u="sng" dirty="0">
                <a:solidFill>
                  <a:srgbClr val="003399"/>
                </a:solidFill>
              </a:rPr>
              <a:t>Challenges for Family Caregivers</a:t>
            </a:r>
            <a:r>
              <a:rPr lang="en-US" i="1" dirty="0">
                <a:solidFill>
                  <a:srgbClr val="003399"/>
                </a:solidFill>
              </a:rPr>
              <a:t> </a:t>
            </a:r>
            <a:r>
              <a:rPr lang="en-US" dirty="0">
                <a:sym typeface="Wingdings" panose="05000000000000000000" pitchFamily="2" charset="2"/>
              </a:rPr>
              <a:t> obvious and subtle situations that can create tension among caregiving family members (finances, relationships, time)</a:t>
            </a:r>
            <a:endParaRPr lang="en-US" dirty="0"/>
          </a:p>
          <a:p>
            <a:endParaRPr lang="en-US" dirty="0"/>
          </a:p>
        </p:txBody>
      </p:sp>
      <p:sp>
        <p:nvSpPr>
          <p:cNvPr id="5" name="TextBox 4">
            <a:extLst>
              <a:ext uri="{FF2B5EF4-FFF2-40B4-BE49-F238E27FC236}">
                <a16:creationId xmlns:a16="http://schemas.microsoft.com/office/drawing/2014/main" id="{E616E51F-298A-476A-922B-8023C904B0EA}"/>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4B9ABC23-BD81-4F70-BF69-3451E64C6D56}"/>
              </a:ext>
            </a:extLst>
          </p:cNvPr>
          <p:cNvSpPr>
            <a:spLocks noGrp="1"/>
          </p:cNvSpPr>
          <p:nvPr>
            <p:ph type="sldNum" sz="quarter" idx="5"/>
          </p:nvPr>
        </p:nvSpPr>
        <p:spPr/>
        <p:txBody>
          <a:bodyPr/>
          <a:lstStyle/>
          <a:p>
            <a:fld id="{1B156AD9-9286-4C09-8AF9-C122A7331CB8}" type="slidenum">
              <a:rPr lang="en-US" smtClean="0"/>
              <a:t>132</a:t>
            </a:fld>
            <a:endParaRPr lang="en-US" dirty="0"/>
          </a:p>
        </p:txBody>
      </p:sp>
    </p:spTree>
    <p:extLst>
      <p:ext uri="{BB962C8B-B14F-4D97-AF65-F5344CB8AC3E}">
        <p14:creationId xmlns:p14="http://schemas.microsoft.com/office/powerpoint/2010/main" val="69248664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Must be in writing </a:t>
            </a:r>
          </a:p>
        </p:txBody>
      </p:sp>
      <p:sp>
        <p:nvSpPr>
          <p:cNvPr id="5" name="TextBox 4">
            <a:extLst>
              <a:ext uri="{FF2B5EF4-FFF2-40B4-BE49-F238E27FC236}">
                <a16:creationId xmlns:a16="http://schemas.microsoft.com/office/drawing/2014/main" id="{6C8215D3-FD23-4250-99EC-AC2508FCA722}"/>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24D9E3FB-FB91-4C84-96AF-DC1CBF7A949C}"/>
              </a:ext>
            </a:extLst>
          </p:cNvPr>
          <p:cNvSpPr>
            <a:spLocks noGrp="1"/>
          </p:cNvSpPr>
          <p:nvPr>
            <p:ph type="sldNum" sz="quarter" idx="5"/>
          </p:nvPr>
        </p:nvSpPr>
        <p:spPr/>
        <p:txBody>
          <a:bodyPr/>
          <a:lstStyle/>
          <a:p>
            <a:fld id="{1B156AD9-9286-4C09-8AF9-C122A7331CB8}" type="slidenum">
              <a:rPr lang="en-US" smtClean="0"/>
              <a:t>133</a:t>
            </a:fld>
            <a:endParaRPr lang="en-US" dirty="0"/>
          </a:p>
        </p:txBody>
      </p:sp>
    </p:spTree>
    <p:extLst>
      <p:ext uri="{BB962C8B-B14F-4D97-AF65-F5344CB8AC3E}">
        <p14:creationId xmlns:p14="http://schemas.microsoft.com/office/powerpoint/2010/main" val="327705811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61B5E6B4-4AFE-40E4-92A3-F5442C8F900A}"/>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F68F4077-06F8-4ADD-9268-11A01ADD01B4}"/>
              </a:ext>
            </a:extLst>
          </p:cNvPr>
          <p:cNvSpPr>
            <a:spLocks noGrp="1"/>
          </p:cNvSpPr>
          <p:nvPr>
            <p:ph type="sldNum" sz="quarter" idx="5"/>
          </p:nvPr>
        </p:nvSpPr>
        <p:spPr/>
        <p:txBody>
          <a:bodyPr/>
          <a:lstStyle/>
          <a:p>
            <a:fld id="{1B156AD9-9286-4C09-8AF9-C122A7331CB8}" type="slidenum">
              <a:rPr lang="en-US" smtClean="0"/>
              <a:t>134</a:t>
            </a:fld>
            <a:endParaRPr lang="en-US" dirty="0"/>
          </a:p>
        </p:txBody>
      </p:sp>
    </p:spTree>
    <p:extLst>
      <p:ext uri="{BB962C8B-B14F-4D97-AF65-F5344CB8AC3E}">
        <p14:creationId xmlns:p14="http://schemas.microsoft.com/office/powerpoint/2010/main" val="306641319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Some key provisions that should be discussed and included</a:t>
            </a:r>
          </a:p>
        </p:txBody>
      </p:sp>
      <p:sp>
        <p:nvSpPr>
          <p:cNvPr id="5" name="TextBox 4">
            <a:extLst>
              <a:ext uri="{FF2B5EF4-FFF2-40B4-BE49-F238E27FC236}">
                <a16:creationId xmlns:a16="http://schemas.microsoft.com/office/drawing/2014/main" id="{9D4926CA-2A5A-49A7-A63C-37B671C82541}"/>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E74FDF9D-2B92-458D-AF1B-34D714022411}"/>
              </a:ext>
            </a:extLst>
          </p:cNvPr>
          <p:cNvSpPr>
            <a:spLocks noGrp="1"/>
          </p:cNvSpPr>
          <p:nvPr>
            <p:ph type="sldNum" sz="quarter" idx="5"/>
          </p:nvPr>
        </p:nvSpPr>
        <p:spPr/>
        <p:txBody>
          <a:bodyPr/>
          <a:lstStyle/>
          <a:p>
            <a:fld id="{1B156AD9-9286-4C09-8AF9-C122A7331CB8}" type="slidenum">
              <a:rPr lang="en-US" smtClean="0"/>
              <a:t>135</a:t>
            </a:fld>
            <a:endParaRPr lang="en-US" dirty="0"/>
          </a:p>
        </p:txBody>
      </p:sp>
    </p:spTree>
    <p:extLst>
      <p:ext uri="{BB962C8B-B14F-4D97-AF65-F5344CB8AC3E}">
        <p14:creationId xmlns:p14="http://schemas.microsoft.com/office/powerpoint/2010/main" val="136193721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F3D632F8-F2F1-496F-B117-115D5A907A31}"/>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12B1212D-2EB8-4154-A099-BCDDFE16A98A}"/>
              </a:ext>
            </a:extLst>
          </p:cNvPr>
          <p:cNvSpPr>
            <a:spLocks noGrp="1"/>
          </p:cNvSpPr>
          <p:nvPr>
            <p:ph type="sldNum" sz="quarter" idx="5"/>
          </p:nvPr>
        </p:nvSpPr>
        <p:spPr/>
        <p:txBody>
          <a:bodyPr/>
          <a:lstStyle/>
          <a:p>
            <a:fld id="{1B156AD9-9286-4C09-8AF9-C122A7331CB8}" type="slidenum">
              <a:rPr lang="en-US" smtClean="0"/>
              <a:t>136</a:t>
            </a:fld>
            <a:endParaRPr lang="en-US" dirty="0"/>
          </a:p>
        </p:txBody>
      </p:sp>
    </p:spTree>
    <p:extLst>
      <p:ext uri="{BB962C8B-B14F-4D97-AF65-F5344CB8AC3E}">
        <p14:creationId xmlns:p14="http://schemas.microsoft.com/office/powerpoint/2010/main" val="193938364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CE3F799F-C2F9-4C37-BF37-C12906CA2649}"/>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598EC3BA-DD7D-4AA5-962F-EB9E4341A959}"/>
              </a:ext>
            </a:extLst>
          </p:cNvPr>
          <p:cNvSpPr>
            <a:spLocks noGrp="1"/>
          </p:cNvSpPr>
          <p:nvPr>
            <p:ph type="sldNum" sz="quarter" idx="5"/>
          </p:nvPr>
        </p:nvSpPr>
        <p:spPr/>
        <p:txBody>
          <a:bodyPr/>
          <a:lstStyle/>
          <a:p>
            <a:fld id="{1B156AD9-9286-4C09-8AF9-C122A7331CB8}" type="slidenum">
              <a:rPr lang="en-US" smtClean="0"/>
              <a:t>137</a:t>
            </a:fld>
            <a:endParaRPr lang="en-US" dirty="0"/>
          </a:p>
        </p:txBody>
      </p:sp>
    </p:spTree>
    <p:extLst>
      <p:ext uri="{BB962C8B-B14F-4D97-AF65-F5344CB8AC3E}">
        <p14:creationId xmlns:p14="http://schemas.microsoft.com/office/powerpoint/2010/main" val="68405383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23637E41-10A9-482B-A766-5363178D3954}"/>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6F69C3BF-C88A-4032-9398-F12F599F7DF9}"/>
              </a:ext>
            </a:extLst>
          </p:cNvPr>
          <p:cNvSpPr>
            <a:spLocks noGrp="1"/>
          </p:cNvSpPr>
          <p:nvPr>
            <p:ph type="sldNum" sz="quarter" idx="5"/>
          </p:nvPr>
        </p:nvSpPr>
        <p:spPr/>
        <p:txBody>
          <a:bodyPr/>
          <a:lstStyle/>
          <a:p>
            <a:fld id="{1B156AD9-9286-4C09-8AF9-C122A7331CB8}" type="slidenum">
              <a:rPr lang="en-US" smtClean="0"/>
              <a:t>138</a:t>
            </a:fld>
            <a:endParaRPr lang="en-US" dirty="0"/>
          </a:p>
        </p:txBody>
      </p:sp>
    </p:spTree>
    <p:extLst>
      <p:ext uri="{BB962C8B-B14F-4D97-AF65-F5344CB8AC3E}">
        <p14:creationId xmlns:p14="http://schemas.microsoft.com/office/powerpoint/2010/main" val="122956601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a:p>
            <a:endParaRPr lang="en-US" dirty="0"/>
          </a:p>
          <a:p>
            <a:r>
              <a:rPr lang="en-US" b="1" dirty="0"/>
              <a:t>Adjustable Gross Income: currently 10% (will need to consistently update)</a:t>
            </a:r>
          </a:p>
        </p:txBody>
      </p:sp>
      <p:sp>
        <p:nvSpPr>
          <p:cNvPr id="5" name="TextBox 4">
            <a:extLst>
              <a:ext uri="{FF2B5EF4-FFF2-40B4-BE49-F238E27FC236}">
                <a16:creationId xmlns:a16="http://schemas.microsoft.com/office/drawing/2014/main" id="{DC6B9292-230C-49D2-96F1-E13C77F2D344}"/>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D79B8B46-D032-4B18-B208-1A7E21CD9F0B}"/>
              </a:ext>
            </a:extLst>
          </p:cNvPr>
          <p:cNvSpPr>
            <a:spLocks noGrp="1"/>
          </p:cNvSpPr>
          <p:nvPr>
            <p:ph type="sldNum" sz="quarter" idx="5"/>
          </p:nvPr>
        </p:nvSpPr>
        <p:spPr/>
        <p:txBody>
          <a:bodyPr/>
          <a:lstStyle/>
          <a:p>
            <a:fld id="{1B156AD9-9286-4C09-8AF9-C122A7331CB8}" type="slidenum">
              <a:rPr lang="en-US" smtClean="0"/>
              <a:t>139</a:t>
            </a:fld>
            <a:endParaRPr lang="en-US" dirty="0"/>
          </a:p>
        </p:txBody>
      </p:sp>
    </p:spTree>
    <p:extLst>
      <p:ext uri="{BB962C8B-B14F-4D97-AF65-F5344CB8AC3E}">
        <p14:creationId xmlns:p14="http://schemas.microsoft.com/office/powerpoint/2010/main" val="673993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4530" y="4545230"/>
            <a:ext cx="5608320" cy="4280218"/>
          </a:xfrm>
        </p:spPr>
        <p:txBody>
          <a:bodyPr/>
          <a:lstStyle/>
          <a:p>
            <a:pPr eaLnBrk="1" hangingPunct="1">
              <a:spcBef>
                <a:spcPct val="0"/>
              </a:spcBef>
              <a:defRPr/>
            </a:pPr>
            <a:r>
              <a:rPr lang="en-US" altLang="en-US" dirty="0"/>
              <a:t>POA (not spouse)</a:t>
            </a:r>
          </a:p>
          <a:p>
            <a:pPr eaLnBrk="1" hangingPunct="1">
              <a:spcBef>
                <a:spcPct val="0"/>
              </a:spcBef>
              <a:defRPr/>
            </a:pPr>
            <a:r>
              <a:rPr lang="en-US" altLang="en-US" dirty="0"/>
              <a:t>Show difference between Health &amp; Financial</a:t>
            </a:r>
          </a:p>
          <a:p>
            <a:pPr eaLnBrk="1" hangingPunct="1">
              <a:spcBef>
                <a:spcPct val="0"/>
              </a:spcBef>
              <a:defRPr/>
            </a:pPr>
            <a:r>
              <a:rPr lang="en-US" altLang="en-US" dirty="0"/>
              <a:t>Introduce Guardianship </a:t>
            </a:r>
          </a:p>
          <a:p>
            <a:endParaRPr lang="en-US" dirty="0"/>
          </a:p>
        </p:txBody>
      </p:sp>
      <p:sp>
        <p:nvSpPr>
          <p:cNvPr id="5" name="TextBox 4">
            <a:extLst>
              <a:ext uri="{FF2B5EF4-FFF2-40B4-BE49-F238E27FC236}">
                <a16:creationId xmlns:a16="http://schemas.microsoft.com/office/drawing/2014/main" id="{180A4BA7-89D5-4DEA-9E68-3FE64ECE3471}"/>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65EF1FEC-0BDE-4CA4-87BE-17B2F48A264D}"/>
              </a:ext>
            </a:extLst>
          </p:cNvPr>
          <p:cNvSpPr>
            <a:spLocks noGrp="1"/>
          </p:cNvSpPr>
          <p:nvPr>
            <p:ph type="sldNum" sz="quarter" idx="5"/>
          </p:nvPr>
        </p:nvSpPr>
        <p:spPr/>
        <p:txBody>
          <a:bodyPr/>
          <a:lstStyle/>
          <a:p>
            <a:fld id="{1B156AD9-9286-4C09-8AF9-C122A7331CB8}" type="slidenum">
              <a:rPr lang="en-US" smtClean="0"/>
              <a:t>14</a:t>
            </a:fld>
            <a:endParaRPr lang="en-US" dirty="0"/>
          </a:p>
        </p:txBody>
      </p:sp>
    </p:spTree>
    <p:extLst>
      <p:ext uri="{BB962C8B-B14F-4D97-AF65-F5344CB8AC3E}">
        <p14:creationId xmlns:p14="http://schemas.microsoft.com/office/powerpoint/2010/main" val="379646045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a:p>
            <a:pPr defTabSz="931774">
              <a:defRPr/>
            </a:pPr>
            <a:endParaRPr lang="en-US" dirty="0"/>
          </a:p>
          <a:p>
            <a:pPr defTabSz="931774">
              <a:defRPr/>
            </a:pPr>
            <a:r>
              <a:rPr lang="en-US" dirty="0"/>
              <a:t>Options:</a:t>
            </a:r>
            <a:r>
              <a:rPr lang="en-US" baseline="0" dirty="0"/>
              <a:t> under AAA – does assessment to see if qualify</a:t>
            </a:r>
            <a:endParaRPr lang="en-US" dirty="0"/>
          </a:p>
          <a:p>
            <a:endParaRPr lang="en-US" dirty="0"/>
          </a:p>
        </p:txBody>
      </p:sp>
      <p:sp>
        <p:nvSpPr>
          <p:cNvPr id="5" name="TextBox 4">
            <a:extLst>
              <a:ext uri="{FF2B5EF4-FFF2-40B4-BE49-F238E27FC236}">
                <a16:creationId xmlns:a16="http://schemas.microsoft.com/office/drawing/2014/main" id="{6BDE276F-2686-4D99-981E-9FE9E8843884}"/>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C59D76BD-609C-48DB-9BAD-A99015F09871}"/>
              </a:ext>
            </a:extLst>
          </p:cNvPr>
          <p:cNvSpPr>
            <a:spLocks noGrp="1"/>
          </p:cNvSpPr>
          <p:nvPr>
            <p:ph type="sldNum" sz="quarter" idx="5"/>
          </p:nvPr>
        </p:nvSpPr>
        <p:spPr/>
        <p:txBody>
          <a:bodyPr/>
          <a:lstStyle/>
          <a:p>
            <a:fld id="{1B156AD9-9286-4C09-8AF9-C122A7331CB8}" type="slidenum">
              <a:rPr lang="en-US" smtClean="0"/>
              <a:t>140</a:t>
            </a:fld>
            <a:endParaRPr lang="en-US" dirty="0"/>
          </a:p>
        </p:txBody>
      </p:sp>
    </p:spTree>
    <p:extLst>
      <p:ext uri="{BB962C8B-B14F-4D97-AF65-F5344CB8AC3E}">
        <p14:creationId xmlns:p14="http://schemas.microsoft.com/office/powerpoint/2010/main" val="187916864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2A300BE5-D4D2-41C4-89C0-7DA381B8FFB9}"/>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6B1765C5-ED76-42B2-A75E-5C7072CCDA22}"/>
              </a:ext>
            </a:extLst>
          </p:cNvPr>
          <p:cNvSpPr>
            <a:spLocks noGrp="1"/>
          </p:cNvSpPr>
          <p:nvPr>
            <p:ph type="sldNum" sz="quarter" idx="5"/>
          </p:nvPr>
        </p:nvSpPr>
        <p:spPr/>
        <p:txBody>
          <a:bodyPr/>
          <a:lstStyle/>
          <a:p>
            <a:fld id="{1B156AD9-9286-4C09-8AF9-C122A7331CB8}" type="slidenum">
              <a:rPr lang="en-US" smtClean="0"/>
              <a:t>141</a:t>
            </a:fld>
            <a:endParaRPr lang="en-US" dirty="0"/>
          </a:p>
        </p:txBody>
      </p:sp>
    </p:spTree>
    <p:extLst>
      <p:ext uri="{BB962C8B-B14F-4D97-AF65-F5344CB8AC3E}">
        <p14:creationId xmlns:p14="http://schemas.microsoft.com/office/powerpoint/2010/main" val="375947017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ln w="0"/>
                <a:solidFill>
                  <a:srgbClr val="003399"/>
                </a:solidFill>
              </a:rPr>
              <a:t>Handout:</a:t>
            </a:r>
          </a:p>
          <a:p>
            <a:pPr defTabSz="931774">
              <a:defRPr/>
            </a:pPr>
            <a:r>
              <a:rPr lang="en-US" i="1" u="sng" dirty="0">
                <a:ln w="0"/>
                <a:solidFill>
                  <a:srgbClr val="003399"/>
                </a:solidFill>
              </a:rPr>
              <a:t>Veteran Benefits General Qualifications</a:t>
            </a:r>
            <a:endParaRPr lang="en-US" i="1" u="sng" dirty="0">
              <a:solidFill>
                <a:srgbClr val="003399"/>
              </a:solidFill>
            </a:endParaRPr>
          </a:p>
        </p:txBody>
      </p:sp>
      <p:sp>
        <p:nvSpPr>
          <p:cNvPr id="5" name="TextBox 4">
            <a:extLst>
              <a:ext uri="{FF2B5EF4-FFF2-40B4-BE49-F238E27FC236}">
                <a16:creationId xmlns:a16="http://schemas.microsoft.com/office/drawing/2014/main" id="{C62F16DD-80FF-403D-BF63-B067E526FC45}"/>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132A694F-7270-4554-B215-A56F7CE1F9AD}"/>
              </a:ext>
            </a:extLst>
          </p:cNvPr>
          <p:cNvSpPr>
            <a:spLocks noGrp="1"/>
          </p:cNvSpPr>
          <p:nvPr>
            <p:ph type="sldNum" sz="quarter" idx="5"/>
          </p:nvPr>
        </p:nvSpPr>
        <p:spPr/>
        <p:txBody>
          <a:bodyPr/>
          <a:lstStyle/>
          <a:p>
            <a:fld id="{1B156AD9-9286-4C09-8AF9-C122A7331CB8}" type="slidenum">
              <a:rPr lang="en-US" smtClean="0"/>
              <a:t>142</a:t>
            </a:fld>
            <a:endParaRPr lang="en-US" dirty="0"/>
          </a:p>
        </p:txBody>
      </p:sp>
    </p:spTree>
    <p:extLst>
      <p:ext uri="{BB962C8B-B14F-4D97-AF65-F5344CB8AC3E}">
        <p14:creationId xmlns:p14="http://schemas.microsoft.com/office/powerpoint/2010/main" val="3175539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A91B6DCB-DBB2-464A-8C56-7A9A96283F52}"/>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AF4B5EE1-65E1-4B54-95CE-B7FF44C22077}"/>
              </a:ext>
            </a:extLst>
          </p:cNvPr>
          <p:cNvSpPr>
            <a:spLocks noGrp="1"/>
          </p:cNvSpPr>
          <p:nvPr>
            <p:ph type="sldNum" sz="quarter" idx="5"/>
          </p:nvPr>
        </p:nvSpPr>
        <p:spPr/>
        <p:txBody>
          <a:bodyPr/>
          <a:lstStyle/>
          <a:p>
            <a:fld id="{1B156AD9-9286-4C09-8AF9-C122A7331CB8}" type="slidenum">
              <a:rPr lang="en-US" smtClean="0"/>
              <a:t>143</a:t>
            </a:fld>
            <a:endParaRPr lang="en-US" dirty="0"/>
          </a:p>
        </p:txBody>
      </p:sp>
    </p:spTree>
    <p:extLst>
      <p:ext uri="{BB962C8B-B14F-4D97-AF65-F5344CB8AC3E}">
        <p14:creationId xmlns:p14="http://schemas.microsoft.com/office/powerpoint/2010/main" val="401985636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In ALF we need physician</a:t>
            </a:r>
            <a:r>
              <a:rPr lang="en-US" baseline="0" dirty="0"/>
              <a:t> statement</a:t>
            </a:r>
            <a:endParaRPr lang="en-US" dirty="0"/>
          </a:p>
          <a:p>
            <a:endParaRPr lang="en-US" dirty="0"/>
          </a:p>
        </p:txBody>
      </p:sp>
      <p:sp>
        <p:nvSpPr>
          <p:cNvPr id="5" name="TextBox 4">
            <a:extLst>
              <a:ext uri="{FF2B5EF4-FFF2-40B4-BE49-F238E27FC236}">
                <a16:creationId xmlns:a16="http://schemas.microsoft.com/office/drawing/2014/main" id="{0F5C7BAB-71A3-4D78-8574-C794565CE19B}"/>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A0C0E936-7F0C-4F11-BF68-2B60F6B0A8C9}"/>
              </a:ext>
            </a:extLst>
          </p:cNvPr>
          <p:cNvSpPr>
            <a:spLocks noGrp="1"/>
          </p:cNvSpPr>
          <p:nvPr>
            <p:ph type="sldNum" sz="quarter" idx="5"/>
          </p:nvPr>
        </p:nvSpPr>
        <p:spPr/>
        <p:txBody>
          <a:bodyPr/>
          <a:lstStyle/>
          <a:p>
            <a:fld id="{1B156AD9-9286-4C09-8AF9-C122A7331CB8}" type="slidenum">
              <a:rPr lang="en-US" smtClean="0"/>
              <a:t>144</a:t>
            </a:fld>
            <a:endParaRPr lang="en-US" dirty="0"/>
          </a:p>
        </p:txBody>
      </p:sp>
    </p:spTree>
    <p:extLst>
      <p:ext uri="{BB962C8B-B14F-4D97-AF65-F5344CB8AC3E}">
        <p14:creationId xmlns:p14="http://schemas.microsoft.com/office/powerpoint/2010/main" val="143368859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Limited Household assets: 2021 </a:t>
            </a:r>
            <a:r>
              <a:rPr lang="en-US" dirty="0">
                <a:sym typeface="Wingdings" panose="05000000000000000000" pitchFamily="2" charset="2"/>
              </a:rPr>
              <a:t> </a:t>
            </a:r>
            <a:r>
              <a:rPr lang="en-US" b="1" dirty="0">
                <a:sym typeface="Wingdings" panose="05000000000000000000" pitchFamily="2" charset="2"/>
              </a:rPr>
              <a:t>n</a:t>
            </a:r>
            <a:r>
              <a:rPr lang="en-US" sz="1200" b="1" i="0" kern="1200" dirty="0">
                <a:solidFill>
                  <a:schemeClr val="tx1"/>
                </a:solidFill>
                <a:effectLst/>
                <a:latin typeface="+mn-lt"/>
                <a:ea typeface="+mn-ea"/>
                <a:cs typeface="+mn-cs"/>
              </a:rPr>
              <a:t>et worth limit of $130,773</a:t>
            </a:r>
            <a:endParaRPr lang="en-US" b="1" dirty="0"/>
          </a:p>
          <a:p>
            <a:pPr>
              <a:spcAft>
                <a:spcPts val="1246"/>
              </a:spcAft>
              <a:buFont typeface="Arial" pitchFamily="34" charset="0"/>
              <a:buNone/>
            </a:pPr>
            <a:endParaRPr lang="en-US" dirty="0"/>
          </a:p>
          <a:p>
            <a:pPr>
              <a:spcAft>
                <a:spcPts val="623"/>
              </a:spcAft>
            </a:pPr>
            <a:r>
              <a:rPr lang="en-US" dirty="0"/>
              <a:t>Social Security          SSI</a:t>
            </a:r>
          </a:p>
          <a:p>
            <a:pPr>
              <a:spcAft>
                <a:spcPts val="623"/>
              </a:spcAft>
            </a:pPr>
            <a:r>
              <a:rPr lang="en-US" dirty="0"/>
              <a:t>Pension</a:t>
            </a:r>
          </a:p>
          <a:p>
            <a:pPr>
              <a:spcAft>
                <a:spcPts val="623"/>
              </a:spcAft>
            </a:pPr>
            <a:r>
              <a:rPr lang="en-US" dirty="0"/>
              <a:t>Retirement</a:t>
            </a:r>
          </a:p>
        </p:txBody>
      </p:sp>
      <p:sp>
        <p:nvSpPr>
          <p:cNvPr id="5" name="TextBox 4">
            <a:extLst>
              <a:ext uri="{FF2B5EF4-FFF2-40B4-BE49-F238E27FC236}">
                <a16:creationId xmlns:a16="http://schemas.microsoft.com/office/drawing/2014/main" id="{C174D47E-4D00-4922-9A2D-BEC9476EF840}"/>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076E470C-CCE4-468C-86F9-DB9328B5B0D8}"/>
              </a:ext>
            </a:extLst>
          </p:cNvPr>
          <p:cNvSpPr>
            <a:spLocks noGrp="1"/>
          </p:cNvSpPr>
          <p:nvPr>
            <p:ph type="sldNum" sz="quarter" idx="5"/>
          </p:nvPr>
        </p:nvSpPr>
        <p:spPr/>
        <p:txBody>
          <a:bodyPr/>
          <a:lstStyle/>
          <a:p>
            <a:fld id="{1B156AD9-9286-4C09-8AF9-C122A7331CB8}" type="slidenum">
              <a:rPr lang="en-US" smtClean="0"/>
              <a:t>145</a:t>
            </a:fld>
            <a:endParaRPr lang="en-US" dirty="0"/>
          </a:p>
        </p:txBody>
      </p:sp>
    </p:spTree>
    <p:extLst>
      <p:ext uri="{BB962C8B-B14F-4D97-AF65-F5344CB8AC3E}">
        <p14:creationId xmlns:p14="http://schemas.microsoft.com/office/powerpoint/2010/main" val="247315207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 through examples</a:t>
            </a:r>
          </a:p>
          <a:p>
            <a:endParaRPr lang="en-US" dirty="0"/>
          </a:p>
          <a:p>
            <a:r>
              <a:rPr lang="en-US" b="1" dirty="0"/>
              <a:t>2021 MAXIMUM RATES:</a:t>
            </a:r>
          </a:p>
          <a:p>
            <a:r>
              <a:rPr lang="en-US" dirty="0"/>
              <a:t>Single Veteran: $23,238/year</a:t>
            </a:r>
          </a:p>
          <a:p>
            <a:r>
              <a:rPr lang="en-US" dirty="0"/>
              <a:t>Married Veteran: $27,549/year</a:t>
            </a:r>
          </a:p>
          <a:p>
            <a:r>
              <a:rPr lang="en-US" dirty="0"/>
              <a:t>Widowed Spouse: $14,934/year</a:t>
            </a:r>
          </a:p>
          <a:p>
            <a:r>
              <a:rPr lang="en-US" dirty="0"/>
              <a:t>Vet Married to Vet: $36,861/year</a:t>
            </a:r>
          </a:p>
          <a:p>
            <a:r>
              <a:rPr lang="en-US" dirty="0"/>
              <a:t>Surviving Spouse w/ one Dependent: $17,815/year</a:t>
            </a:r>
          </a:p>
          <a:p>
            <a:endParaRPr lang="en-US" dirty="0"/>
          </a:p>
          <a:p>
            <a:endParaRPr lang="en-US" dirty="0"/>
          </a:p>
        </p:txBody>
      </p:sp>
      <p:sp>
        <p:nvSpPr>
          <p:cNvPr id="5" name="TextBox 4">
            <a:extLst>
              <a:ext uri="{FF2B5EF4-FFF2-40B4-BE49-F238E27FC236}">
                <a16:creationId xmlns:a16="http://schemas.microsoft.com/office/drawing/2014/main" id="{6D9D0845-1DC6-467F-9DC4-020C660A8E43}"/>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DC8CA4F9-56DB-423C-9DD7-E7E54F049FFF}"/>
              </a:ext>
            </a:extLst>
          </p:cNvPr>
          <p:cNvSpPr>
            <a:spLocks noGrp="1"/>
          </p:cNvSpPr>
          <p:nvPr>
            <p:ph type="sldNum" sz="quarter" idx="5"/>
          </p:nvPr>
        </p:nvSpPr>
        <p:spPr/>
        <p:txBody>
          <a:bodyPr/>
          <a:lstStyle/>
          <a:p>
            <a:fld id="{1B156AD9-9286-4C09-8AF9-C122A7331CB8}" type="slidenum">
              <a:rPr lang="en-US" smtClean="0"/>
              <a:t>146</a:t>
            </a:fld>
            <a:endParaRPr lang="en-US" dirty="0"/>
          </a:p>
        </p:txBody>
      </p:sp>
    </p:spTree>
    <p:extLst>
      <p:ext uri="{BB962C8B-B14F-4D97-AF65-F5344CB8AC3E}">
        <p14:creationId xmlns:p14="http://schemas.microsoft.com/office/powerpoint/2010/main" val="163352835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22B77148-79B1-41F0-B4AD-0CB36D83A867}"/>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318E954D-0BEE-4569-9E48-8A4098793848}"/>
              </a:ext>
            </a:extLst>
          </p:cNvPr>
          <p:cNvSpPr>
            <a:spLocks noGrp="1"/>
          </p:cNvSpPr>
          <p:nvPr>
            <p:ph type="sldNum" sz="quarter" idx="5"/>
          </p:nvPr>
        </p:nvSpPr>
        <p:spPr/>
        <p:txBody>
          <a:bodyPr/>
          <a:lstStyle/>
          <a:p>
            <a:fld id="{1B156AD9-9286-4C09-8AF9-C122A7331CB8}" type="slidenum">
              <a:rPr lang="en-US" smtClean="0"/>
              <a:t>147</a:t>
            </a:fld>
            <a:endParaRPr lang="en-US" dirty="0"/>
          </a:p>
        </p:txBody>
      </p:sp>
    </p:spTree>
    <p:extLst>
      <p:ext uri="{BB962C8B-B14F-4D97-AF65-F5344CB8AC3E}">
        <p14:creationId xmlns:p14="http://schemas.microsoft.com/office/powerpoint/2010/main" val="286898568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Refer back to trust conversation</a:t>
            </a:r>
          </a:p>
          <a:p>
            <a:pPr marL="171450" indent="-171450">
              <a:buFontTx/>
              <a:buChar char="-"/>
            </a:pPr>
            <a:r>
              <a:rPr lang="en-US" dirty="0"/>
              <a:t>Use wagon to remind room</a:t>
            </a:r>
          </a:p>
          <a:p>
            <a:pPr marL="628650" lvl="1" indent="-171450">
              <a:buFontTx/>
              <a:buChar char="-"/>
            </a:pPr>
            <a:r>
              <a:rPr lang="en-US" dirty="0"/>
              <a:t>Irrevocable Non-Grantor Trust </a:t>
            </a:r>
          </a:p>
        </p:txBody>
      </p:sp>
      <p:sp>
        <p:nvSpPr>
          <p:cNvPr id="5" name="TextBox 4">
            <a:extLst>
              <a:ext uri="{FF2B5EF4-FFF2-40B4-BE49-F238E27FC236}">
                <a16:creationId xmlns:a16="http://schemas.microsoft.com/office/drawing/2014/main" id="{9C080176-3ADB-4373-931E-09F1E942F0F7}"/>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BA979E4F-FDA4-48E6-BD8E-9084D061DE5B}"/>
              </a:ext>
            </a:extLst>
          </p:cNvPr>
          <p:cNvSpPr>
            <a:spLocks noGrp="1"/>
          </p:cNvSpPr>
          <p:nvPr>
            <p:ph type="sldNum" sz="quarter" idx="5"/>
          </p:nvPr>
        </p:nvSpPr>
        <p:spPr/>
        <p:txBody>
          <a:bodyPr/>
          <a:lstStyle/>
          <a:p>
            <a:fld id="{1B156AD9-9286-4C09-8AF9-C122A7331CB8}" type="slidenum">
              <a:rPr lang="en-US" smtClean="0"/>
              <a:t>148</a:t>
            </a:fld>
            <a:endParaRPr lang="en-US" dirty="0"/>
          </a:p>
        </p:txBody>
      </p:sp>
    </p:spTree>
    <p:extLst>
      <p:ext uri="{BB962C8B-B14F-4D97-AF65-F5344CB8AC3E}">
        <p14:creationId xmlns:p14="http://schemas.microsoft.com/office/powerpoint/2010/main" val="229502894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21F5803F-9B1A-4831-8EF1-9F0D60E924D4}"/>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583819E4-E9AC-4253-88B1-F9682FF4AD58}"/>
              </a:ext>
            </a:extLst>
          </p:cNvPr>
          <p:cNvSpPr>
            <a:spLocks noGrp="1"/>
          </p:cNvSpPr>
          <p:nvPr>
            <p:ph type="sldNum" sz="quarter" idx="5"/>
          </p:nvPr>
        </p:nvSpPr>
        <p:spPr/>
        <p:txBody>
          <a:bodyPr/>
          <a:lstStyle/>
          <a:p>
            <a:fld id="{1B156AD9-9286-4C09-8AF9-C122A7331CB8}" type="slidenum">
              <a:rPr lang="en-US" smtClean="0"/>
              <a:t>149</a:t>
            </a:fld>
            <a:endParaRPr lang="en-US" dirty="0"/>
          </a:p>
        </p:txBody>
      </p:sp>
    </p:spTree>
    <p:extLst>
      <p:ext uri="{BB962C8B-B14F-4D97-AF65-F5344CB8AC3E}">
        <p14:creationId xmlns:p14="http://schemas.microsoft.com/office/powerpoint/2010/main" val="1166887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a:t>Now who’s in control/access</a:t>
            </a:r>
          </a:p>
          <a:p>
            <a:pPr defTabSz="931774">
              <a:defRPr/>
            </a:pPr>
            <a:endParaRPr lang="en-US" altLang="en-US" dirty="0"/>
          </a:p>
          <a:p>
            <a:pPr defTabSz="931774">
              <a:defRPr/>
            </a:pPr>
            <a:endParaRPr lang="en-US" dirty="0"/>
          </a:p>
          <a:p>
            <a:pPr defTabSz="931774">
              <a:defRPr/>
            </a:pPr>
            <a:r>
              <a:rPr lang="en-US" dirty="0"/>
              <a:t>Leave it for now that everything goes to Spouse</a:t>
            </a:r>
          </a:p>
          <a:p>
            <a:pPr defTabSz="931774">
              <a:defRPr/>
            </a:pPr>
            <a:r>
              <a:rPr lang="en-US" dirty="0"/>
              <a:t>     ASK: Who is in control?</a:t>
            </a:r>
          </a:p>
          <a:p>
            <a:pPr defTabSz="931774">
              <a:defRPr/>
            </a:pPr>
            <a:r>
              <a:rPr lang="en-US" dirty="0"/>
              <a:t>              Who gets benefits?</a:t>
            </a:r>
          </a:p>
          <a:p>
            <a:pPr defTabSz="931774">
              <a:defRPr/>
            </a:pPr>
            <a:r>
              <a:rPr lang="en-US" dirty="0"/>
              <a:t>              When?</a:t>
            </a:r>
          </a:p>
          <a:p>
            <a:pPr defTabSz="931774">
              <a:defRPr/>
            </a:pPr>
            <a:endParaRPr lang="en-US" dirty="0"/>
          </a:p>
          <a:p>
            <a:pPr defTabSz="931774">
              <a:defRPr/>
            </a:pPr>
            <a:r>
              <a:rPr lang="en-US" dirty="0"/>
              <a:t>Tell them we will come back to this</a:t>
            </a:r>
          </a:p>
        </p:txBody>
      </p:sp>
      <p:sp>
        <p:nvSpPr>
          <p:cNvPr id="5" name="TextBox 4">
            <a:extLst>
              <a:ext uri="{FF2B5EF4-FFF2-40B4-BE49-F238E27FC236}">
                <a16:creationId xmlns:a16="http://schemas.microsoft.com/office/drawing/2014/main" id="{0D5D810A-F246-4D9F-86F2-82B06D59ADC1}"/>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24447D91-0083-4727-84B0-3C02D0A960D1}"/>
              </a:ext>
            </a:extLst>
          </p:cNvPr>
          <p:cNvSpPr>
            <a:spLocks noGrp="1"/>
          </p:cNvSpPr>
          <p:nvPr>
            <p:ph type="sldNum" sz="quarter" idx="5"/>
          </p:nvPr>
        </p:nvSpPr>
        <p:spPr/>
        <p:txBody>
          <a:bodyPr/>
          <a:lstStyle/>
          <a:p>
            <a:fld id="{1B156AD9-9286-4C09-8AF9-C122A7331CB8}" type="slidenum">
              <a:rPr lang="en-US" smtClean="0"/>
              <a:t>15</a:t>
            </a:fld>
            <a:endParaRPr lang="en-US" dirty="0"/>
          </a:p>
        </p:txBody>
      </p:sp>
    </p:spTree>
    <p:extLst>
      <p:ext uri="{BB962C8B-B14F-4D97-AF65-F5344CB8AC3E}">
        <p14:creationId xmlns:p14="http://schemas.microsoft.com/office/powerpoint/2010/main" val="121555709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D1F8297B-C111-43E9-B01F-869149B5C77C}"/>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C993CE56-8669-44D9-8021-1647676FEC1B}"/>
              </a:ext>
            </a:extLst>
          </p:cNvPr>
          <p:cNvSpPr>
            <a:spLocks noGrp="1"/>
          </p:cNvSpPr>
          <p:nvPr>
            <p:ph type="sldNum" sz="quarter" idx="5"/>
          </p:nvPr>
        </p:nvSpPr>
        <p:spPr/>
        <p:txBody>
          <a:bodyPr/>
          <a:lstStyle/>
          <a:p>
            <a:fld id="{1B156AD9-9286-4C09-8AF9-C122A7331CB8}" type="slidenum">
              <a:rPr lang="en-US" smtClean="0"/>
              <a:t>150</a:t>
            </a:fld>
            <a:endParaRPr lang="en-US" dirty="0"/>
          </a:p>
        </p:txBody>
      </p:sp>
    </p:spTree>
    <p:extLst>
      <p:ext uri="{BB962C8B-B14F-4D97-AF65-F5344CB8AC3E}">
        <p14:creationId xmlns:p14="http://schemas.microsoft.com/office/powerpoint/2010/main" val="283917968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3399"/>
                </a:solidFill>
                <a:effectLst/>
                <a:uLnTx/>
                <a:uFillTx/>
                <a:latin typeface="+mn-lt"/>
                <a:ea typeface="+mn-ea"/>
                <a:cs typeface="+mn-cs"/>
              </a:rPr>
              <a:t>Handout: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sng" strike="noStrike" kern="1200" cap="none" spc="0" normalizeH="0" baseline="0" noProof="0" dirty="0">
                <a:ln>
                  <a:noFill/>
                </a:ln>
                <a:solidFill>
                  <a:srgbClr val="003399"/>
                </a:solidFill>
                <a:effectLst/>
                <a:uLnTx/>
                <a:uFillTx/>
                <a:latin typeface="+mn-lt"/>
                <a:ea typeface="+mn-ea"/>
                <a:cs typeface="+mn-cs"/>
              </a:rPr>
              <a:t>Medicaid Terms of Art Glossary</a:t>
            </a:r>
            <a:r>
              <a:rPr kumimoji="0" lang="en-US" sz="1200" b="0" i="0" u="none" strike="noStrike" kern="1200" cap="none" spc="0" normalizeH="0" baseline="0" noProof="0" dirty="0">
                <a:ln>
                  <a:noFill/>
                </a:ln>
                <a:solidFill>
                  <a:srgbClr val="003399"/>
                </a:solidFill>
                <a:effectLst/>
                <a:uLnTx/>
                <a:uFillTx/>
                <a:latin typeface="+mn-lt"/>
                <a:ea typeface="+mn-ea"/>
                <a:cs typeface="+mn-cs"/>
              </a:rPr>
              <a:t> </a:t>
            </a:r>
            <a:r>
              <a:rPr kumimoji="0" lang="en-US" sz="1200" b="0" i="0" u="none" strike="noStrike" kern="1200" cap="none" spc="0" normalizeH="0" baseline="0" noProof="0" dirty="0">
                <a:ln>
                  <a:noFill/>
                </a:ln>
                <a:effectLst/>
                <a:uLnTx/>
                <a:uFillTx/>
                <a:latin typeface="+mn-lt"/>
                <a:ea typeface="+mn-ea"/>
                <a:cs typeface="+mn-cs"/>
                <a:sym typeface="Wingdings" panose="05000000000000000000" pitchFamily="2" charset="2"/>
              </a:rPr>
              <a:t> sheet with abbreviations and definitions of key Medicaid terms </a:t>
            </a:r>
            <a:endParaRPr kumimoji="0" lang="en-US" sz="1200" b="0" i="1" u="sng" strike="noStrike" kern="1200" cap="none" spc="0" normalizeH="0" baseline="0" noProof="0" dirty="0">
              <a:ln>
                <a:noFill/>
              </a:ln>
              <a:effectLst/>
              <a:uLnTx/>
              <a:uFillTx/>
              <a:latin typeface="+mn-lt"/>
              <a:ea typeface="+mn-ea"/>
              <a:cs typeface="+mn-cs"/>
            </a:endParaRPr>
          </a:p>
          <a:p>
            <a:endParaRPr lang="en-US" dirty="0"/>
          </a:p>
        </p:txBody>
      </p:sp>
      <p:sp>
        <p:nvSpPr>
          <p:cNvPr id="5" name="TextBox 4">
            <a:extLst>
              <a:ext uri="{FF2B5EF4-FFF2-40B4-BE49-F238E27FC236}">
                <a16:creationId xmlns:a16="http://schemas.microsoft.com/office/drawing/2014/main" id="{3C245C2F-8D87-428D-8C34-A9A23DA4BE74}"/>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4D830E38-F698-46EA-B3E8-BD6DEDAE1F0D}"/>
              </a:ext>
            </a:extLst>
          </p:cNvPr>
          <p:cNvSpPr>
            <a:spLocks noGrp="1"/>
          </p:cNvSpPr>
          <p:nvPr>
            <p:ph type="sldNum" sz="quarter" idx="5"/>
          </p:nvPr>
        </p:nvSpPr>
        <p:spPr/>
        <p:txBody>
          <a:bodyPr/>
          <a:lstStyle/>
          <a:p>
            <a:fld id="{1B156AD9-9286-4C09-8AF9-C122A7331CB8}" type="slidenum">
              <a:rPr lang="en-US" smtClean="0"/>
              <a:t>151</a:t>
            </a:fld>
            <a:endParaRPr lang="en-US" dirty="0"/>
          </a:p>
        </p:txBody>
      </p:sp>
    </p:spTree>
    <p:extLst>
      <p:ext uri="{BB962C8B-B14F-4D97-AF65-F5344CB8AC3E}">
        <p14:creationId xmlns:p14="http://schemas.microsoft.com/office/powerpoint/2010/main" val="284706660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68E1A033-C275-429D-B999-F99A2B965D89}"/>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BFB6BFC1-B7F8-46BC-ABCB-90AAE17D8F6E}"/>
              </a:ext>
            </a:extLst>
          </p:cNvPr>
          <p:cNvSpPr>
            <a:spLocks noGrp="1"/>
          </p:cNvSpPr>
          <p:nvPr>
            <p:ph type="sldNum" sz="quarter" idx="5"/>
          </p:nvPr>
        </p:nvSpPr>
        <p:spPr/>
        <p:txBody>
          <a:bodyPr/>
          <a:lstStyle/>
          <a:p>
            <a:fld id="{1B156AD9-9286-4C09-8AF9-C122A7331CB8}" type="slidenum">
              <a:rPr lang="en-US" smtClean="0"/>
              <a:t>152</a:t>
            </a:fld>
            <a:endParaRPr lang="en-US" dirty="0"/>
          </a:p>
        </p:txBody>
      </p:sp>
    </p:spTree>
    <p:extLst>
      <p:ext uri="{BB962C8B-B14F-4D97-AF65-F5344CB8AC3E}">
        <p14:creationId xmlns:p14="http://schemas.microsoft.com/office/powerpoint/2010/main" val="324442360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 will change.</a:t>
            </a:r>
          </a:p>
          <a:p>
            <a:endParaRPr lang="en-US" dirty="0"/>
          </a:p>
        </p:txBody>
      </p:sp>
      <p:sp>
        <p:nvSpPr>
          <p:cNvPr id="5" name="TextBox 4">
            <a:extLst>
              <a:ext uri="{FF2B5EF4-FFF2-40B4-BE49-F238E27FC236}">
                <a16:creationId xmlns:a16="http://schemas.microsoft.com/office/drawing/2014/main" id="{ED7632C7-7F7B-4B8D-992D-4860EDCC5A6D}"/>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8BD3C658-FE99-41E8-B1FD-5CE61AD11AD5}"/>
              </a:ext>
            </a:extLst>
          </p:cNvPr>
          <p:cNvSpPr>
            <a:spLocks noGrp="1"/>
          </p:cNvSpPr>
          <p:nvPr>
            <p:ph type="sldNum" sz="quarter" idx="5"/>
          </p:nvPr>
        </p:nvSpPr>
        <p:spPr/>
        <p:txBody>
          <a:bodyPr/>
          <a:lstStyle/>
          <a:p>
            <a:fld id="{1B156AD9-9286-4C09-8AF9-C122A7331CB8}" type="slidenum">
              <a:rPr lang="en-US" smtClean="0"/>
              <a:t>153</a:t>
            </a:fld>
            <a:endParaRPr lang="en-US" dirty="0"/>
          </a:p>
        </p:txBody>
      </p:sp>
    </p:spTree>
    <p:extLst>
      <p:ext uri="{BB962C8B-B14F-4D97-AF65-F5344CB8AC3E}">
        <p14:creationId xmlns:p14="http://schemas.microsoft.com/office/powerpoint/2010/main" val="76310426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64B45AF5-32CE-4321-8142-86E87E6B964A}"/>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04E639FC-EC73-4CD1-82CE-A383E6C140FD}"/>
              </a:ext>
            </a:extLst>
          </p:cNvPr>
          <p:cNvSpPr>
            <a:spLocks noGrp="1"/>
          </p:cNvSpPr>
          <p:nvPr>
            <p:ph type="sldNum" sz="quarter" idx="5"/>
          </p:nvPr>
        </p:nvSpPr>
        <p:spPr/>
        <p:txBody>
          <a:bodyPr/>
          <a:lstStyle/>
          <a:p>
            <a:fld id="{1B156AD9-9286-4C09-8AF9-C122A7331CB8}" type="slidenum">
              <a:rPr lang="en-US" smtClean="0"/>
              <a:t>154</a:t>
            </a:fld>
            <a:endParaRPr lang="en-US" dirty="0"/>
          </a:p>
        </p:txBody>
      </p:sp>
    </p:spTree>
    <p:extLst>
      <p:ext uri="{BB962C8B-B14F-4D97-AF65-F5344CB8AC3E}">
        <p14:creationId xmlns:p14="http://schemas.microsoft.com/office/powerpoint/2010/main" val="383370982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Introduce chart</a:t>
            </a:r>
          </a:p>
          <a:p>
            <a:r>
              <a:rPr lang="en-US" dirty="0"/>
              <a:t>     – Reference that we will build on chart throughout this section</a:t>
            </a:r>
          </a:p>
        </p:txBody>
      </p:sp>
      <p:sp>
        <p:nvSpPr>
          <p:cNvPr id="5" name="TextBox 4">
            <a:extLst>
              <a:ext uri="{FF2B5EF4-FFF2-40B4-BE49-F238E27FC236}">
                <a16:creationId xmlns:a16="http://schemas.microsoft.com/office/drawing/2014/main" id="{2452D364-7734-45CB-AEB6-0B255048BD1B}"/>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E73514E4-C678-4A4B-851D-FCD9F60E664A}"/>
              </a:ext>
            </a:extLst>
          </p:cNvPr>
          <p:cNvSpPr>
            <a:spLocks noGrp="1"/>
          </p:cNvSpPr>
          <p:nvPr>
            <p:ph type="sldNum" sz="quarter" idx="5"/>
          </p:nvPr>
        </p:nvSpPr>
        <p:spPr/>
        <p:txBody>
          <a:bodyPr/>
          <a:lstStyle/>
          <a:p>
            <a:fld id="{1B156AD9-9286-4C09-8AF9-C122A7331CB8}" type="slidenum">
              <a:rPr lang="en-US" smtClean="0"/>
              <a:t>155</a:t>
            </a:fld>
            <a:endParaRPr lang="en-US" dirty="0"/>
          </a:p>
        </p:txBody>
      </p:sp>
    </p:spTree>
    <p:extLst>
      <p:ext uri="{BB962C8B-B14F-4D97-AF65-F5344CB8AC3E}">
        <p14:creationId xmlns:p14="http://schemas.microsoft.com/office/powerpoint/2010/main" val="11756584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solidFill>
                  <a:srgbClr val="003399"/>
                </a:solidFill>
              </a:rPr>
              <a:t>Handout:</a:t>
            </a:r>
          </a:p>
          <a:p>
            <a:r>
              <a:rPr lang="en-US" i="1" u="sng" dirty="0">
                <a:solidFill>
                  <a:srgbClr val="003399"/>
                </a:solidFill>
              </a:rPr>
              <a:t>Burial Cost By County </a:t>
            </a:r>
            <a:r>
              <a:rPr lang="en-US" dirty="0">
                <a:sym typeface="Wingdings" panose="05000000000000000000" pitchFamily="2" charset="2"/>
              </a:rPr>
              <a:t> chart of average burial cost (2018)</a:t>
            </a:r>
            <a:endParaRPr lang="en-US" dirty="0"/>
          </a:p>
          <a:p>
            <a:endParaRPr lang="en-US" dirty="0"/>
          </a:p>
          <a:p>
            <a:r>
              <a:rPr lang="en-US" dirty="0"/>
              <a:t>This amount will change</a:t>
            </a:r>
          </a:p>
          <a:p>
            <a:pPr marL="171450" indent="-171450">
              <a:buFontTx/>
              <a:buChar char="-"/>
            </a:pPr>
            <a:r>
              <a:rPr lang="en-US" b="1" dirty="0"/>
              <a:t>Residence Equity Limit: </a:t>
            </a:r>
            <a:r>
              <a:rPr lang="en-US" dirty="0"/>
              <a:t>For 2018 through 2025, the acquisition indebtedness limit on the qualified residence indebtedness deduction has been lowered to $750,000 for loans incurred after Dec. 15, 2017, and the separate deduction for home-equity indebtedness has been suspended.</a:t>
            </a:r>
          </a:p>
          <a:p>
            <a:pPr marL="0" indent="0">
              <a:buFontTx/>
              <a:buNone/>
            </a:pPr>
            <a:endParaRPr lang="en-US" dirty="0"/>
          </a:p>
          <a:p>
            <a:pPr marL="171450" indent="-171450">
              <a:buFontTx/>
              <a:buChar char="-"/>
            </a:pPr>
            <a:r>
              <a:rPr lang="en-US" dirty="0"/>
              <a:t>Vehicle of reasonable value </a:t>
            </a:r>
            <a:r>
              <a:rPr lang="en-US" dirty="0">
                <a:sym typeface="Wingdings" panose="05000000000000000000" pitchFamily="2" charset="2"/>
              </a:rPr>
              <a:t> What is reasonable?</a:t>
            </a:r>
          </a:p>
          <a:p>
            <a:pPr marL="628650" lvl="1" indent="-171450">
              <a:buFontTx/>
              <a:buChar char="-"/>
            </a:pPr>
            <a:r>
              <a:rPr lang="en-US" dirty="0">
                <a:sym typeface="Wingdings" panose="05000000000000000000" pitchFamily="2" charset="2"/>
              </a:rPr>
              <a:t>Van with handicap lifts, etc.  75,000 (maybe)</a:t>
            </a:r>
          </a:p>
          <a:p>
            <a:pPr marL="628650" lvl="1" indent="-171450">
              <a:buFontTx/>
              <a:buChar char="-"/>
            </a:pPr>
            <a:r>
              <a:rPr lang="en-US" dirty="0">
                <a:sym typeface="Wingdings" panose="05000000000000000000" pitchFamily="2" charset="2"/>
              </a:rPr>
              <a:t>Case by case</a:t>
            </a:r>
            <a:endParaRPr lang="en-US" dirty="0"/>
          </a:p>
        </p:txBody>
      </p:sp>
      <p:sp>
        <p:nvSpPr>
          <p:cNvPr id="5" name="TextBox 4">
            <a:extLst>
              <a:ext uri="{FF2B5EF4-FFF2-40B4-BE49-F238E27FC236}">
                <a16:creationId xmlns:a16="http://schemas.microsoft.com/office/drawing/2014/main" id="{15BC3A45-6F5A-42FE-90D4-8E9B8525F7CD}"/>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B9732C92-4820-477B-933A-AC071AAF048D}"/>
              </a:ext>
            </a:extLst>
          </p:cNvPr>
          <p:cNvSpPr>
            <a:spLocks noGrp="1"/>
          </p:cNvSpPr>
          <p:nvPr>
            <p:ph type="sldNum" sz="quarter" idx="5"/>
          </p:nvPr>
        </p:nvSpPr>
        <p:spPr/>
        <p:txBody>
          <a:bodyPr/>
          <a:lstStyle/>
          <a:p>
            <a:fld id="{1B156AD9-9286-4C09-8AF9-C122A7331CB8}" type="slidenum">
              <a:rPr lang="en-US" smtClean="0"/>
              <a:t>156</a:t>
            </a:fld>
            <a:endParaRPr lang="en-US" dirty="0"/>
          </a:p>
        </p:txBody>
      </p:sp>
    </p:spTree>
    <p:extLst>
      <p:ext uri="{BB962C8B-B14F-4D97-AF65-F5344CB8AC3E}">
        <p14:creationId xmlns:p14="http://schemas.microsoft.com/office/powerpoint/2010/main" val="418524102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E5C79D72-3CC3-4C58-943C-6819B85F93AF}"/>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52F028D7-5146-49B8-8485-7B5A6A99E3D2}"/>
              </a:ext>
            </a:extLst>
          </p:cNvPr>
          <p:cNvSpPr>
            <a:spLocks noGrp="1"/>
          </p:cNvSpPr>
          <p:nvPr>
            <p:ph type="sldNum" sz="quarter" idx="5"/>
          </p:nvPr>
        </p:nvSpPr>
        <p:spPr/>
        <p:txBody>
          <a:bodyPr/>
          <a:lstStyle/>
          <a:p>
            <a:fld id="{1B156AD9-9286-4C09-8AF9-C122A7331CB8}" type="slidenum">
              <a:rPr lang="en-US" smtClean="0"/>
              <a:t>157</a:t>
            </a:fld>
            <a:endParaRPr lang="en-US" dirty="0"/>
          </a:p>
        </p:txBody>
      </p:sp>
    </p:spTree>
    <p:extLst>
      <p:ext uri="{BB962C8B-B14F-4D97-AF65-F5344CB8AC3E}">
        <p14:creationId xmlns:p14="http://schemas.microsoft.com/office/powerpoint/2010/main" val="201676932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Must follow rule: </a:t>
            </a:r>
          </a:p>
          <a:p>
            <a:r>
              <a:rPr lang="en-US" dirty="0"/>
              <a:t>Caregiver child </a:t>
            </a:r>
            <a:r>
              <a:rPr lang="en-US" dirty="0">
                <a:sym typeface="Wingdings" panose="05000000000000000000" pitchFamily="2" charset="2"/>
              </a:rPr>
              <a:t> must be child</a:t>
            </a:r>
          </a:p>
          <a:p>
            <a:r>
              <a:rPr lang="en-US" dirty="0">
                <a:sym typeface="Wingdings" panose="05000000000000000000" pitchFamily="2" charset="2"/>
              </a:rPr>
              <a:t>Sibling  must be sibling </a:t>
            </a:r>
          </a:p>
          <a:p>
            <a:endParaRPr lang="en-US" dirty="0">
              <a:sym typeface="Wingdings" panose="05000000000000000000" pitchFamily="2" charset="2"/>
            </a:endParaRPr>
          </a:p>
          <a:p>
            <a:r>
              <a:rPr lang="en-US" dirty="0">
                <a:sym typeface="Wingdings" panose="05000000000000000000" pitchFamily="2" charset="2"/>
              </a:rPr>
              <a:t>You can’t change facts. </a:t>
            </a:r>
          </a:p>
        </p:txBody>
      </p:sp>
      <p:sp>
        <p:nvSpPr>
          <p:cNvPr id="5" name="TextBox 4">
            <a:extLst>
              <a:ext uri="{FF2B5EF4-FFF2-40B4-BE49-F238E27FC236}">
                <a16:creationId xmlns:a16="http://schemas.microsoft.com/office/drawing/2014/main" id="{ADB5339B-69A4-4E75-8F13-7DC5B06E09D6}"/>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E738FB0E-1DF0-428F-A853-4EAC4AB53C13}"/>
              </a:ext>
            </a:extLst>
          </p:cNvPr>
          <p:cNvSpPr>
            <a:spLocks noGrp="1"/>
          </p:cNvSpPr>
          <p:nvPr>
            <p:ph type="sldNum" sz="quarter" idx="5"/>
          </p:nvPr>
        </p:nvSpPr>
        <p:spPr/>
        <p:txBody>
          <a:bodyPr/>
          <a:lstStyle/>
          <a:p>
            <a:fld id="{1B156AD9-9286-4C09-8AF9-C122A7331CB8}" type="slidenum">
              <a:rPr lang="en-US" smtClean="0"/>
              <a:t>158</a:t>
            </a:fld>
            <a:endParaRPr lang="en-US" dirty="0"/>
          </a:p>
        </p:txBody>
      </p:sp>
    </p:spTree>
    <p:extLst>
      <p:ext uri="{BB962C8B-B14F-4D97-AF65-F5344CB8AC3E}">
        <p14:creationId xmlns:p14="http://schemas.microsoft.com/office/powerpoint/2010/main" val="22596400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3CC01973-6DE4-424E-B256-656883400611}"/>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A33D55F0-58CF-47CB-870D-743AE8DB95C5}"/>
              </a:ext>
            </a:extLst>
          </p:cNvPr>
          <p:cNvSpPr>
            <a:spLocks noGrp="1"/>
          </p:cNvSpPr>
          <p:nvPr>
            <p:ph type="sldNum" sz="quarter" idx="5"/>
          </p:nvPr>
        </p:nvSpPr>
        <p:spPr/>
        <p:txBody>
          <a:bodyPr/>
          <a:lstStyle/>
          <a:p>
            <a:fld id="{1B156AD9-9286-4C09-8AF9-C122A7331CB8}" type="slidenum">
              <a:rPr lang="en-US" smtClean="0"/>
              <a:t>159</a:t>
            </a:fld>
            <a:endParaRPr lang="en-US" dirty="0"/>
          </a:p>
        </p:txBody>
      </p:sp>
    </p:spTree>
    <p:extLst>
      <p:ext uri="{BB962C8B-B14F-4D97-AF65-F5344CB8AC3E}">
        <p14:creationId xmlns:p14="http://schemas.microsoft.com/office/powerpoint/2010/main" val="1546031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altLang="en-US" b="1" dirty="0">
              <a:solidFill>
                <a:srgbClr val="003399"/>
              </a:solidFill>
            </a:endParaRPr>
          </a:p>
          <a:p>
            <a:pPr defTabSz="931774">
              <a:defRPr/>
            </a:pPr>
            <a:r>
              <a:rPr lang="en-US" altLang="en-US" b="1" dirty="0">
                <a:solidFill>
                  <a:srgbClr val="003399"/>
                </a:solidFill>
              </a:rPr>
              <a:t>Handouts:</a:t>
            </a:r>
          </a:p>
          <a:p>
            <a:pPr defTabSz="931774">
              <a:defRPr/>
            </a:pPr>
            <a:r>
              <a:rPr lang="en-US" altLang="en-US" i="1" u="sng" dirty="0">
                <a:solidFill>
                  <a:srgbClr val="003399"/>
                </a:solidFill>
              </a:rPr>
              <a:t>What to Expect When You’re Expecting An Inheritance </a:t>
            </a:r>
            <a:r>
              <a:rPr lang="en-US" altLang="en-US" i="0" u="none" dirty="0">
                <a:sym typeface="Wingdings" panose="05000000000000000000" pitchFamily="2" charset="2"/>
              </a:rPr>
              <a:t> The purpose of Estate Planning, importance of discussing with parents/as a family, Estate Planning is for everyone</a:t>
            </a:r>
          </a:p>
          <a:p>
            <a:pPr defTabSz="931774">
              <a:defRPr/>
            </a:pPr>
            <a:r>
              <a:rPr lang="en-US" altLang="en-US" b="1" dirty="0">
                <a:solidFill>
                  <a:srgbClr val="003399"/>
                </a:solidFill>
                <a:sym typeface="Wingdings" panose="05000000000000000000" pitchFamily="2" charset="2"/>
              </a:rPr>
              <a:t>“According to a study done by Ameriprise Financial, the number one reason adult children don’t address estate planning with their parents is that they don’t feel it is their place to bring it up.”</a:t>
            </a:r>
          </a:p>
          <a:p>
            <a:pPr defTabSz="931774">
              <a:defRPr/>
            </a:pPr>
            <a:endParaRPr lang="en-US" altLang="en-US" i="1" u="sng" dirty="0"/>
          </a:p>
          <a:p>
            <a:pPr defTabSz="931774">
              <a:defRPr/>
            </a:pPr>
            <a:r>
              <a:rPr lang="en-US" altLang="en-US" i="1" u="sng" dirty="0">
                <a:solidFill>
                  <a:srgbClr val="003399"/>
                </a:solidFill>
              </a:rPr>
              <a:t>Estate Planning At A Glance</a:t>
            </a:r>
            <a:r>
              <a:rPr lang="en-US" altLang="en-US" i="1" dirty="0">
                <a:solidFill>
                  <a:srgbClr val="003399"/>
                </a:solidFill>
              </a:rPr>
              <a:t> </a:t>
            </a:r>
            <a:r>
              <a:rPr lang="en-US" altLang="en-US" dirty="0">
                <a:sym typeface="Wingdings" panose="05000000000000000000" pitchFamily="2" charset="2"/>
              </a:rPr>
              <a:t> document chart</a:t>
            </a:r>
            <a:endParaRPr lang="en-US" altLang="en-US" dirty="0"/>
          </a:p>
          <a:p>
            <a:r>
              <a:rPr lang="en-US" dirty="0"/>
              <a:t>Everybody!!!</a:t>
            </a:r>
          </a:p>
          <a:p>
            <a:r>
              <a:rPr lang="en-US" dirty="0"/>
              <a:t>Story of two hand test</a:t>
            </a:r>
          </a:p>
          <a:p>
            <a:r>
              <a:rPr lang="en-US" dirty="0"/>
              <a:t>-shows family is most important</a:t>
            </a:r>
            <a:r>
              <a:rPr lang="en-US" baseline="0" dirty="0"/>
              <a:t> thing</a:t>
            </a:r>
            <a:endParaRPr lang="en-US" dirty="0"/>
          </a:p>
        </p:txBody>
      </p:sp>
      <p:sp>
        <p:nvSpPr>
          <p:cNvPr id="5" name="TextBox 4">
            <a:extLst>
              <a:ext uri="{FF2B5EF4-FFF2-40B4-BE49-F238E27FC236}">
                <a16:creationId xmlns:a16="http://schemas.microsoft.com/office/drawing/2014/main" id="{439EDF1E-D96A-4693-89B6-56EF264F8A94}"/>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93D2C015-AE00-4674-AC68-30FA6717B2BF}"/>
              </a:ext>
            </a:extLst>
          </p:cNvPr>
          <p:cNvSpPr>
            <a:spLocks noGrp="1"/>
          </p:cNvSpPr>
          <p:nvPr>
            <p:ph type="sldNum" sz="quarter" idx="5"/>
          </p:nvPr>
        </p:nvSpPr>
        <p:spPr/>
        <p:txBody>
          <a:bodyPr/>
          <a:lstStyle/>
          <a:p>
            <a:fld id="{1B156AD9-9286-4C09-8AF9-C122A7331CB8}" type="slidenum">
              <a:rPr lang="en-US" smtClean="0"/>
              <a:t>16</a:t>
            </a:fld>
            <a:endParaRPr lang="en-US" dirty="0"/>
          </a:p>
        </p:txBody>
      </p:sp>
    </p:spTree>
    <p:extLst>
      <p:ext uri="{BB962C8B-B14F-4D97-AF65-F5344CB8AC3E}">
        <p14:creationId xmlns:p14="http://schemas.microsoft.com/office/powerpoint/2010/main" val="228026578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 gift?</a:t>
            </a:r>
          </a:p>
          <a:p>
            <a:endParaRPr lang="en-US" dirty="0"/>
          </a:p>
          <a:p>
            <a:r>
              <a:rPr lang="en-US" dirty="0"/>
              <a:t>Paint house </a:t>
            </a:r>
            <a:r>
              <a:rPr lang="en-US" dirty="0">
                <a:sym typeface="Wingdings" panose="05000000000000000000" pitchFamily="2" charset="2"/>
              </a:rPr>
              <a:t> $10,000</a:t>
            </a:r>
          </a:p>
          <a:p>
            <a:r>
              <a:rPr lang="en-US" dirty="0">
                <a:sym typeface="Wingdings" panose="05000000000000000000" pitchFamily="2" charset="2"/>
              </a:rPr>
              <a:t>Is it a gift? …..Depends</a:t>
            </a:r>
          </a:p>
          <a:p>
            <a:endParaRPr lang="en-US" dirty="0">
              <a:sym typeface="Wingdings" panose="05000000000000000000" pitchFamily="2" charset="2"/>
            </a:endParaRPr>
          </a:p>
          <a:p>
            <a:r>
              <a:rPr lang="en-US" dirty="0">
                <a:sym typeface="Wingdings" panose="05000000000000000000" pitchFamily="2" charset="2"/>
              </a:rPr>
              <a:t>What is FMV of painting a house?</a:t>
            </a:r>
          </a:p>
          <a:p>
            <a:r>
              <a:rPr lang="en-US" dirty="0">
                <a:sym typeface="Wingdings" panose="05000000000000000000" pitchFamily="2" charset="2"/>
              </a:rPr>
              <a:t>If it is 5,000:</a:t>
            </a:r>
          </a:p>
          <a:p>
            <a:r>
              <a:rPr lang="en-US" dirty="0">
                <a:sym typeface="Wingdings" panose="05000000000000000000" pitchFamily="2" charset="2"/>
              </a:rPr>
              <a:t>Then 5,000 gift</a:t>
            </a:r>
          </a:p>
          <a:p>
            <a:r>
              <a:rPr lang="en-US" dirty="0">
                <a:sym typeface="Wingdings" panose="05000000000000000000" pitchFamily="2" charset="2"/>
              </a:rPr>
              <a:t>         5,000 FMV transfer</a:t>
            </a:r>
            <a:endParaRPr lang="en-US" dirty="0"/>
          </a:p>
        </p:txBody>
      </p:sp>
      <p:sp>
        <p:nvSpPr>
          <p:cNvPr id="5" name="TextBox 4">
            <a:extLst>
              <a:ext uri="{FF2B5EF4-FFF2-40B4-BE49-F238E27FC236}">
                <a16:creationId xmlns:a16="http://schemas.microsoft.com/office/drawing/2014/main" id="{4A712222-4824-4EFE-B9A3-802D017ED331}"/>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455E54F9-CF5D-43C8-BE0C-A7749B2796B7}"/>
              </a:ext>
            </a:extLst>
          </p:cNvPr>
          <p:cNvSpPr>
            <a:spLocks noGrp="1"/>
          </p:cNvSpPr>
          <p:nvPr>
            <p:ph type="sldNum" sz="quarter" idx="5"/>
          </p:nvPr>
        </p:nvSpPr>
        <p:spPr/>
        <p:txBody>
          <a:bodyPr/>
          <a:lstStyle/>
          <a:p>
            <a:fld id="{1B156AD9-9286-4C09-8AF9-C122A7331CB8}" type="slidenum">
              <a:rPr lang="en-US" smtClean="0"/>
              <a:t>160</a:t>
            </a:fld>
            <a:endParaRPr lang="en-US" dirty="0"/>
          </a:p>
        </p:txBody>
      </p:sp>
    </p:spTree>
    <p:extLst>
      <p:ext uri="{BB962C8B-B14F-4D97-AF65-F5344CB8AC3E}">
        <p14:creationId xmlns:p14="http://schemas.microsoft.com/office/powerpoint/2010/main" val="341291192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Do the story of how this works &amp; how much $ it can be</a:t>
            </a:r>
          </a:p>
          <a:p>
            <a:endParaRPr lang="en-US" dirty="0"/>
          </a:p>
          <a:p>
            <a:r>
              <a:rPr lang="en-US" dirty="0"/>
              <a:t>Penalty Divisor = </a:t>
            </a:r>
            <a:r>
              <a:rPr lang="en-US" sz="1200" b="0" i="0" kern="1200" dirty="0">
                <a:solidFill>
                  <a:schemeClr val="tx1"/>
                </a:solidFill>
                <a:effectLst/>
                <a:latin typeface="+mn-lt"/>
                <a:ea typeface="+mn-ea"/>
                <a:cs typeface="+mn-cs"/>
              </a:rPr>
              <a:t>$8,517.00/month </a:t>
            </a:r>
            <a:r>
              <a:rPr lang="en-US" dirty="0"/>
              <a:t>(2021)</a:t>
            </a:r>
          </a:p>
        </p:txBody>
      </p:sp>
      <p:sp>
        <p:nvSpPr>
          <p:cNvPr id="5" name="TextBox 4">
            <a:extLst>
              <a:ext uri="{FF2B5EF4-FFF2-40B4-BE49-F238E27FC236}">
                <a16:creationId xmlns:a16="http://schemas.microsoft.com/office/drawing/2014/main" id="{0F97BC16-4377-4AA1-B4CD-6A2E109E4AAE}"/>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BFF42A77-5BFF-4F38-8AB3-C24558D3D6DD}"/>
              </a:ext>
            </a:extLst>
          </p:cNvPr>
          <p:cNvSpPr>
            <a:spLocks noGrp="1"/>
          </p:cNvSpPr>
          <p:nvPr>
            <p:ph type="sldNum" sz="quarter" idx="5"/>
          </p:nvPr>
        </p:nvSpPr>
        <p:spPr/>
        <p:txBody>
          <a:bodyPr/>
          <a:lstStyle/>
          <a:p>
            <a:fld id="{1B156AD9-9286-4C09-8AF9-C122A7331CB8}" type="slidenum">
              <a:rPr lang="en-US" smtClean="0"/>
              <a:t>161</a:t>
            </a:fld>
            <a:endParaRPr lang="en-US" dirty="0"/>
          </a:p>
        </p:txBody>
      </p:sp>
    </p:spTree>
    <p:extLst>
      <p:ext uri="{BB962C8B-B14F-4D97-AF65-F5344CB8AC3E}">
        <p14:creationId xmlns:p14="http://schemas.microsoft.com/office/powerpoint/2010/main" val="115747399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440B566F-D6D8-4D2F-97E3-46DEA1A0E6EF}"/>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82F71129-FFCB-41DD-B221-49F3A57BE18B}"/>
              </a:ext>
            </a:extLst>
          </p:cNvPr>
          <p:cNvSpPr>
            <a:spLocks noGrp="1"/>
          </p:cNvSpPr>
          <p:nvPr>
            <p:ph type="sldNum" sz="quarter" idx="5"/>
          </p:nvPr>
        </p:nvSpPr>
        <p:spPr/>
        <p:txBody>
          <a:bodyPr/>
          <a:lstStyle/>
          <a:p>
            <a:fld id="{1B156AD9-9286-4C09-8AF9-C122A7331CB8}" type="slidenum">
              <a:rPr lang="en-US" smtClean="0"/>
              <a:t>162</a:t>
            </a:fld>
            <a:endParaRPr lang="en-US" dirty="0"/>
          </a:p>
        </p:txBody>
      </p:sp>
    </p:spTree>
    <p:extLst>
      <p:ext uri="{BB962C8B-B14F-4D97-AF65-F5344CB8AC3E}">
        <p14:creationId xmlns:p14="http://schemas.microsoft.com/office/powerpoint/2010/main" val="409066066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Will need to annually update “Up to” numbers*</a:t>
            </a:r>
          </a:p>
          <a:p>
            <a:r>
              <a:rPr lang="en-US" i="1" dirty="0"/>
              <a:t>2019: $2,400/$8,000</a:t>
            </a:r>
          </a:p>
          <a:p>
            <a:endParaRPr lang="en-US" dirty="0"/>
          </a:p>
          <a:p>
            <a:endParaRPr lang="en-US" dirty="0"/>
          </a:p>
          <a:p>
            <a:r>
              <a:rPr lang="en-US" dirty="0"/>
              <a:t>Building on Chart (do quick overview of how we are building chart)</a:t>
            </a:r>
          </a:p>
        </p:txBody>
      </p:sp>
      <p:sp>
        <p:nvSpPr>
          <p:cNvPr id="5" name="TextBox 4">
            <a:extLst>
              <a:ext uri="{FF2B5EF4-FFF2-40B4-BE49-F238E27FC236}">
                <a16:creationId xmlns:a16="http://schemas.microsoft.com/office/drawing/2014/main" id="{924BEA94-AA1E-4308-9638-568CC07B6502}"/>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FE3C4803-7A84-494F-B35A-119724EEC44E}"/>
              </a:ext>
            </a:extLst>
          </p:cNvPr>
          <p:cNvSpPr>
            <a:spLocks noGrp="1"/>
          </p:cNvSpPr>
          <p:nvPr>
            <p:ph type="sldNum" sz="quarter" idx="5"/>
          </p:nvPr>
        </p:nvSpPr>
        <p:spPr/>
        <p:txBody>
          <a:bodyPr/>
          <a:lstStyle/>
          <a:p>
            <a:fld id="{1B156AD9-9286-4C09-8AF9-C122A7331CB8}" type="slidenum">
              <a:rPr lang="en-US" smtClean="0"/>
              <a:t>163</a:t>
            </a:fld>
            <a:endParaRPr lang="en-US" dirty="0"/>
          </a:p>
        </p:txBody>
      </p:sp>
    </p:spTree>
    <p:extLst>
      <p:ext uri="{BB962C8B-B14F-4D97-AF65-F5344CB8AC3E}">
        <p14:creationId xmlns:p14="http://schemas.microsoft.com/office/powerpoint/2010/main" val="190881353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2019 CRSA:</a:t>
            </a:r>
          </a:p>
          <a:p>
            <a:r>
              <a:rPr lang="en-US" dirty="0"/>
              <a:t> Minimum $25,284 </a:t>
            </a:r>
          </a:p>
          <a:p>
            <a:r>
              <a:rPr lang="en-US" dirty="0"/>
              <a:t> Maximum $126,420</a:t>
            </a:r>
          </a:p>
          <a:p>
            <a:endParaRPr lang="en-US" dirty="0"/>
          </a:p>
        </p:txBody>
      </p:sp>
      <p:sp>
        <p:nvSpPr>
          <p:cNvPr id="5" name="TextBox 4">
            <a:extLst>
              <a:ext uri="{FF2B5EF4-FFF2-40B4-BE49-F238E27FC236}">
                <a16:creationId xmlns:a16="http://schemas.microsoft.com/office/drawing/2014/main" id="{A1674265-BB8D-47CB-AA9C-5D7D528E4611}"/>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1AD13C14-1B44-4669-AE88-9D93D98CDC6C}"/>
              </a:ext>
            </a:extLst>
          </p:cNvPr>
          <p:cNvSpPr>
            <a:spLocks noGrp="1"/>
          </p:cNvSpPr>
          <p:nvPr>
            <p:ph type="sldNum" sz="quarter" idx="5"/>
          </p:nvPr>
        </p:nvSpPr>
        <p:spPr/>
        <p:txBody>
          <a:bodyPr/>
          <a:lstStyle/>
          <a:p>
            <a:fld id="{1B156AD9-9286-4C09-8AF9-C122A7331CB8}" type="slidenum">
              <a:rPr lang="en-US" smtClean="0"/>
              <a:t>164</a:t>
            </a:fld>
            <a:endParaRPr lang="en-US" dirty="0"/>
          </a:p>
        </p:txBody>
      </p:sp>
    </p:spTree>
    <p:extLst>
      <p:ext uri="{BB962C8B-B14F-4D97-AF65-F5344CB8AC3E}">
        <p14:creationId xmlns:p14="http://schemas.microsoft.com/office/powerpoint/2010/main" val="228988174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TextBox 4">
            <a:extLst>
              <a:ext uri="{FF2B5EF4-FFF2-40B4-BE49-F238E27FC236}">
                <a16:creationId xmlns:a16="http://schemas.microsoft.com/office/drawing/2014/main" id="{719C2858-2EC3-4436-90F2-94F15C699E26}"/>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3252FE94-70B8-470D-AC6F-19FCB45BFC34}"/>
              </a:ext>
            </a:extLst>
          </p:cNvPr>
          <p:cNvSpPr>
            <a:spLocks noGrp="1"/>
          </p:cNvSpPr>
          <p:nvPr>
            <p:ph type="sldNum" sz="quarter" idx="5"/>
          </p:nvPr>
        </p:nvSpPr>
        <p:spPr/>
        <p:txBody>
          <a:bodyPr/>
          <a:lstStyle/>
          <a:p>
            <a:fld id="{1B156AD9-9286-4C09-8AF9-C122A7331CB8}" type="slidenum">
              <a:rPr lang="en-US" smtClean="0"/>
              <a:t>165</a:t>
            </a:fld>
            <a:endParaRPr lang="en-US" dirty="0"/>
          </a:p>
        </p:txBody>
      </p:sp>
    </p:spTree>
    <p:extLst>
      <p:ext uri="{BB962C8B-B14F-4D97-AF65-F5344CB8AC3E}">
        <p14:creationId xmlns:p14="http://schemas.microsoft.com/office/powerpoint/2010/main" val="126096194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of how chart is building</a:t>
            </a:r>
          </a:p>
          <a:p>
            <a:endParaRPr lang="en-US" dirty="0"/>
          </a:p>
          <a:p>
            <a:r>
              <a:rPr lang="en-US" i="1" dirty="0"/>
              <a:t>*will need to annually update “Up to” numbers*</a:t>
            </a:r>
          </a:p>
          <a:p>
            <a:endParaRPr lang="en-US" i="1" dirty="0"/>
          </a:p>
          <a:p>
            <a:r>
              <a:rPr lang="en-US" i="1" dirty="0"/>
              <a:t>2019: $2,400/$8,000</a:t>
            </a:r>
          </a:p>
        </p:txBody>
      </p:sp>
      <p:sp>
        <p:nvSpPr>
          <p:cNvPr id="5" name="TextBox 4">
            <a:extLst>
              <a:ext uri="{FF2B5EF4-FFF2-40B4-BE49-F238E27FC236}">
                <a16:creationId xmlns:a16="http://schemas.microsoft.com/office/drawing/2014/main" id="{03EDE440-B8EA-4469-8E0D-4077E1CEF9A6}"/>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08C255E5-3FB6-4679-80C0-EE59E3C4C79C}"/>
              </a:ext>
            </a:extLst>
          </p:cNvPr>
          <p:cNvSpPr>
            <a:spLocks noGrp="1"/>
          </p:cNvSpPr>
          <p:nvPr>
            <p:ph type="sldNum" sz="quarter" idx="5"/>
          </p:nvPr>
        </p:nvSpPr>
        <p:spPr/>
        <p:txBody>
          <a:bodyPr/>
          <a:lstStyle/>
          <a:p>
            <a:fld id="{1B156AD9-9286-4C09-8AF9-C122A7331CB8}" type="slidenum">
              <a:rPr lang="en-US" smtClean="0"/>
              <a:t>166</a:t>
            </a:fld>
            <a:endParaRPr lang="en-US" dirty="0"/>
          </a:p>
        </p:txBody>
      </p:sp>
    </p:spTree>
    <p:extLst>
      <p:ext uri="{BB962C8B-B14F-4D97-AF65-F5344CB8AC3E}">
        <p14:creationId xmlns:p14="http://schemas.microsoft.com/office/powerpoint/2010/main" val="78697017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TextBox 4">
            <a:extLst>
              <a:ext uri="{FF2B5EF4-FFF2-40B4-BE49-F238E27FC236}">
                <a16:creationId xmlns:a16="http://schemas.microsoft.com/office/drawing/2014/main" id="{A0380C04-46A6-47F4-A1D4-7F4709CCEB3A}"/>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825943A2-8A29-4BAE-B5FA-DF52B98C9C9A}"/>
              </a:ext>
            </a:extLst>
          </p:cNvPr>
          <p:cNvSpPr>
            <a:spLocks noGrp="1"/>
          </p:cNvSpPr>
          <p:nvPr>
            <p:ph type="sldNum" sz="quarter" idx="5"/>
          </p:nvPr>
        </p:nvSpPr>
        <p:spPr/>
        <p:txBody>
          <a:bodyPr/>
          <a:lstStyle/>
          <a:p>
            <a:fld id="{1B156AD9-9286-4C09-8AF9-C122A7331CB8}" type="slidenum">
              <a:rPr lang="en-US" smtClean="0"/>
              <a:t>167</a:t>
            </a:fld>
            <a:endParaRPr lang="en-US" dirty="0"/>
          </a:p>
        </p:txBody>
      </p:sp>
    </p:spTree>
    <p:extLst>
      <p:ext uri="{BB962C8B-B14F-4D97-AF65-F5344CB8AC3E}">
        <p14:creationId xmlns:p14="http://schemas.microsoft.com/office/powerpoint/2010/main" val="407245902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case with spouse &amp; CS annuity </a:t>
            </a:r>
          </a:p>
          <a:p>
            <a:endParaRPr lang="en-US" dirty="0"/>
          </a:p>
          <a:p>
            <a:r>
              <a:rPr lang="en-US" dirty="0"/>
              <a:t>Do not get into details here (will show fact pattern in next section </a:t>
            </a:r>
            <a:r>
              <a:rPr lang="en-US" dirty="0">
                <a:sym typeface="Wingdings" panose="05000000000000000000" pitchFamily="2" charset="2"/>
              </a:rPr>
              <a:t>  just introduce concept)</a:t>
            </a:r>
            <a:endParaRPr lang="en-US" dirty="0"/>
          </a:p>
        </p:txBody>
      </p:sp>
      <p:sp>
        <p:nvSpPr>
          <p:cNvPr id="5" name="TextBox 4">
            <a:extLst>
              <a:ext uri="{FF2B5EF4-FFF2-40B4-BE49-F238E27FC236}">
                <a16:creationId xmlns:a16="http://schemas.microsoft.com/office/drawing/2014/main" id="{A0380C04-46A6-47F4-A1D4-7F4709CCEB3A}"/>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825943A2-8A29-4BAE-B5FA-DF52B98C9C9A}"/>
              </a:ext>
            </a:extLst>
          </p:cNvPr>
          <p:cNvSpPr>
            <a:spLocks noGrp="1"/>
          </p:cNvSpPr>
          <p:nvPr>
            <p:ph type="sldNum" sz="quarter" idx="5"/>
          </p:nvPr>
        </p:nvSpPr>
        <p:spPr/>
        <p:txBody>
          <a:bodyPr/>
          <a:lstStyle/>
          <a:p>
            <a:fld id="{1B156AD9-9286-4C09-8AF9-C122A7331CB8}" type="slidenum">
              <a:rPr lang="en-US" smtClean="0"/>
              <a:t>168</a:t>
            </a:fld>
            <a:endParaRPr lang="en-US" dirty="0"/>
          </a:p>
        </p:txBody>
      </p:sp>
    </p:spTree>
    <p:extLst>
      <p:ext uri="{BB962C8B-B14F-4D97-AF65-F5344CB8AC3E}">
        <p14:creationId xmlns:p14="http://schemas.microsoft.com/office/powerpoint/2010/main" val="219305453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C53CB360-5D1F-4D82-B1AE-8EC49FDDBA43}"/>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A62EF562-3853-48B3-8D83-16533EF244B7}"/>
              </a:ext>
            </a:extLst>
          </p:cNvPr>
          <p:cNvSpPr>
            <a:spLocks noGrp="1"/>
          </p:cNvSpPr>
          <p:nvPr>
            <p:ph type="sldNum" sz="quarter" idx="5"/>
          </p:nvPr>
        </p:nvSpPr>
        <p:spPr/>
        <p:txBody>
          <a:bodyPr/>
          <a:lstStyle/>
          <a:p>
            <a:fld id="{1B156AD9-9286-4C09-8AF9-C122A7331CB8}" type="slidenum">
              <a:rPr lang="en-US" smtClean="0"/>
              <a:t>169</a:t>
            </a:fld>
            <a:endParaRPr lang="en-US" dirty="0"/>
          </a:p>
        </p:txBody>
      </p:sp>
    </p:spTree>
    <p:extLst>
      <p:ext uri="{BB962C8B-B14F-4D97-AF65-F5344CB8AC3E}">
        <p14:creationId xmlns:p14="http://schemas.microsoft.com/office/powerpoint/2010/main" val="1533162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latin typeface="+mn-lt"/>
              </a:rPr>
              <a:t>STORY - Airplane story</a:t>
            </a:r>
          </a:p>
          <a:p>
            <a:pPr eaLnBrk="1" hangingPunct="1"/>
            <a:r>
              <a:rPr lang="en-US" altLang="en-US" b="1" u="sng" dirty="0">
                <a:latin typeface="+mn-lt"/>
              </a:rPr>
              <a:t>YOU</a:t>
            </a:r>
            <a:r>
              <a:rPr lang="en-US" altLang="en-US" dirty="0">
                <a:latin typeface="+mn-lt"/>
              </a:rPr>
              <a:t> have to put yourself first. </a:t>
            </a:r>
          </a:p>
          <a:p>
            <a:pPr eaLnBrk="1" hangingPunct="1">
              <a:buFontTx/>
              <a:buChar char="•"/>
            </a:pPr>
            <a:r>
              <a:rPr lang="en-US" altLang="en-US" dirty="0">
                <a:latin typeface="+mn-lt"/>
              </a:rPr>
              <a:t>  You care more about your family than money. </a:t>
            </a:r>
          </a:p>
          <a:p>
            <a:pPr eaLnBrk="1" hangingPunct="1"/>
            <a:r>
              <a:rPr lang="en-US" altLang="en-US" dirty="0">
                <a:latin typeface="+mn-lt"/>
              </a:rPr>
              <a:t>Society told you money is important – but it is family. </a:t>
            </a:r>
          </a:p>
          <a:p>
            <a:pPr eaLnBrk="1" hangingPunct="1"/>
            <a:r>
              <a:rPr lang="en-US" altLang="en-US" dirty="0">
                <a:latin typeface="+mn-lt"/>
              </a:rPr>
              <a:t>WE NEED YOU TO TELL US HOW TO PROTECT THE FAMILY AND YOU</a:t>
            </a:r>
          </a:p>
          <a:p>
            <a:endParaRPr lang="en-US" dirty="0"/>
          </a:p>
        </p:txBody>
      </p:sp>
      <p:sp>
        <p:nvSpPr>
          <p:cNvPr id="5" name="TextBox 4">
            <a:extLst>
              <a:ext uri="{FF2B5EF4-FFF2-40B4-BE49-F238E27FC236}">
                <a16:creationId xmlns:a16="http://schemas.microsoft.com/office/drawing/2014/main" id="{EA0F7AF5-5A05-4722-8008-F28AFF7D6E39}"/>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9112354D-0BF8-4740-A0EB-66E66AF95C04}"/>
              </a:ext>
            </a:extLst>
          </p:cNvPr>
          <p:cNvSpPr>
            <a:spLocks noGrp="1"/>
          </p:cNvSpPr>
          <p:nvPr>
            <p:ph type="sldNum" sz="quarter" idx="5"/>
          </p:nvPr>
        </p:nvSpPr>
        <p:spPr/>
        <p:txBody>
          <a:bodyPr/>
          <a:lstStyle/>
          <a:p>
            <a:fld id="{1B156AD9-9286-4C09-8AF9-C122A7331CB8}" type="slidenum">
              <a:rPr lang="en-US" smtClean="0"/>
              <a:t>17</a:t>
            </a:fld>
            <a:endParaRPr lang="en-US" dirty="0"/>
          </a:p>
        </p:txBody>
      </p:sp>
    </p:spTree>
    <p:extLst>
      <p:ext uri="{BB962C8B-B14F-4D97-AF65-F5344CB8AC3E}">
        <p14:creationId xmlns:p14="http://schemas.microsoft.com/office/powerpoint/2010/main" val="76169735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0050" y="4412125"/>
            <a:ext cx="6210300" cy="4651058"/>
          </a:xfrm>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example highlights the Georgia gift/loan program.  Demonstrate the half-loaf.</a:t>
            </a:r>
          </a:p>
        </p:txBody>
      </p:sp>
      <p:sp>
        <p:nvSpPr>
          <p:cNvPr id="5" name="TextBox 4">
            <a:extLst>
              <a:ext uri="{FF2B5EF4-FFF2-40B4-BE49-F238E27FC236}">
                <a16:creationId xmlns:a16="http://schemas.microsoft.com/office/drawing/2014/main" id="{4DE4DA48-623E-49EE-B047-87E3858BC7A0}"/>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8E856CB2-A529-466E-BFA0-A03655177AD2}"/>
              </a:ext>
            </a:extLst>
          </p:cNvPr>
          <p:cNvSpPr>
            <a:spLocks noGrp="1"/>
          </p:cNvSpPr>
          <p:nvPr>
            <p:ph type="sldNum" sz="quarter" idx="5"/>
          </p:nvPr>
        </p:nvSpPr>
        <p:spPr/>
        <p:txBody>
          <a:bodyPr/>
          <a:lstStyle/>
          <a:p>
            <a:fld id="{1B156AD9-9286-4C09-8AF9-C122A7331CB8}" type="slidenum">
              <a:rPr lang="en-US" smtClean="0"/>
              <a:t>170</a:t>
            </a:fld>
            <a:endParaRPr lang="en-US" dirty="0"/>
          </a:p>
        </p:txBody>
      </p:sp>
    </p:spTree>
    <p:extLst>
      <p:ext uri="{BB962C8B-B14F-4D97-AF65-F5344CB8AC3E}">
        <p14:creationId xmlns:p14="http://schemas.microsoft.com/office/powerpoint/2010/main" val="169670642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6230A01A-B82E-4A00-8458-0F3CEF54CBFB}"/>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B483E4A4-A7FC-49FC-9B95-0046E00C76B1}"/>
              </a:ext>
            </a:extLst>
          </p:cNvPr>
          <p:cNvSpPr>
            <a:spLocks noGrp="1"/>
          </p:cNvSpPr>
          <p:nvPr>
            <p:ph type="sldNum" sz="quarter" idx="5"/>
          </p:nvPr>
        </p:nvSpPr>
        <p:spPr/>
        <p:txBody>
          <a:bodyPr/>
          <a:lstStyle/>
          <a:p>
            <a:fld id="{1B156AD9-9286-4C09-8AF9-C122A7331CB8}" type="slidenum">
              <a:rPr lang="en-US" smtClean="0"/>
              <a:t>171</a:t>
            </a:fld>
            <a:endParaRPr lang="en-US" dirty="0"/>
          </a:p>
        </p:txBody>
      </p:sp>
    </p:spTree>
    <p:extLst>
      <p:ext uri="{BB962C8B-B14F-4D97-AF65-F5344CB8AC3E}">
        <p14:creationId xmlns:p14="http://schemas.microsoft.com/office/powerpoint/2010/main" val="233167430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Refresh recollection of V and what that means (now we are on the right side of the V)</a:t>
            </a:r>
          </a:p>
        </p:txBody>
      </p:sp>
      <p:sp>
        <p:nvSpPr>
          <p:cNvPr id="5" name="TextBox 4">
            <a:extLst>
              <a:ext uri="{FF2B5EF4-FFF2-40B4-BE49-F238E27FC236}">
                <a16:creationId xmlns:a16="http://schemas.microsoft.com/office/drawing/2014/main" id="{786736C8-E043-4975-BC4A-4A51F1EFEF55}"/>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67B16CE9-5971-4A8D-B1BD-BCD96B0B70C0}"/>
              </a:ext>
            </a:extLst>
          </p:cNvPr>
          <p:cNvSpPr>
            <a:spLocks noGrp="1"/>
          </p:cNvSpPr>
          <p:nvPr>
            <p:ph type="sldNum" sz="quarter" idx="5"/>
          </p:nvPr>
        </p:nvSpPr>
        <p:spPr/>
        <p:txBody>
          <a:bodyPr/>
          <a:lstStyle/>
          <a:p>
            <a:fld id="{1B156AD9-9286-4C09-8AF9-C122A7331CB8}" type="slidenum">
              <a:rPr lang="en-US" smtClean="0"/>
              <a:t>172</a:t>
            </a:fld>
            <a:endParaRPr lang="en-US" dirty="0"/>
          </a:p>
        </p:txBody>
      </p:sp>
    </p:spTree>
    <p:extLst>
      <p:ext uri="{BB962C8B-B14F-4D97-AF65-F5344CB8AC3E}">
        <p14:creationId xmlns:p14="http://schemas.microsoft.com/office/powerpoint/2010/main" val="277030362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Outside of 5 years </a:t>
            </a:r>
            <a:r>
              <a:rPr lang="en-US" dirty="0">
                <a:sym typeface="Wingdings" panose="05000000000000000000" pitchFamily="2" charset="2"/>
              </a:rPr>
              <a:t></a:t>
            </a:r>
            <a:r>
              <a:rPr lang="en-US" dirty="0"/>
              <a:t> </a:t>
            </a:r>
            <a:r>
              <a:rPr lang="en-US" b="1" dirty="0"/>
              <a:t>100%</a:t>
            </a:r>
          </a:p>
          <a:p>
            <a:r>
              <a:rPr lang="en-US" dirty="0"/>
              <a:t>4 years </a:t>
            </a:r>
            <a:r>
              <a:rPr lang="en-US" dirty="0">
                <a:sym typeface="Wingdings" panose="05000000000000000000" pitchFamily="2" charset="2"/>
              </a:rPr>
              <a:t> </a:t>
            </a:r>
            <a:r>
              <a:rPr lang="en-US" b="1" dirty="0">
                <a:sym typeface="Wingdings" panose="05000000000000000000" pitchFamily="2" charset="2"/>
              </a:rPr>
              <a:t>about 90%</a:t>
            </a:r>
            <a:endParaRPr lang="en-US" b="1" dirty="0"/>
          </a:p>
          <a:p>
            <a:r>
              <a:rPr lang="en-US" dirty="0"/>
              <a:t>3 years </a:t>
            </a:r>
            <a:r>
              <a:rPr lang="en-US" dirty="0">
                <a:sym typeface="Wingdings" panose="05000000000000000000" pitchFamily="2" charset="2"/>
              </a:rPr>
              <a:t> </a:t>
            </a:r>
            <a:r>
              <a:rPr lang="en-US" b="1" dirty="0">
                <a:sym typeface="Wingdings" panose="05000000000000000000" pitchFamily="2" charset="2"/>
              </a:rPr>
              <a:t>about 75-80%</a:t>
            </a:r>
          </a:p>
          <a:p>
            <a:endParaRPr lang="en-US" dirty="0">
              <a:sym typeface="Wingdings" panose="05000000000000000000" pitchFamily="2" charset="2"/>
            </a:endParaRPr>
          </a:p>
          <a:p>
            <a:r>
              <a:rPr lang="en-US" dirty="0">
                <a:sym typeface="Wingdings" panose="05000000000000000000" pitchFamily="2" charset="2"/>
              </a:rPr>
              <a:t>Why do we say </a:t>
            </a:r>
            <a:r>
              <a:rPr lang="en-US" i="1" dirty="0">
                <a:sym typeface="Wingdings" panose="05000000000000000000" pitchFamily="2" charset="2"/>
              </a:rPr>
              <a:t>about</a:t>
            </a:r>
            <a:r>
              <a:rPr lang="en-US" dirty="0">
                <a:sym typeface="Wingdings" panose="05000000000000000000" pitchFamily="2" charset="2"/>
              </a:rPr>
              <a:t>?</a:t>
            </a:r>
          </a:p>
          <a:p>
            <a:pPr marL="171450" indent="-171450">
              <a:buFontTx/>
              <a:buChar char="-"/>
            </a:pPr>
            <a:r>
              <a:rPr lang="en-US" dirty="0">
                <a:sym typeface="Wingdings" panose="05000000000000000000" pitchFamily="2" charset="2"/>
              </a:rPr>
              <a:t>Depends on actual cost of care</a:t>
            </a:r>
          </a:p>
          <a:p>
            <a:pPr marL="171450" indent="-171450">
              <a:buFontTx/>
              <a:buChar char="-"/>
            </a:pPr>
            <a:r>
              <a:rPr lang="en-US" dirty="0">
                <a:sym typeface="Wingdings" panose="05000000000000000000" pitchFamily="2" charset="2"/>
              </a:rPr>
              <a:t>Depends on person’s income</a:t>
            </a:r>
            <a:endParaRPr lang="en-US" dirty="0"/>
          </a:p>
        </p:txBody>
      </p:sp>
      <p:sp>
        <p:nvSpPr>
          <p:cNvPr id="5" name="TextBox 4">
            <a:extLst>
              <a:ext uri="{FF2B5EF4-FFF2-40B4-BE49-F238E27FC236}">
                <a16:creationId xmlns:a16="http://schemas.microsoft.com/office/drawing/2014/main" id="{9320C8BF-5CB0-43DD-BC94-FADE767CF75C}"/>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2FF7DF46-D4FC-445B-96C2-76DAEDF158D2}"/>
              </a:ext>
            </a:extLst>
          </p:cNvPr>
          <p:cNvSpPr>
            <a:spLocks noGrp="1"/>
          </p:cNvSpPr>
          <p:nvPr>
            <p:ph type="sldNum" sz="quarter" idx="5"/>
          </p:nvPr>
        </p:nvSpPr>
        <p:spPr/>
        <p:txBody>
          <a:bodyPr/>
          <a:lstStyle/>
          <a:p>
            <a:fld id="{1B156AD9-9286-4C09-8AF9-C122A7331CB8}" type="slidenum">
              <a:rPr lang="en-US" smtClean="0"/>
              <a:t>173</a:t>
            </a:fld>
            <a:endParaRPr lang="en-US" dirty="0"/>
          </a:p>
        </p:txBody>
      </p:sp>
    </p:spTree>
    <p:extLst>
      <p:ext uri="{BB962C8B-B14F-4D97-AF65-F5344CB8AC3E}">
        <p14:creationId xmlns:p14="http://schemas.microsoft.com/office/powerpoint/2010/main" val="275974007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use</a:t>
            </a:r>
            <a:r>
              <a:rPr lang="en-US" baseline="0" dirty="0"/>
              <a:t> of annuity, 100% protected</a:t>
            </a:r>
          </a:p>
          <a:p>
            <a:endParaRPr lang="en-US" baseline="0" dirty="0"/>
          </a:p>
          <a:p>
            <a:r>
              <a:rPr lang="en-US" baseline="0" dirty="0"/>
              <a:t>Do walk-through of how use is the same for NH &amp; Waiver</a:t>
            </a:r>
            <a:endParaRPr lang="en-US" dirty="0"/>
          </a:p>
        </p:txBody>
      </p:sp>
      <p:sp>
        <p:nvSpPr>
          <p:cNvPr id="5" name="TextBox 4">
            <a:extLst>
              <a:ext uri="{FF2B5EF4-FFF2-40B4-BE49-F238E27FC236}">
                <a16:creationId xmlns:a16="http://schemas.microsoft.com/office/drawing/2014/main" id="{36B984AF-72B3-4D68-9964-D92D001F320D}"/>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6722FEB2-1FAB-4733-96C8-A50AF89D4A21}"/>
              </a:ext>
            </a:extLst>
          </p:cNvPr>
          <p:cNvSpPr>
            <a:spLocks noGrp="1"/>
          </p:cNvSpPr>
          <p:nvPr>
            <p:ph type="sldNum" sz="quarter" idx="5"/>
          </p:nvPr>
        </p:nvSpPr>
        <p:spPr/>
        <p:txBody>
          <a:bodyPr/>
          <a:lstStyle/>
          <a:p>
            <a:fld id="{1B156AD9-9286-4C09-8AF9-C122A7331CB8}" type="slidenum">
              <a:rPr lang="en-US" smtClean="0"/>
              <a:t>174</a:t>
            </a:fld>
            <a:endParaRPr lang="en-US" dirty="0"/>
          </a:p>
        </p:txBody>
      </p:sp>
    </p:spTree>
    <p:extLst>
      <p:ext uri="{BB962C8B-B14F-4D97-AF65-F5344CB8AC3E}">
        <p14:creationId xmlns:p14="http://schemas.microsoft.com/office/powerpoint/2010/main" val="140534709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use of annuity 50% protected</a:t>
            </a:r>
          </a:p>
          <a:p>
            <a:endParaRPr lang="en-US" dirty="0"/>
          </a:p>
          <a:p>
            <a:r>
              <a:rPr lang="en-US" dirty="0"/>
              <a:t>Show limitation of ability to protect assets in PA due to waiver limit</a:t>
            </a:r>
          </a:p>
        </p:txBody>
      </p:sp>
      <p:sp>
        <p:nvSpPr>
          <p:cNvPr id="5" name="TextBox 4">
            <a:extLst>
              <a:ext uri="{FF2B5EF4-FFF2-40B4-BE49-F238E27FC236}">
                <a16:creationId xmlns:a16="http://schemas.microsoft.com/office/drawing/2014/main" id="{724F0862-102A-4566-A798-052EC60EAA04}"/>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E3D6DD36-2652-40EA-BE79-7ECBFE0A4638}"/>
              </a:ext>
            </a:extLst>
          </p:cNvPr>
          <p:cNvSpPr>
            <a:spLocks noGrp="1"/>
          </p:cNvSpPr>
          <p:nvPr>
            <p:ph type="sldNum" sz="quarter" idx="5"/>
          </p:nvPr>
        </p:nvSpPr>
        <p:spPr/>
        <p:txBody>
          <a:bodyPr/>
          <a:lstStyle/>
          <a:p>
            <a:fld id="{1B156AD9-9286-4C09-8AF9-C122A7331CB8}" type="slidenum">
              <a:rPr lang="en-US" smtClean="0"/>
              <a:t>175</a:t>
            </a:fld>
            <a:endParaRPr lang="en-US" dirty="0"/>
          </a:p>
        </p:txBody>
      </p:sp>
    </p:spTree>
    <p:extLst>
      <p:ext uri="{BB962C8B-B14F-4D97-AF65-F5344CB8AC3E}">
        <p14:creationId xmlns:p14="http://schemas.microsoft.com/office/powerpoint/2010/main" val="461935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Difference between Pre-Plan and Crisis </a:t>
            </a:r>
          </a:p>
          <a:p>
            <a:endParaRPr lang="en-US" dirty="0"/>
          </a:p>
        </p:txBody>
      </p:sp>
      <p:sp>
        <p:nvSpPr>
          <p:cNvPr id="5" name="TextBox 4">
            <a:extLst>
              <a:ext uri="{FF2B5EF4-FFF2-40B4-BE49-F238E27FC236}">
                <a16:creationId xmlns:a16="http://schemas.microsoft.com/office/drawing/2014/main" id="{6766C1E6-C4F6-422F-90E5-1E8B1A2370B8}"/>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E9FE9A9B-0914-4B47-A7AB-06CDABB96E5A}"/>
              </a:ext>
            </a:extLst>
          </p:cNvPr>
          <p:cNvSpPr>
            <a:spLocks noGrp="1"/>
          </p:cNvSpPr>
          <p:nvPr>
            <p:ph type="sldNum" sz="quarter" idx="5"/>
          </p:nvPr>
        </p:nvSpPr>
        <p:spPr/>
        <p:txBody>
          <a:bodyPr/>
          <a:lstStyle/>
          <a:p>
            <a:fld id="{1B156AD9-9286-4C09-8AF9-C122A7331CB8}" type="slidenum">
              <a:rPr lang="en-US" smtClean="0"/>
              <a:t>176</a:t>
            </a:fld>
            <a:endParaRPr lang="en-US" dirty="0"/>
          </a:p>
        </p:txBody>
      </p:sp>
    </p:spTree>
    <p:extLst>
      <p:ext uri="{BB962C8B-B14F-4D97-AF65-F5344CB8AC3E}">
        <p14:creationId xmlns:p14="http://schemas.microsoft.com/office/powerpoint/2010/main" val="146141528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Laws could change </a:t>
            </a:r>
          </a:p>
        </p:txBody>
      </p:sp>
      <p:sp>
        <p:nvSpPr>
          <p:cNvPr id="5" name="TextBox 4">
            <a:extLst>
              <a:ext uri="{FF2B5EF4-FFF2-40B4-BE49-F238E27FC236}">
                <a16:creationId xmlns:a16="http://schemas.microsoft.com/office/drawing/2014/main" id="{1799F580-216B-4A11-909F-CBA59397F86F}"/>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7E9A9E47-1D5C-4421-BCE2-34A4CF3211E4}"/>
              </a:ext>
            </a:extLst>
          </p:cNvPr>
          <p:cNvSpPr>
            <a:spLocks noGrp="1"/>
          </p:cNvSpPr>
          <p:nvPr>
            <p:ph type="sldNum" sz="quarter" idx="5"/>
          </p:nvPr>
        </p:nvSpPr>
        <p:spPr/>
        <p:txBody>
          <a:bodyPr/>
          <a:lstStyle/>
          <a:p>
            <a:fld id="{1B156AD9-9286-4C09-8AF9-C122A7331CB8}" type="slidenum">
              <a:rPr lang="en-US" smtClean="0"/>
              <a:t>177</a:t>
            </a:fld>
            <a:endParaRPr lang="en-US" dirty="0"/>
          </a:p>
        </p:txBody>
      </p:sp>
    </p:spTree>
    <p:extLst>
      <p:ext uri="{BB962C8B-B14F-4D97-AF65-F5344CB8AC3E}">
        <p14:creationId xmlns:p14="http://schemas.microsoft.com/office/powerpoint/2010/main" val="66161451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Assets are only protected for CS from IS </a:t>
            </a:r>
          </a:p>
          <a:p>
            <a:r>
              <a:rPr lang="en-US" dirty="0"/>
              <a:t>Trust provides guaranteed result </a:t>
            </a:r>
          </a:p>
        </p:txBody>
      </p:sp>
      <p:sp>
        <p:nvSpPr>
          <p:cNvPr id="5" name="TextBox 4">
            <a:extLst>
              <a:ext uri="{FF2B5EF4-FFF2-40B4-BE49-F238E27FC236}">
                <a16:creationId xmlns:a16="http://schemas.microsoft.com/office/drawing/2014/main" id="{660D120D-67D4-4793-BDC9-D25A3301EB09}"/>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3E435E09-C5BF-4AF3-895F-CDE0DDD35050}"/>
              </a:ext>
            </a:extLst>
          </p:cNvPr>
          <p:cNvSpPr>
            <a:spLocks noGrp="1"/>
          </p:cNvSpPr>
          <p:nvPr>
            <p:ph type="sldNum" sz="quarter" idx="5"/>
          </p:nvPr>
        </p:nvSpPr>
        <p:spPr/>
        <p:txBody>
          <a:bodyPr/>
          <a:lstStyle/>
          <a:p>
            <a:fld id="{1B156AD9-9286-4C09-8AF9-C122A7331CB8}" type="slidenum">
              <a:rPr lang="en-US" smtClean="0"/>
              <a:t>178</a:t>
            </a:fld>
            <a:endParaRPr lang="en-US" dirty="0"/>
          </a:p>
        </p:txBody>
      </p:sp>
    </p:spTree>
    <p:extLst>
      <p:ext uri="{BB962C8B-B14F-4D97-AF65-F5344CB8AC3E}">
        <p14:creationId xmlns:p14="http://schemas.microsoft.com/office/powerpoint/2010/main" val="428726519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4A671866-E638-4405-838B-191E242D6D5A}"/>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E0AA5073-E77E-451E-B1B1-5BF2F8352A3A}"/>
              </a:ext>
            </a:extLst>
          </p:cNvPr>
          <p:cNvSpPr>
            <a:spLocks noGrp="1"/>
          </p:cNvSpPr>
          <p:nvPr>
            <p:ph type="sldNum" sz="quarter" idx="5"/>
          </p:nvPr>
        </p:nvSpPr>
        <p:spPr/>
        <p:txBody>
          <a:bodyPr/>
          <a:lstStyle/>
          <a:p>
            <a:fld id="{1B156AD9-9286-4C09-8AF9-C122A7331CB8}" type="slidenum">
              <a:rPr lang="en-US" smtClean="0"/>
              <a:t>179</a:t>
            </a:fld>
            <a:endParaRPr lang="en-US" dirty="0"/>
          </a:p>
        </p:txBody>
      </p:sp>
    </p:spTree>
    <p:extLst>
      <p:ext uri="{BB962C8B-B14F-4D97-AF65-F5344CB8AC3E}">
        <p14:creationId xmlns:p14="http://schemas.microsoft.com/office/powerpoint/2010/main" val="2495115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this big (sing me, me, me)</a:t>
            </a:r>
          </a:p>
          <a:p>
            <a:r>
              <a:rPr lang="en-US" dirty="0"/>
              <a:t>Set up room to say family </a:t>
            </a:r>
          </a:p>
        </p:txBody>
      </p:sp>
      <p:sp>
        <p:nvSpPr>
          <p:cNvPr id="5" name="TextBox 4">
            <a:extLst>
              <a:ext uri="{FF2B5EF4-FFF2-40B4-BE49-F238E27FC236}">
                <a16:creationId xmlns:a16="http://schemas.microsoft.com/office/drawing/2014/main" id="{BE6F79C9-57C2-46BB-AB47-0E564EFEF50F}"/>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6FC77B61-E01D-4533-A4BD-FA5C9EB5C988}"/>
              </a:ext>
            </a:extLst>
          </p:cNvPr>
          <p:cNvSpPr>
            <a:spLocks noGrp="1"/>
          </p:cNvSpPr>
          <p:nvPr>
            <p:ph type="sldNum" sz="quarter" idx="5"/>
          </p:nvPr>
        </p:nvSpPr>
        <p:spPr/>
        <p:txBody>
          <a:bodyPr/>
          <a:lstStyle/>
          <a:p>
            <a:fld id="{1B156AD9-9286-4C09-8AF9-C122A7331CB8}" type="slidenum">
              <a:rPr lang="en-US" smtClean="0"/>
              <a:t>18</a:t>
            </a:fld>
            <a:endParaRPr lang="en-US" dirty="0"/>
          </a:p>
        </p:txBody>
      </p:sp>
    </p:spTree>
    <p:extLst>
      <p:ext uri="{BB962C8B-B14F-4D97-AF65-F5344CB8AC3E}">
        <p14:creationId xmlns:p14="http://schemas.microsoft.com/office/powerpoint/2010/main" val="181012692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003399"/>
              </a:solidFill>
            </a:endParaRPr>
          </a:p>
          <a:p>
            <a:r>
              <a:rPr lang="en-US" b="1" dirty="0">
                <a:solidFill>
                  <a:srgbClr val="003399"/>
                </a:solidFill>
              </a:rPr>
              <a:t>Handouts: </a:t>
            </a:r>
          </a:p>
          <a:p>
            <a:r>
              <a:rPr lang="en-US" i="1" u="sng" dirty="0">
                <a:solidFill>
                  <a:srgbClr val="003399"/>
                </a:solidFill>
              </a:rPr>
              <a:t>Tips for Survivors</a:t>
            </a:r>
            <a:r>
              <a:rPr lang="en-US" dirty="0">
                <a:solidFill>
                  <a:srgbClr val="003399"/>
                </a:solidFill>
              </a:rPr>
              <a:t> </a:t>
            </a:r>
            <a:r>
              <a:rPr lang="en-US" dirty="0">
                <a:sym typeface="Wingdings" panose="05000000000000000000" pitchFamily="2" charset="2"/>
              </a:rPr>
              <a:t> immediate actions to take, what not to do, what needs to be done as soon as possible, taxes</a:t>
            </a:r>
            <a:endParaRPr lang="en-US" dirty="0"/>
          </a:p>
          <a:p>
            <a:r>
              <a:rPr lang="en-US" i="1" u="sng" dirty="0">
                <a:solidFill>
                  <a:srgbClr val="003399"/>
                </a:solidFill>
              </a:rPr>
              <a:t>Burial Cost by County</a:t>
            </a:r>
            <a:r>
              <a:rPr lang="en-US" dirty="0">
                <a:solidFill>
                  <a:srgbClr val="003399"/>
                </a:solidFill>
              </a:rPr>
              <a:t> </a:t>
            </a:r>
            <a:r>
              <a:rPr lang="en-US" dirty="0">
                <a:sym typeface="Wingdings" panose="05000000000000000000" pitchFamily="2" charset="2"/>
              </a:rPr>
              <a:t> chart of average burial cost (2019)</a:t>
            </a:r>
            <a:endParaRPr lang="en-US" dirty="0"/>
          </a:p>
        </p:txBody>
      </p:sp>
      <p:sp>
        <p:nvSpPr>
          <p:cNvPr id="5" name="TextBox 4">
            <a:extLst>
              <a:ext uri="{FF2B5EF4-FFF2-40B4-BE49-F238E27FC236}">
                <a16:creationId xmlns:a16="http://schemas.microsoft.com/office/drawing/2014/main" id="{D0AC0ECC-778C-4FA9-909C-56579DEF0AB3}"/>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99BF77D5-8F25-4C09-88C6-7214A466EFE6}"/>
              </a:ext>
            </a:extLst>
          </p:cNvPr>
          <p:cNvSpPr>
            <a:spLocks noGrp="1"/>
          </p:cNvSpPr>
          <p:nvPr>
            <p:ph type="sldNum" sz="quarter" idx="5"/>
          </p:nvPr>
        </p:nvSpPr>
        <p:spPr/>
        <p:txBody>
          <a:bodyPr/>
          <a:lstStyle/>
          <a:p>
            <a:fld id="{1B156AD9-9286-4C09-8AF9-C122A7331CB8}" type="slidenum">
              <a:rPr lang="en-US" smtClean="0"/>
              <a:t>180</a:t>
            </a:fld>
            <a:endParaRPr lang="en-US" dirty="0"/>
          </a:p>
        </p:txBody>
      </p:sp>
    </p:spTree>
    <p:extLst>
      <p:ext uri="{BB962C8B-B14F-4D97-AF65-F5344CB8AC3E}">
        <p14:creationId xmlns:p14="http://schemas.microsoft.com/office/powerpoint/2010/main" val="375747382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 </a:t>
            </a:r>
          </a:p>
        </p:txBody>
      </p:sp>
      <p:sp>
        <p:nvSpPr>
          <p:cNvPr id="5" name="TextBox 4">
            <a:extLst>
              <a:ext uri="{FF2B5EF4-FFF2-40B4-BE49-F238E27FC236}">
                <a16:creationId xmlns:a16="http://schemas.microsoft.com/office/drawing/2014/main" id="{DA4D538E-0318-4D2C-87A5-D8499C2A5EAF}"/>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3ABA5E48-CBB8-46DA-9864-C91D195FF24C}"/>
              </a:ext>
            </a:extLst>
          </p:cNvPr>
          <p:cNvSpPr>
            <a:spLocks noGrp="1"/>
          </p:cNvSpPr>
          <p:nvPr>
            <p:ph type="sldNum" sz="quarter" idx="5"/>
          </p:nvPr>
        </p:nvSpPr>
        <p:spPr/>
        <p:txBody>
          <a:bodyPr/>
          <a:lstStyle/>
          <a:p>
            <a:fld id="{1B156AD9-9286-4C09-8AF9-C122A7331CB8}" type="slidenum">
              <a:rPr lang="en-US" smtClean="0"/>
              <a:t>181</a:t>
            </a:fld>
            <a:endParaRPr lang="en-US" dirty="0"/>
          </a:p>
        </p:txBody>
      </p:sp>
    </p:spTree>
    <p:extLst>
      <p:ext uri="{BB962C8B-B14F-4D97-AF65-F5344CB8AC3E}">
        <p14:creationId xmlns:p14="http://schemas.microsoft.com/office/powerpoint/2010/main" val="3617839838"/>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003399"/>
              </a:solidFill>
            </a:endParaRPr>
          </a:p>
          <a:p>
            <a:r>
              <a:rPr lang="en-US" b="1" dirty="0">
                <a:solidFill>
                  <a:srgbClr val="003399"/>
                </a:solidFill>
              </a:rPr>
              <a:t>Handout:</a:t>
            </a:r>
          </a:p>
          <a:p>
            <a:r>
              <a:rPr lang="en-US" i="1" u="sng" dirty="0">
                <a:solidFill>
                  <a:srgbClr val="003399"/>
                </a:solidFill>
              </a:rPr>
              <a:t>Don’t Throw Out Your Organ Donor Card After 65</a:t>
            </a:r>
            <a:r>
              <a:rPr lang="en-US" dirty="0"/>
              <a:t> </a:t>
            </a:r>
            <a:r>
              <a:rPr lang="en-US" dirty="0">
                <a:sym typeface="Wingdings" panose="05000000000000000000" pitchFamily="2" charset="2"/>
              </a:rPr>
              <a:t> Examples of transplants from living and deceased donors over 65, doctor’s opinion on the success and need for donors </a:t>
            </a:r>
          </a:p>
          <a:p>
            <a:r>
              <a:rPr lang="en-US" b="1" dirty="0">
                <a:solidFill>
                  <a:srgbClr val="003399"/>
                </a:solidFill>
                <a:sym typeface="Wingdings" panose="05000000000000000000" pitchFamily="2" charset="2"/>
              </a:rPr>
              <a:t>“’Now we can successfully transplant someone in his 60’s or 70’s,’ said Dr. Segev. ‘Twenty years ago, that would not have been common.’”</a:t>
            </a:r>
          </a:p>
          <a:p>
            <a:endParaRPr lang="en-US" dirty="0">
              <a:sym typeface="Wingdings" panose="05000000000000000000" pitchFamily="2" charset="2"/>
            </a:endParaRPr>
          </a:p>
          <a:p>
            <a:r>
              <a:rPr lang="en-US" b="1" dirty="0">
                <a:sym typeface="Wingdings" panose="05000000000000000000" pitchFamily="2" charset="2"/>
              </a:rPr>
              <a:t>Driver's license or go to Donate Life America (registerme.org) to be entered on National list</a:t>
            </a:r>
            <a:endParaRPr lang="en-US" b="1" dirty="0"/>
          </a:p>
        </p:txBody>
      </p:sp>
      <p:sp>
        <p:nvSpPr>
          <p:cNvPr id="6" name="TextBox 5">
            <a:extLst>
              <a:ext uri="{FF2B5EF4-FFF2-40B4-BE49-F238E27FC236}">
                <a16:creationId xmlns:a16="http://schemas.microsoft.com/office/drawing/2014/main" id="{DD9F55B3-E4DC-4CB4-921C-70441B46449C}"/>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C54AA7ED-61E6-4D8B-9A1A-A214AC598146}"/>
              </a:ext>
            </a:extLst>
          </p:cNvPr>
          <p:cNvSpPr>
            <a:spLocks noGrp="1"/>
          </p:cNvSpPr>
          <p:nvPr>
            <p:ph type="sldNum" sz="quarter" idx="5"/>
          </p:nvPr>
        </p:nvSpPr>
        <p:spPr/>
        <p:txBody>
          <a:bodyPr/>
          <a:lstStyle/>
          <a:p>
            <a:fld id="{1B156AD9-9286-4C09-8AF9-C122A7331CB8}" type="slidenum">
              <a:rPr lang="en-US" smtClean="0"/>
              <a:t>182</a:t>
            </a:fld>
            <a:endParaRPr lang="en-US" dirty="0"/>
          </a:p>
        </p:txBody>
      </p:sp>
    </p:spTree>
    <p:extLst>
      <p:ext uri="{BB962C8B-B14F-4D97-AF65-F5344CB8AC3E}">
        <p14:creationId xmlns:p14="http://schemas.microsoft.com/office/powerpoint/2010/main" val="297993717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6C74E2FE-9094-4E0B-9CA9-17D70A9F3F54}"/>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BF44CF39-6120-4A1D-830B-D430BBBBE949}"/>
              </a:ext>
            </a:extLst>
          </p:cNvPr>
          <p:cNvSpPr>
            <a:spLocks noGrp="1"/>
          </p:cNvSpPr>
          <p:nvPr>
            <p:ph type="sldNum" sz="quarter" idx="5"/>
          </p:nvPr>
        </p:nvSpPr>
        <p:spPr/>
        <p:txBody>
          <a:bodyPr/>
          <a:lstStyle/>
          <a:p>
            <a:fld id="{1B156AD9-9286-4C09-8AF9-C122A7331CB8}" type="slidenum">
              <a:rPr lang="en-US" smtClean="0"/>
              <a:t>183</a:t>
            </a:fld>
            <a:endParaRPr lang="en-US" dirty="0"/>
          </a:p>
        </p:txBody>
      </p:sp>
    </p:spTree>
    <p:extLst>
      <p:ext uri="{BB962C8B-B14F-4D97-AF65-F5344CB8AC3E}">
        <p14:creationId xmlns:p14="http://schemas.microsoft.com/office/powerpoint/2010/main" val="254335284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 </a:t>
            </a:r>
          </a:p>
        </p:txBody>
      </p:sp>
      <p:sp>
        <p:nvSpPr>
          <p:cNvPr id="5" name="TextBox 4">
            <a:extLst>
              <a:ext uri="{FF2B5EF4-FFF2-40B4-BE49-F238E27FC236}">
                <a16:creationId xmlns:a16="http://schemas.microsoft.com/office/drawing/2014/main" id="{219243A0-CFCC-4B9C-9A3D-606B71D6B4E1}"/>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BD07F288-48EB-4204-B34B-C90A34645222}"/>
              </a:ext>
            </a:extLst>
          </p:cNvPr>
          <p:cNvSpPr>
            <a:spLocks noGrp="1"/>
          </p:cNvSpPr>
          <p:nvPr>
            <p:ph type="sldNum" sz="quarter" idx="5"/>
          </p:nvPr>
        </p:nvSpPr>
        <p:spPr/>
        <p:txBody>
          <a:bodyPr/>
          <a:lstStyle/>
          <a:p>
            <a:fld id="{1B156AD9-9286-4C09-8AF9-C122A7331CB8}" type="slidenum">
              <a:rPr lang="en-US" smtClean="0"/>
              <a:t>184</a:t>
            </a:fld>
            <a:endParaRPr lang="en-US" dirty="0"/>
          </a:p>
        </p:txBody>
      </p:sp>
    </p:spTree>
    <p:extLst>
      <p:ext uri="{BB962C8B-B14F-4D97-AF65-F5344CB8AC3E}">
        <p14:creationId xmlns:p14="http://schemas.microsoft.com/office/powerpoint/2010/main" val="367041380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“Deceased organ donation is the process of giving an organ or a part of an organ, at the time of the donor’s death, for the purpose of transplantation to another person. At the end of your life, you can give life to others.” (https://www.donatelife.net/types-of-donation/deceased-donation/)</a:t>
            </a:r>
          </a:p>
        </p:txBody>
      </p:sp>
      <p:sp>
        <p:nvSpPr>
          <p:cNvPr id="5" name="TextBox 4">
            <a:extLst>
              <a:ext uri="{FF2B5EF4-FFF2-40B4-BE49-F238E27FC236}">
                <a16:creationId xmlns:a16="http://schemas.microsoft.com/office/drawing/2014/main" id="{D59070E4-3096-487D-A43A-449ACDCEF2B4}"/>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FEE2ED55-E830-485B-AD4F-66683ACA9034}"/>
              </a:ext>
            </a:extLst>
          </p:cNvPr>
          <p:cNvSpPr>
            <a:spLocks noGrp="1"/>
          </p:cNvSpPr>
          <p:nvPr>
            <p:ph type="sldNum" sz="quarter" idx="5"/>
          </p:nvPr>
        </p:nvSpPr>
        <p:spPr/>
        <p:txBody>
          <a:bodyPr/>
          <a:lstStyle/>
          <a:p>
            <a:fld id="{1B156AD9-9286-4C09-8AF9-C122A7331CB8}" type="slidenum">
              <a:rPr lang="en-US" smtClean="0"/>
              <a:t>185</a:t>
            </a:fld>
            <a:endParaRPr lang="en-US" dirty="0"/>
          </a:p>
        </p:txBody>
      </p:sp>
    </p:spTree>
    <p:extLst>
      <p:ext uri="{BB962C8B-B14F-4D97-AF65-F5344CB8AC3E}">
        <p14:creationId xmlns:p14="http://schemas.microsoft.com/office/powerpoint/2010/main" val="267485588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Be careful in Will</a:t>
            </a:r>
          </a:p>
          <a:p>
            <a:r>
              <a:rPr lang="en-US" dirty="0"/>
              <a:t>- Wills are not usually looked at until after a person is buried</a:t>
            </a:r>
          </a:p>
        </p:txBody>
      </p:sp>
      <p:sp>
        <p:nvSpPr>
          <p:cNvPr id="5" name="TextBox 4">
            <a:extLst>
              <a:ext uri="{FF2B5EF4-FFF2-40B4-BE49-F238E27FC236}">
                <a16:creationId xmlns:a16="http://schemas.microsoft.com/office/drawing/2014/main" id="{4D5E2CDD-2062-4C6B-8985-BBDA8C605125}"/>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79596ABC-EB71-4EA7-B779-55784808588A}"/>
              </a:ext>
            </a:extLst>
          </p:cNvPr>
          <p:cNvSpPr>
            <a:spLocks noGrp="1"/>
          </p:cNvSpPr>
          <p:nvPr>
            <p:ph type="sldNum" sz="quarter" idx="5"/>
          </p:nvPr>
        </p:nvSpPr>
        <p:spPr/>
        <p:txBody>
          <a:bodyPr/>
          <a:lstStyle/>
          <a:p>
            <a:fld id="{1B156AD9-9286-4C09-8AF9-C122A7331CB8}" type="slidenum">
              <a:rPr lang="en-US" smtClean="0"/>
              <a:t>186</a:t>
            </a:fld>
            <a:endParaRPr lang="en-US" dirty="0"/>
          </a:p>
        </p:txBody>
      </p:sp>
    </p:spTree>
    <p:extLst>
      <p:ext uri="{BB962C8B-B14F-4D97-AF65-F5344CB8AC3E}">
        <p14:creationId xmlns:p14="http://schemas.microsoft.com/office/powerpoint/2010/main" val="279489174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B7213460-BB65-4770-A819-1BF1A5BAFB16}"/>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AF479699-D766-4125-A27D-F39D75732869}"/>
              </a:ext>
            </a:extLst>
          </p:cNvPr>
          <p:cNvSpPr>
            <a:spLocks noGrp="1"/>
          </p:cNvSpPr>
          <p:nvPr>
            <p:ph type="sldNum" sz="quarter" idx="5"/>
          </p:nvPr>
        </p:nvSpPr>
        <p:spPr/>
        <p:txBody>
          <a:bodyPr/>
          <a:lstStyle/>
          <a:p>
            <a:fld id="{1B156AD9-9286-4C09-8AF9-C122A7331CB8}" type="slidenum">
              <a:rPr lang="en-US" smtClean="0"/>
              <a:t>187</a:t>
            </a:fld>
            <a:endParaRPr lang="en-US" dirty="0"/>
          </a:p>
        </p:txBody>
      </p:sp>
    </p:spTree>
    <p:extLst>
      <p:ext uri="{BB962C8B-B14F-4D97-AF65-F5344CB8AC3E}">
        <p14:creationId xmlns:p14="http://schemas.microsoft.com/office/powerpoint/2010/main" val="61172110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037EAE43-0333-4570-A18D-5C0707A7F389}"/>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2523ADC4-6339-4205-923F-00ECFC84713C}"/>
              </a:ext>
            </a:extLst>
          </p:cNvPr>
          <p:cNvSpPr>
            <a:spLocks noGrp="1"/>
          </p:cNvSpPr>
          <p:nvPr>
            <p:ph type="sldNum" sz="quarter" idx="5"/>
          </p:nvPr>
        </p:nvSpPr>
        <p:spPr/>
        <p:txBody>
          <a:bodyPr/>
          <a:lstStyle/>
          <a:p>
            <a:fld id="{1B156AD9-9286-4C09-8AF9-C122A7331CB8}" type="slidenum">
              <a:rPr lang="en-US" smtClean="0"/>
              <a:t>188</a:t>
            </a:fld>
            <a:endParaRPr lang="en-US" dirty="0"/>
          </a:p>
        </p:txBody>
      </p:sp>
    </p:spTree>
    <p:extLst>
      <p:ext uri="{BB962C8B-B14F-4D97-AF65-F5344CB8AC3E}">
        <p14:creationId xmlns:p14="http://schemas.microsoft.com/office/powerpoint/2010/main" val="2437426632"/>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B0D71F50-336F-40A2-ADC8-FDDDE90B527B}"/>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62C0E50F-4EB5-483E-898D-0ACD32AE2788}"/>
              </a:ext>
            </a:extLst>
          </p:cNvPr>
          <p:cNvSpPr>
            <a:spLocks noGrp="1"/>
          </p:cNvSpPr>
          <p:nvPr>
            <p:ph type="sldNum" sz="quarter" idx="5"/>
          </p:nvPr>
        </p:nvSpPr>
        <p:spPr/>
        <p:txBody>
          <a:bodyPr/>
          <a:lstStyle/>
          <a:p>
            <a:fld id="{1B156AD9-9286-4C09-8AF9-C122A7331CB8}" type="slidenum">
              <a:rPr lang="en-US" smtClean="0"/>
              <a:t>189</a:t>
            </a:fld>
            <a:endParaRPr lang="en-US" dirty="0"/>
          </a:p>
        </p:txBody>
      </p:sp>
    </p:spTree>
    <p:extLst>
      <p:ext uri="{BB962C8B-B14F-4D97-AF65-F5344CB8AC3E}">
        <p14:creationId xmlns:p14="http://schemas.microsoft.com/office/powerpoint/2010/main" val="301811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joke about forgetting spouse</a:t>
            </a:r>
          </a:p>
        </p:txBody>
      </p:sp>
      <p:sp>
        <p:nvSpPr>
          <p:cNvPr id="5" name="TextBox 4">
            <a:extLst>
              <a:ext uri="{FF2B5EF4-FFF2-40B4-BE49-F238E27FC236}">
                <a16:creationId xmlns:a16="http://schemas.microsoft.com/office/drawing/2014/main" id="{996482E9-E4E1-4FA2-931F-B401F0D326D5}"/>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4BEC275D-C141-446C-9096-8B29A8944067}"/>
              </a:ext>
            </a:extLst>
          </p:cNvPr>
          <p:cNvSpPr>
            <a:spLocks noGrp="1"/>
          </p:cNvSpPr>
          <p:nvPr>
            <p:ph type="sldNum" sz="quarter" idx="5"/>
          </p:nvPr>
        </p:nvSpPr>
        <p:spPr/>
        <p:txBody>
          <a:bodyPr/>
          <a:lstStyle/>
          <a:p>
            <a:fld id="{1B156AD9-9286-4C09-8AF9-C122A7331CB8}" type="slidenum">
              <a:rPr lang="en-US" smtClean="0"/>
              <a:t>19</a:t>
            </a:fld>
            <a:endParaRPr lang="en-US" dirty="0"/>
          </a:p>
        </p:txBody>
      </p:sp>
    </p:spTree>
    <p:extLst>
      <p:ext uri="{BB962C8B-B14F-4D97-AF65-F5344CB8AC3E}">
        <p14:creationId xmlns:p14="http://schemas.microsoft.com/office/powerpoint/2010/main" val="1987781526"/>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7C466BD4-D476-4B14-A56A-0EE0406ADD09}"/>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4786F964-13EC-4283-8911-7E81F9DB4518}"/>
              </a:ext>
            </a:extLst>
          </p:cNvPr>
          <p:cNvSpPr>
            <a:spLocks noGrp="1"/>
          </p:cNvSpPr>
          <p:nvPr>
            <p:ph type="sldNum" sz="quarter" idx="5"/>
          </p:nvPr>
        </p:nvSpPr>
        <p:spPr/>
        <p:txBody>
          <a:bodyPr/>
          <a:lstStyle/>
          <a:p>
            <a:fld id="{1B156AD9-9286-4C09-8AF9-C122A7331CB8}" type="slidenum">
              <a:rPr lang="en-US" smtClean="0"/>
              <a:t>190</a:t>
            </a:fld>
            <a:endParaRPr lang="en-US" dirty="0"/>
          </a:p>
        </p:txBody>
      </p:sp>
    </p:spTree>
    <p:extLst>
      <p:ext uri="{BB962C8B-B14F-4D97-AF65-F5344CB8AC3E}">
        <p14:creationId xmlns:p14="http://schemas.microsoft.com/office/powerpoint/2010/main" val="123413666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Celebrity (also known as Celebrities, The Hat Game or Lunchbox) is a party game similar to Charades, where teams play against each other to guess as many celebrity names as possible before time runs out.</a:t>
            </a:r>
          </a:p>
          <a:p>
            <a:endParaRPr lang="en-US" dirty="0"/>
          </a:p>
        </p:txBody>
      </p:sp>
      <p:sp>
        <p:nvSpPr>
          <p:cNvPr id="5" name="TextBox 4">
            <a:extLst>
              <a:ext uri="{FF2B5EF4-FFF2-40B4-BE49-F238E27FC236}">
                <a16:creationId xmlns:a16="http://schemas.microsoft.com/office/drawing/2014/main" id="{FF3107CB-38A1-450F-A29F-970D685AB5BD}"/>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049C87F8-C3F6-437A-884D-7C1700D26755}"/>
              </a:ext>
            </a:extLst>
          </p:cNvPr>
          <p:cNvSpPr>
            <a:spLocks noGrp="1"/>
          </p:cNvSpPr>
          <p:nvPr>
            <p:ph type="sldNum" sz="quarter" idx="5"/>
          </p:nvPr>
        </p:nvSpPr>
        <p:spPr/>
        <p:txBody>
          <a:bodyPr/>
          <a:lstStyle/>
          <a:p>
            <a:fld id="{1B156AD9-9286-4C09-8AF9-C122A7331CB8}" type="slidenum">
              <a:rPr lang="en-US" smtClean="0"/>
              <a:t>191</a:t>
            </a:fld>
            <a:endParaRPr lang="en-US" dirty="0"/>
          </a:p>
        </p:txBody>
      </p:sp>
    </p:spTree>
    <p:extLst>
      <p:ext uri="{BB962C8B-B14F-4D97-AF65-F5344CB8AC3E}">
        <p14:creationId xmlns:p14="http://schemas.microsoft.com/office/powerpoint/2010/main" val="3912027139"/>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B9B038F5-273A-4B26-9F20-536A2C1B8135}"/>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E19A56ED-D22F-4392-9A9B-91C0E9AC7318}"/>
              </a:ext>
            </a:extLst>
          </p:cNvPr>
          <p:cNvSpPr>
            <a:spLocks noGrp="1"/>
          </p:cNvSpPr>
          <p:nvPr>
            <p:ph type="sldNum" sz="quarter" idx="5"/>
          </p:nvPr>
        </p:nvSpPr>
        <p:spPr/>
        <p:txBody>
          <a:bodyPr/>
          <a:lstStyle/>
          <a:p>
            <a:fld id="{1B156AD9-9286-4C09-8AF9-C122A7331CB8}" type="slidenum">
              <a:rPr lang="en-US" smtClean="0"/>
              <a:t>192</a:t>
            </a:fld>
            <a:endParaRPr lang="en-US" dirty="0"/>
          </a:p>
        </p:txBody>
      </p:sp>
    </p:spTree>
    <p:extLst>
      <p:ext uri="{BB962C8B-B14F-4D97-AF65-F5344CB8AC3E}">
        <p14:creationId xmlns:p14="http://schemas.microsoft.com/office/powerpoint/2010/main" val="2102878868"/>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Aretha Franklin: </a:t>
            </a:r>
            <a:r>
              <a:rPr lang="en-US" dirty="0"/>
              <a:t>(5 Clues)</a:t>
            </a:r>
          </a:p>
        </p:txBody>
      </p:sp>
      <p:sp>
        <p:nvSpPr>
          <p:cNvPr id="5" name="TextBox 4">
            <a:extLst>
              <a:ext uri="{FF2B5EF4-FFF2-40B4-BE49-F238E27FC236}">
                <a16:creationId xmlns:a16="http://schemas.microsoft.com/office/drawing/2014/main" id="{82D25EEE-F28C-488A-857F-ED409CE923BB}"/>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DFA9204E-21B8-4487-861A-77D47559887A}"/>
              </a:ext>
            </a:extLst>
          </p:cNvPr>
          <p:cNvSpPr>
            <a:spLocks noGrp="1"/>
          </p:cNvSpPr>
          <p:nvPr>
            <p:ph type="sldNum" sz="quarter" idx="5"/>
          </p:nvPr>
        </p:nvSpPr>
        <p:spPr/>
        <p:txBody>
          <a:bodyPr/>
          <a:lstStyle/>
          <a:p>
            <a:fld id="{1B156AD9-9286-4C09-8AF9-C122A7331CB8}" type="slidenum">
              <a:rPr lang="en-US" smtClean="0"/>
              <a:t>193</a:t>
            </a:fld>
            <a:endParaRPr lang="en-US" dirty="0"/>
          </a:p>
        </p:txBody>
      </p:sp>
    </p:spTree>
    <p:extLst>
      <p:ext uri="{BB962C8B-B14F-4D97-AF65-F5344CB8AC3E}">
        <p14:creationId xmlns:p14="http://schemas.microsoft.com/office/powerpoint/2010/main" val="384204147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DOD: August 16, 2018</a:t>
            </a:r>
          </a:p>
          <a:p>
            <a:r>
              <a:rPr lang="en-US" dirty="0"/>
              <a:t>Is the estate settled? NO</a:t>
            </a:r>
          </a:p>
          <a:p>
            <a:endParaRPr lang="en-US" dirty="0"/>
          </a:p>
          <a:p>
            <a:r>
              <a:rPr lang="en-US" dirty="0"/>
              <a:t>One of her lawyers, Don Wilson, said he tried to get her to create a will or trust to keep her estate private and out of probate. She never followed through.</a:t>
            </a:r>
          </a:p>
          <a:p>
            <a:endParaRPr lang="en-US" dirty="0"/>
          </a:p>
        </p:txBody>
      </p:sp>
      <p:sp>
        <p:nvSpPr>
          <p:cNvPr id="5" name="TextBox 4">
            <a:extLst>
              <a:ext uri="{FF2B5EF4-FFF2-40B4-BE49-F238E27FC236}">
                <a16:creationId xmlns:a16="http://schemas.microsoft.com/office/drawing/2014/main" id="{F904F77E-B63E-4FEF-B868-7C3014390E16}"/>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0EDB4E8A-245B-4AC7-9749-AEF141745952}"/>
              </a:ext>
            </a:extLst>
          </p:cNvPr>
          <p:cNvSpPr>
            <a:spLocks noGrp="1"/>
          </p:cNvSpPr>
          <p:nvPr>
            <p:ph type="sldNum" sz="quarter" idx="5"/>
          </p:nvPr>
        </p:nvSpPr>
        <p:spPr/>
        <p:txBody>
          <a:bodyPr/>
          <a:lstStyle/>
          <a:p>
            <a:fld id="{1B156AD9-9286-4C09-8AF9-C122A7331CB8}" type="slidenum">
              <a:rPr lang="en-US" smtClean="0"/>
              <a:t>194</a:t>
            </a:fld>
            <a:endParaRPr lang="en-US" dirty="0"/>
          </a:p>
        </p:txBody>
      </p:sp>
    </p:spTree>
    <p:extLst>
      <p:ext uri="{BB962C8B-B14F-4D97-AF65-F5344CB8AC3E}">
        <p14:creationId xmlns:p14="http://schemas.microsoft.com/office/powerpoint/2010/main" val="3783779112"/>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B0EA67FD-8C90-4BC6-B32A-577B365F3E19}"/>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529E29B1-FD8B-479C-8F34-B38A8773CEEC}"/>
              </a:ext>
            </a:extLst>
          </p:cNvPr>
          <p:cNvSpPr>
            <a:spLocks noGrp="1"/>
          </p:cNvSpPr>
          <p:nvPr>
            <p:ph type="sldNum" sz="quarter" idx="5"/>
          </p:nvPr>
        </p:nvSpPr>
        <p:spPr/>
        <p:txBody>
          <a:bodyPr/>
          <a:lstStyle/>
          <a:p>
            <a:fld id="{1B156AD9-9286-4C09-8AF9-C122A7331CB8}" type="slidenum">
              <a:rPr lang="en-US" smtClean="0"/>
              <a:t>195</a:t>
            </a:fld>
            <a:endParaRPr lang="en-US" dirty="0"/>
          </a:p>
        </p:txBody>
      </p:sp>
    </p:spTree>
    <p:extLst>
      <p:ext uri="{BB962C8B-B14F-4D97-AF65-F5344CB8AC3E}">
        <p14:creationId xmlns:p14="http://schemas.microsoft.com/office/powerpoint/2010/main" val="3020866387"/>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550" y="4438650"/>
            <a:ext cx="5575300" cy="4210050"/>
          </a:xfrm>
        </p:spPr>
        <p:txBody>
          <a:bodyPr/>
          <a:lstStyle/>
          <a:p>
            <a:r>
              <a:rPr lang="en-US" b="1" dirty="0"/>
              <a:t>Casey Kasem: </a:t>
            </a:r>
            <a:r>
              <a:rPr lang="en-US" dirty="0"/>
              <a:t>(6 Clues)</a:t>
            </a:r>
          </a:p>
          <a:p>
            <a:endParaRPr lang="en-US" sz="1200" b="0" i="0" kern="1200" dirty="0">
              <a:solidFill>
                <a:schemeClr val="tx1"/>
              </a:solidFill>
              <a:effectLst/>
              <a:latin typeface="+mn-lt"/>
              <a:ea typeface="+mn-ea"/>
              <a:cs typeface="+mn-cs"/>
            </a:endParaRPr>
          </a:p>
          <a:p>
            <a:endParaRPr lang="en-US" dirty="0"/>
          </a:p>
        </p:txBody>
      </p:sp>
      <p:sp>
        <p:nvSpPr>
          <p:cNvPr id="5" name="TextBox 4">
            <a:extLst>
              <a:ext uri="{FF2B5EF4-FFF2-40B4-BE49-F238E27FC236}">
                <a16:creationId xmlns:a16="http://schemas.microsoft.com/office/drawing/2014/main" id="{A8ED79FA-F7CE-4229-9D73-2C8FA87EFB33}"/>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F84CBC0B-A5A5-4219-8209-CD97764A8DB9}"/>
              </a:ext>
            </a:extLst>
          </p:cNvPr>
          <p:cNvSpPr>
            <a:spLocks noGrp="1"/>
          </p:cNvSpPr>
          <p:nvPr>
            <p:ph type="sldNum" sz="quarter" idx="5"/>
          </p:nvPr>
        </p:nvSpPr>
        <p:spPr/>
        <p:txBody>
          <a:bodyPr/>
          <a:lstStyle/>
          <a:p>
            <a:fld id="{1B156AD9-9286-4C09-8AF9-C122A7331CB8}" type="slidenum">
              <a:rPr lang="en-US" smtClean="0"/>
              <a:t>196</a:t>
            </a:fld>
            <a:endParaRPr lang="en-US" dirty="0"/>
          </a:p>
        </p:txBody>
      </p:sp>
    </p:spTree>
    <p:extLst>
      <p:ext uri="{BB962C8B-B14F-4D97-AF65-F5344CB8AC3E}">
        <p14:creationId xmlns:p14="http://schemas.microsoft.com/office/powerpoint/2010/main" val="2061587899"/>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356075"/>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solidFill>
                <a:prstClr val="black"/>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the voice and founder of American Top 40 radio show and the voice of Shaggy from Scooby Doo, died on Father’s Day in 2014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Had three children from a prior marriage: Kerri, Mike and Julie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Planned ahead and in the early stages of his illness created a healthcare directive and named his daughter, Kerri, as his agent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Jean, his wife of 34 years, stopped allowing the children to see him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His children were protesting outside of his home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Kerri went to court to seek a conservatorship over his health. Even though she had authority to act under the healthcare directive, his wife would not allow her to do so.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Jean’s attorney responded by declaring that a document signed by Casey in 2011 had given his wife power of attorney, superseding the 2007 conservatorship.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Jean removed him from the nursing home he had been in and took him to Seattle. The court in California, over his wife’s objections, awarded the daughter, Kerri, the right to make his health decisions at that time. Eventually his daughter, citing the terms in his 2007 HCD, approved the termination of his life support when she believed, as was indicated in his directive, that he was devoid of cognitive function and there was no hope of recovery. He died soon after.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In the month before his death, two of his children, Mike and Julie, filed a missing persons case with the Santa Monica police department saying they could not locate their father.  Apparently at that time, Kerri was fighting with Casey’s wife over control of his care.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TAKE AWAY: Have an attorney prepare an HCD, Discuss wishes with ALL loved ones, decide who you want to visit you if you become very ill </a:t>
            </a:r>
          </a:p>
          <a:p>
            <a:endParaRPr lang="en-US" dirty="0"/>
          </a:p>
        </p:txBody>
      </p:sp>
      <p:sp>
        <p:nvSpPr>
          <p:cNvPr id="5" name="TextBox 4">
            <a:extLst>
              <a:ext uri="{FF2B5EF4-FFF2-40B4-BE49-F238E27FC236}">
                <a16:creationId xmlns:a16="http://schemas.microsoft.com/office/drawing/2014/main" id="{2D5A4226-5EBE-4FB4-86D5-E65754CFF6D5}"/>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94307EE5-AD17-417F-83BA-4D6929B4CEA2}"/>
              </a:ext>
            </a:extLst>
          </p:cNvPr>
          <p:cNvSpPr>
            <a:spLocks noGrp="1"/>
          </p:cNvSpPr>
          <p:nvPr>
            <p:ph type="sldNum" sz="quarter" idx="5"/>
          </p:nvPr>
        </p:nvSpPr>
        <p:spPr/>
        <p:txBody>
          <a:bodyPr/>
          <a:lstStyle/>
          <a:p>
            <a:fld id="{1B156AD9-9286-4C09-8AF9-C122A7331CB8}" type="slidenum">
              <a:rPr lang="en-US" smtClean="0"/>
              <a:t>197</a:t>
            </a:fld>
            <a:endParaRPr lang="en-US" dirty="0"/>
          </a:p>
        </p:txBody>
      </p:sp>
    </p:spTree>
    <p:extLst>
      <p:ext uri="{BB962C8B-B14F-4D97-AF65-F5344CB8AC3E}">
        <p14:creationId xmlns:p14="http://schemas.microsoft.com/office/powerpoint/2010/main" val="155136157"/>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EB4F70A2-1CD0-4D22-A33E-BDF45AFFA070}"/>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2A6695EB-AC4C-4A3D-B503-0500EC628174}"/>
              </a:ext>
            </a:extLst>
          </p:cNvPr>
          <p:cNvSpPr>
            <a:spLocks noGrp="1"/>
          </p:cNvSpPr>
          <p:nvPr>
            <p:ph type="sldNum" sz="quarter" idx="5"/>
          </p:nvPr>
        </p:nvSpPr>
        <p:spPr/>
        <p:txBody>
          <a:bodyPr/>
          <a:lstStyle/>
          <a:p>
            <a:fld id="{1B156AD9-9286-4C09-8AF9-C122A7331CB8}" type="slidenum">
              <a:rPr lang="en-US" smtClean="0"/>
              <a:t>198</a:t>
            </a:fld>
            <a:endParaRPr lang="en-US" dirty="0"/>
          </a:p>
        </p:txBody>
      </p:sp>
    </p:spTree>
    <p:extLst>
      <p:ext uri="{BB962C8B-B14F-4D97-AF65-F5344CB8AC3E}">
        <p14:creationId xmlns:p14="http://schemas.microsoft.com/office/powerpoint/2010/main" val="3201168160"/>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Prince: </a:t>
            </a:r>
            <a:r>
              <a:rPr lang="en-US" dirty="0"/>
              <a:t>(5 Clues)</a:t>
            </a:r>
          </a:p>
        </p:txBody>
      </p:sp>
      <p:sp>
        <p:nvSpPr>
          <p:cNvPr id="5" name="TextBox 4">
            <a:extLst>
              <a:ext uri="{FF2B5EF4-FFF2-40B4-BE49-F238E27FC236}">
                <a16:creationId xmlns:a16="http://schemas.microsoft.com/office/drawing/2014/main" id="{972E644D-D2D3-4FC6-BEB5-06EFD0ECBFF3}"/>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5C26DFD3-7A32-4AE5-9F56-9BEEBF900814}"/>
              </a:ext>
            </a:extLst>
          </p:cNvPr>
          <p:cNvSpPr>
            <a:spLocks noGrp="1"/>
          </p:cNvSpPr>
          <p:nvPr>
            <p:ph type="sldNum" sz="quarter" idx="5"/>
          </p:nvPr>
        </p:nvSpPr>
        <p:spPr/>
        <p:txBody>
          <a:bodyPr/>
          <a:lstStyle/>
          <a:p>
            <a:fld id="{1B156AD9-9286-4C09-8AF9-C122A7331CB8}" type="slidenum">
              <a:rPr lang="en-US" smtClean="0"/>
              <a:t>199</a:t>
            </a:fld>
            <a:endParaRPr lang="en-US" dirty="0"/>
          </a:p>
        </p:txBody>
      </p:sp>
    </p:spTree>
    <p:extLst>
      <p:ext uri="{BB962C8B-B14F-4D97-AF65-F5344CB8AC3E}">
        <p14:creationId xmlns:p14="http://schemas.microsoft.com/office/powerpoint/2010/main" val="2505728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a:t>
            </a:r>
            <a:r>
              <a:rPr lang="en-US" baseline="0" dirty="0"/>
              <a:t> team and how important everyone is </a:t>
            </a:r>
            <a:endParaRPr lang="en-US" dirty="0"/>
          </a:p>
        </p:txBody>
      </p:sp>
      <p:sp>
        <p:nvSpPr>
          <p:cNvPr id="5" name="TextBox 4">
            <a:extLst>
              <a:ext uri="{FF2B5EF4-FFF2-40B4-BE49-F238E27FC236}">
                <a16:creationId xmlns:a16="http://schemas.microsoft.com/office/drawing/2014/main" id="{1E53ACBD-2409-40F9-9397-A2FA8860D063}"/>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5DC3FDB0-2569-4E09-9CE6-5EBDC3AF8B2F}"/>
              </a:ext>
            </a:extLst>
          </p:cNvPr>
          <p:cNvSpPr>
            <a:spLocks noGrp="1"/>
          </p:cNvSpPr>
          <p:nvPr>
            <p:ph type="sldNum" sz="quarter" idx="5"/>
          </p:nvPr>
        </p:nvSpPr>
        <p:spPr/>
        <p:txBody>
          <a:bodyPr/>
          <a:lstStyle/>
          <a:p>
            <a:fld id="{1B156AD9-9286-4C09-8AF9-C122A7331CB8}" type="slidenum">
              <a:rPr lang="en-US" smtClean="0"/>
              <a:t>2</a:t>
            </a:fld>
            <a:endParaRPr lang="en-US" dirty="0"/>
          </a:p>
        </p:txBody>
      </p:sp>
    </p:spTree>
    <p:extLst>
      <p:ext uri="{BB962C8B-B14F-4D97-AF65-F5344CB8AC3E}">
        <p14:creationId xmlns:p14="http://schemas.microsoft.com/office/powerpoint/2010/main" val="2110314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t>
            </a:r>
            <a:r>
              <a:rPr lang="en-US" dirty="0">
                <a:sym typeface="Wingdings" panose="05000000000000000000" pitchFamily="2" charset="2"/>
              </a:rPr>
              <a:t> Family is important </a:t>
            </a:r>
            <a:endParaRPr lang="en-US" dirty="0"/>
          </a:p>
        </p:txBody>
      </p:sp>
      <p:sp>
        <p:nvSpPr>
          <p:cNvPr id="5" name="TextBox 4">
            <a:extLst>
              <a:ext uri="{FF2B5EF4-FFF2-40B4-BE49-F238E27FC236}">
                <a16:creationId xmlns:a16="http://schemas.microsoft.com/office/drawing/2014/main" id="{603A2AE8-4C24-4392-A3CA-3B4E8CA0EB23}"/>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2846D221-5FD5-420E-A798-B9EBC361D054}"/>
              </a:ext>
            </a:extLst>
          </p:cNvPr>
          <p:cNvSpPr>
            <a:spLocks noGrp="1"/>
          </p:cNvSpPr>
          <p:nvPr>
            <p:ph type="sldNum" sz="quarter" idx="5"/>
          </p:nvPr>
        </p:nvSpPr>
        <p:spPr/>
        <p:txBody>
          <a:bodyPr/>
          <a:lstStyle/>
          <a:p>
            <a:fld id="{1B156AD9-9286-4C09-8AF9-C122A7331CB8}" type="slidenum">
              <a:rPr lang="en-US" smtClean="0"/>
              <a:t>20</a:t>
            </a:fld>
            <a:endParaRPr lang="en-US" dirty="0"/>
          </a:p>
        </p:txBody>
      </p:sp>
    </p:spTree>
    <p:extLst>
      <p:ext uri="{BB962C8B-B14F-4D97-AF65-F5344CB8AC3E}">
        <p14:creationId xmlns:p14="http://schemas.microsoft.com/office/powerpoint/2010/main" val="328855181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DOD: April 21, 2016</a:t>
            </a:r>
          </a:p>
          <a:p>
            <a:r>
              <a:rPr lang="en-US" dirty="0"/>
              <a:t>Is the estate settled? NO</a:t>
            </a:r>
          </a:p>
          <a:p>
            <a:endParaRPr lang="en-US" dirty="0"/>
          </a:p>
          <a:p>
            <a:r>
              <a:rPr lang="en-US" sz="1200" b="0" i="0" strike="noStrike" kern="1200" dirty="0">
                <a:effectLst/>
                <a:latin typeface="+mn-lt"/>
                <a:ea typeface="+mn-ea"/>
                <a:cs typeface="+mn-cs"/>
              </a:rPr>
              <a:t>When an individual doesn’t have a traditional heir or offspring, there are many alternatives available, like nieces, nephews or even charities. The key is informing them while you are still alive of your intentions and goals. This gives them time to prepare and ask the right questions. </a:t>
            </a:r>
          </a:p>
          <a:p>
            <a:r>
              <a:rPr lang="en-US" sz="1200" b="0" i="0" strike="noStrike" kern="1200" dirty="0">
                <a:effectLst/>
                <a:latin typeface="+mn-lt"/>
                <a:ea typeface="+mn-ea"/>
                <a:cs typeface="+mn-cs"/>
              </a:rPr>
              <a:t>Although Prince’s estate had enough liquid assets to pay the estate tax and hasn’t been audited by the IRS, most estates have to sell assets in fire sales to pay the required estate tax. Make sure you have enough liquid assets to pay your estate tax if you’re over the exemption (which in 2019 is $11.4 million per individual for federal tax purposes, although for states that impose </a:t>
            </a:r>
            <a:r>
              <a:rPr lang="en-US" dirty="0"/>
              <a:t>taxes</a:t>
            </a:r>
            <a:r>
              <a:rPr lang="en-US" sz="1200" b="0" i="0" strike="noStrike" kern="1200" dirty="0">
                <a:effectLst/>
                <a:latin typeface="+mn-lt"/>
                <a:ea typeface="+mn-ea"/>
                <a:cs typeface="+mn-cs"/>
              </a:rPr>
              <a:t>, it can be much lower). Immediately paying the tax reduces penalties and interest. A unique tool that provides liquidity at time of death is life insurance, whether it's personally owned or by an irrevocable life insurance trust.</a:t>
            </a:r>
          </a:p>
          <a:p>
            <a:endParaRPr lang="en-US" dirty="0"/>
          </a:p>
        </p:txBody>
      </p:sp>
      <p:sp>
        <p:nvSpPr>
          <p:cNvPr id="5" name="TextBox 4">
            <a:extLst>
              <a:ext uri="{FF2B5EF4-FFF2-40B4-BE49-F238E27FC236}">
                <a16:creationId xmlns:a16="http://schemas.microsoft.com/office/drawing/2014/main" id="{BFF08E76-E68E-4DFF-82A6-E8E72415D282}"/>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1716E9ED-B654-4ECC-8DE0-5CDD1A4B34EE}"/>
              </a:ext>
            </a:extLst>
          </p:cNvPr>
          <p:cNvSpPr>
            <a:spLocks noGrp="1"/>
          </p:cNvSpPr>
          <p:nvPr>
            <p:ph type="sldNum" sz="quarter" idx="5"/>
          </p:nvPr>
        </p:nvSpPr>
        <p:spPr/>
        <p:txBody>
          <a:bodyPr/>
          <a:lstStyle/>
          <a:p>
            <a:fld id="{1B156AD9-9286-4C09-8AF9-C122A7331CB8}" type="slidenum">
              <a:rPr lang="en-US" smtClean="0"/>
              <a:t>200</a:t>
            </a:fld>
            <a:endParaRPr lang="en-US" dirty="0"/>
          </a:p>
        </p:txBody>
      </p:sp>
    </p:spTree>
    <p:extLst>
      <p:ext uri="{BB962C8B-B14F-4D97-AF65-F5344CB8AC3E}">
        <p14:creationId xmlns:p14="http://schemas.microsoft.com/office/powerpoint/2010/main" val="1121909885"/>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7BDA74A0-596D-4B58-8A7D-E245505F62E0}"/>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2B27193D-AEA6-4D5F-AD52-F4E1C50CF197}"/>
              </a:ext>
            </a:extLst>
          </p:cNvPr>
          <p:cNvSpPr>
            <a:spLocks noGrp="1"/>
          </p:cNvSpPr>
          <p:nvPr>
            <p:ph type="sldNum" sz="quarter" idx="5"/>
          </p:nvPr>
        </p:nvSpPr>
        <p:spPr/>
        <p:txBody>
          <a:bodyPr/>
          <a:lstStyle/>
          <a:p>
            <a:fld id="{1B156AD9-9286-4C09-8AF9-C122A7331CB8}" type="slidenum">
              <a:rPr lang="en-US" smtClean="0"/>
              <a:t>201</a:t>
            </a:fld>
            <a:endParaRPr lang="en-US" dirty="0"/>
          </a:p>
        </p:txBody>
      </p:sp>
    </p:spTree>
    <p:extLst>
      <p:ext uri="{BB962C8B-B14F-4D97-AF65-F5344CB8AC3E}">
        <p14:creationId xmlns:p14="http://schemas.microsoft.com/office/powerpoint/2010/main" val="344506052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Brittany Murphy: </a:t>
            </a:r>
            <a:r>
              <a:rPr lang="en-US" dirty="0"/>
              <a:t>(6 Clues)</a:t>
            </a:r>
          </a:p>
          <a:p>
            <a:r>
              <a:rPr lang="en-US" dirty="0"/>
              <a:t>American actress/singer: </a:t>
            </a:r>
            <a:r>
              <a:rPr lang="en-US" i="1" dirty="0"/>
              <a:t>Clueless, Uptown Girls, Just Married </a:t>
            </a:r>
          </a:p>
          <a:p>
            <a:endParaRPr lang="en-US" i="1" dirty="0"/>
          </a:p>
          <a:p>
            <a:r>
              <a:rPr lang="en-US" i="0" dirty="0"/>
              <a:t>Mention elective share right</a:t>
            </a:r>
          </a:p>
          <a:p>
            <a:r>
              <a:rPr lang="en-US" i="0" dirty="0"/>
              <a:t>        – simply by being married in PA can elect against the Will</a:t>
            </a:r>
          </a:p>
          <a:p>
            <a:r>
              <a:rPr lang="en-US" i="0" dirty="0"/>
              <a:t>        – would be entitled to 1/3 unless waived in a pre-</a:t>
            </a:r>
            <a:r>
              <a:rPr lang="en-US" i="0" dirty="0" err="1"/>
              <a:t>nup</a:t>
            </a:r>
            <a:endParaRPr lang="en-US" i="0" dirty="0"/>
          </a:p>
          <a:p>
            <a:endParaRPr lang="en-US" dirty="0"/>
          </a:p>
        </p:txBody>
      </p:sp>
      <p:sp>
        <p:nvSpPr>
          <p:cNvPr id="5" name="TextBox 4">
            <a:extLst>
              <a:ext uri="{FF2B5EF4-FFF2-40B4-BE49-F238E27FC236}">
                <a16:creationId xmlns:a16="http://schemas.microsoft.com/office/drawing/2014/main" id="{47B49D27-7B35-4360-A852-5A2BC01A19F2}"/>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205D80E6-D491-4071-901C-9EA3B2C3B4C6}"/>
              </a:ext>
            </a:extLst>
          </p:cNvPr>
          <p:cNvSpPr>
            <a:spLocks noGrp="1"/>
          </p:cNvSpPr>
          <p:nvPr>
            <p:ph type="sldNum" sz="quarter" idx="5"/>
          </p:nvPr>
        </p:nvSpPr>
        <p:spPr/>
        <p:txBody>
          <a:bodyPr/>
          <a:lstStyle/>
          <a:p>
            <a:fld id="{1B156AD9-9286-4C09-8AF9-C122A7331CB8}" type="slidenum">
              <a:rPr lang="en-US" smtClean="0"/>
              <a:t>202</a:t>
            </a:fld>
            <a:endParaRPr lang="en-US" dirty="0"/>
          </a:p>
        </p:txBody>
      </p:sp>
    </p:spTree>
    <p:extLst>
      <p:ext uri="{BB962C8B-B14F-4D97-AF65-F5344CB8AC3E}">
        <p14:creationId xmlns:p14="http://schemas.microsoft.com/office/powerpoint/2010/main" val="806013514"/>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So what did Murphy do right?</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She worked with an attorney to create a formal Will and trust, rather than relying on a handwritten Will;</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She used a trust, rather than just a Will, to avoid probate court (that is, if she properly “funded” the trust during her life);</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She communicated with her loved ones about her intent and where to find her documents, so there wasn’t confusion and dissension after she passed;</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She updated her documents after getting married; and</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She used specific language to make sure her money passed to her mother and not her husband.</a:t>
            </a:r>
          </a:p>
          <a:p>
            <a:endParaRPr lang="en-US" dirty="0"/>
          </a:p>
        </p:txBody>
      </p:sp>
      <p:sp>
        <p:nvSpPr>
          <p:cNvPr id="5" name="TextBox 4">
            <a:extLst>
              <a:ext uri="{FF2B5EF4-FFF2-40B4-BE49-F238E27FC236}">
                <a16:creationId xmlns:a16="http://schemas.microsoft.com/office/drawing/2014/main" id="{06E6D66A-150E-4655-84D9-58BF4F1DCB21}"/>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09D3726C-7F84-4A3E-BCCF-47B53E6B31F4}"/>
              </a:ext>
            </a:extLst>
          </p:cNvPr>
          <p:cNvSpPr>
            <a:spLocks noGrp="1"/>
          </p:cNvSpPr>
          <p:nvPr>
            <p:ph type="sldNum" sz="quarter" idx="5"/>
          </p:nvPr>
        </p:nvSpPr>
        <p:spPr/>
        <p:txBody>
          <a:bodyPr/>
          <a:lstStyle/>
          <a:p>
            <a:fld id="{1B156AD9-9286-4C09-8AF9-C122A7331CB8}" type="slidenum">
              <a:rPr lang="en-US" smtClean="0"/>
              <a:t>203</a:t>
            </a:fld>
            <a:endParaRPr lang="en-US" dirty="0"/>
          </a:p>
        </p:txBody>
      </p:sp>
    </p:spTree>
    <p:extLst>
      <p:ext uri="{BB962C8B-B14F-4D97-AF65-F5344CB8AC3E}">
        <p14:creationId xmlns:p14="http://schemas.microsoft.com/office/powerpoint/2010/main" val="3427905961"/>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So what did Murphy do right?</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She worked with an attorney to create a formal will and trust, rather than relying on a handwritten Will;</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She used a trust, rather than just a Will, to avoid probate court (that is, if she properly “funded” the trust during her life);</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She communicated with her loved ones about her intent and where to find her documents, so there wasn’t confusion and dissension after she passed;</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She updated her documents after getting married; and</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She used specific language to make sure her money passed to her mother and not her husband.</a:t>
            </a:r>
          </a:p>
          <a:p>
            <a:endParaRPr lang="en-US" dirty="0"/>
          </a:p>
        </p:txBody>
      </p:sp>
      <p:sp>
        <p:nvSpPr>
          <p:cNvPr id="5" name="TextBox 4">
            <a:extLst>
              <a:ext uri="{FF2B5EF4-FFF2-40B4-BE49-F238E27FC236}">
                <a16:creationId xmlns:a16="http://schemas.microsoft.com/office/drawing/2014/main" id="{FA188552-9D31-43B6-BB46-8EDD6D154FF9}"/>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76659BB9-A220-478F-BE5E-F14845CCE529}"/>
              </a:ext>
            </a:extLst>
          </p:cNvPr>
          <p:cNvSpPr>
            <a:spLocks noGrp="1"/>
          </p:cNvSpPr>
          <p:nvPr>
            <p:ph type="sldNum" sz="quarter" idx="5"/>
          </p:nvPr>
        </p:nvSpPr>
        <p:spPr/>
        <p:txBody>
          <a:bodyPr/>
          <a:lstStyle/>
          <a:p>
            <a:fld id="{1B156AD9-9286-4C09-8AF9-C122A7331CB8}" type="slidenum">
              <a:rPr lang="en-US" smtClean="0"/>
              <a:t>204</a:t>
            </a:fld>
            <a:endParaRPr lang="en-US" dirty="0"/>
          </a:p>
        </p:txBody>
      </p:sp>
    </p:spTree>
    <p:extLst>
      <p:ext uri="{BB962C8B-B14F-4D97-AF65-F5344CB8AC3E}">
        <p14:creationId xmlns:p14="http://schemas.microsoft.com/office/powerpoint/2010/main" val="2378350189"/>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FDA3764D-6E77-4AC3-807E-3AF0E8BDABA2}"/>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4554288E-9FED-45EE-BBF2-7AF8B70091D4}"/>
              </a:ext>
            </a:extLst>
          </p:cNvPr>
          <p:cNvSpPr>
            <a:spLocks noGrp="1"/>
          </p:cNvSpPr>
          <p:nvPr>
            <p:ph type="sldNum" sz="quarter" idx="5"/>
          </p:nvPr>
        </p:nvSpPr>
        <p:spPr/>
        <p:txBody>
          <a:bodyPr/>
          <a:lstStyle/>
          <a:p>
            <a:fld id="{1B156AD9-9286-4C09-8AF9-C122A7331CB8}" type="slidenum">
              <a:rPr lang="en-US" smtClean="0"/>
              <a:t>205</a:t>
            </a:fld>
            <a:endParaRPr lang="en-US" dirty="0"/>
          </a:p>
        </p:txBody>
      </p:sp>
    </p:spTree>
    <p:extLst>
      <p:ext uri="{BB962C8B-B14F-4D97-AF65-F5344CB8AC3E}">
        <p14:creationId xmlns:p14="http://schemas.microsoft.com/office/powerpoint/2010/main" val="76497030"/>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42B7C402-0CD2-4811-B5D6-67F98A9DD467}"/>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9161D86A-34A1-4AB8-932F-37C5AC0C1141}"/>
              </a:ext>
            </a:extLst>
          </p:cNvPr>
          <p:cNvSpPr>
            <a:spLocks noGrp="1"/>
          </p:cNvSpPr>
          <p:nvPr>
            <p:ph type="sldNum" sz="quarter" idx="5"/>
          </p:nvPr>
        </p:nvSpPr>
        <p:spPr/>
        <p:txBody>
          <a:bodyPr/>
          <a:lstStyle/>
          <a:p>
            <a:fld id="{1B156AD9-9286-4C09-8AF9-C122A7331CB8}" type="slidenum">
              <a:rPr lang="en-US" smtClean="0"/>
              <a:t>206</a:t>
            </a:fld>
            <a:endParaRPr lang="en-US" dirty="0"/>
          </a:p>
        </p:txBody>
      </p:sp>
    </p:spTree>
    <p:extLst>
      <p:ext uri="{BB962C8B-B14F-4D97-AF65-F5344CB8AC3E}">
        <p14:creationId xmlns:p14="http://schemas.microsoft.com/office/powerpoint/2010/main" val="63289252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003399"/>
              </a:solidFill>
            </a:endParaRPr>
          </a:p>
          <a:p>
            <a:r>
              <a:rPr lang="en-US" b="1" dirty="0">
                <a:solidFill>
                  <a:srgbClr val="003399"/>
                </a:solidFill>
              </a:rPr>
              <a:t>Handout:</a:t>
            </a:r>
          </a:p>
          <a:p>
            <a:r>
              <a:rPr lang="en-US" i="1" u="sng" dirty="0">
                <a:solidFill>
                  <a:srgbClr val="003399"/>
                </a:solidFill>
              </a:rPr>
              <a:t>Intestate Descent in Pennsylvania</a:t>
            </a:r>
            <a:r>
              <a:rPr lang="en-US" dirty="0">
                <a:solidFill>
                  <a:srgbClr val="003399"/>
                </a:solidFill>
              </a:rPr>
              <a:t> </a:t>
            </a:r>
            <a:r>
              <a:rPr lang="en-US" dirty="0">
                <a:sym typeface="Wingdings" panose="05000000000000000000" pitchFamily="2" charset="2"/>
              </a:rPr>
              <a:t> flow chart of estate share</a:t>
            </a:r>
            <a:endParaRPr lang="en-US" dirty="0"/>
          </a:p>
          <a:p>
            <a:endParaRPr lang="en-US" dirty="0"/>
          </a:p>
        </p:txBody>
      </p:sp>
      <p:sp>
        <p:nvSpPr>
          <p:cNvPr id="5" name="TextBox 4">
            <a:extLst>
              <a:ext uri="{FF2B5EF4-FFF2-40B4-BE49-F238E27FC236}">
                <a16:creationId xmlns:a16="http://schemas.microsoft.com/office/drawing/2014/main" id="{B818CEB2-44D5-4C50-BF85-CFA089A0ACFB}"/>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2E88C055-4714-410E-A48A-5F5283F447B4}"/>
              </a:ext>
            </a:extLst>
          </p:cNvPr>
          <p:cNvSpPr>
            <a:spLocks noGrp="1"/>
          </p:cNvSpPr>
          <p:nvPr>
            <p:ph type="sldNum" sz="quarter" idx="5"/>
          </p:nvPr>
        </p:nvSpPr>
        <p:spPr/>
        <p:txBody>
          <a:bodyPr/>
          <a:lstStyle/>
          <a:p>
            <a:fld id="{1B156AD9-9286-4C09-8AF9-C122A7331CB8}" type="slidenum">
              <a:rPr lang="en-US" smtClean="0"/>
              <a:t>207</a:t>
            </a:fld>
            <a:endParaRPr lang="en-US" dirty="0"/>
          </a:p>
        </p:txBody>
      </p:sp>
    </p:spTree>
    <p:extLst>
      <p:ext uri="{BB962C8B-B14F-4D97-AF65-F5344CB8AC3E}">
        <p14:creationId xmlns:p14="http://schemas.microsoft.com/office/powerpoint/2010/main" val="1781540028"/>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A856156E-AC8C-4D54-90DB-DEC8F8BCC581}"/>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6B398FDF-8C43-4EDB-AAD1-4397AF148889}"/>
              </a:ext>
            </a:extLst>
          </p:cNvPr>
          <p:cNvSpPr>
            <a:spLocks noGrp="1"/>
          </p:cNvSpPr>
          <p:nvPr>
            <p:ph type="sldNum" sz="quarter" idx="5"/>
          </p:nvPr>
        </p:nvSpPr>
        <p:spPr/>
        <p:txBody>
          <a:bodyPr/>
          <a:lstStyle/>
          <a:p>
            <a:fld id="{1B156AD9-9286-4C09-8AF9-C122A7331CB8}" type="slidenum">
              <a:rPr lang="en-US" smtClean="0"/>
              <a:t>208</a:t>
            </a:fld>
            <a:endParaRPr lang="en-US" dirty="0"/>
          </a:p>
        </p:txBody>
      </p:sp>
    </p:spTree>
    <p:extLst>
      <p:ext uri="{BB962C8B-B14F-4D97-AF65-F5344CB8AC3E}">
        <p14:creationId xmlns:p14="http://schemas.microsoft.com/office/powerpoint/2010/main" val="2392112307"/>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court involvement in these scenarios</a:t>
            </a:r>
          </a:p>
          <a:p>
            <a:r>
              <a:rPr lang="en-US" dirty="0"/>
              <a:t>- Highlight states rules VS your own rule book </a:t>
            </a:r>
          </a:p>
        </p:txBody>
      </p:sp>
      <p:sp>
        <p:nvSpPr>
          <p:cNvPr id="5" name="TextBox 4">
            <a:extLst>
              <a:ext uri="{FF2B5EF4-FFF2-40B4-BE49-F238E27FC236}">
                <a16:creationId xmlns:a16="http://schemas.microsoft.com/office/drawing/2014/main" id="{5EC92531-9C27-4080-A6F8-F08958CAD8BC}"/>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EC9626DB-45F4-4BC8-AC0A-52F20A01F12E}"/>
              </a:ext>
            </a:extLst>
          </p:cNvPr>
          <p:cNvSpPr>
            <a:spLocks noGrp="1"/>
          </p:cNvSpPr>
          <p:nvPr>
            <p:ph type="sldNum" sz="quarter" idx="5"/>
          </p:nvPr>
        </p:nvSpPr>
        <p:spPr/>
        <p:txBody>
          <a:bodyPr/>
          <a:lstStyle/>
          <a:p>
            <a:fld id="{1B156AD9-9286-4C09-8AF9-C122A7331CB8}" type="slidenum">
              <a:rPr lang="en-US" smtClean="0"/>
              <a:t>209</a:t>
            </a:fld>
            <a:endParaRPr lang="en-US" dirty="0"/>
          </a:p>
        </p:txBody>
      </p:sp>
    </p:spTree>
    <p:extLst>
      <p:ext uri="{BB962C8B-B14F-4D97-AF65-F5344CB8AC3E}">
        <p14:creationId xmlns:p14="http://schemas.microsoft.com/office/powerpoint/2010/main" val="590738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anose="05000000000000000000" pitchFamily="2" charset="2"/>
              </a:rPr>
              <a:t>Of course we all want to accumulate $</a:t>
            </a:r>
            <a:endParaRPr lang="en-US" dirty="0"/>
          </a:p>
        </p:txBody>
      </p:sp>
      <p:sp>
        <p:nvSpPr>
          <p:cNvPr id="5" name="TextBox 4">
            <a:extLst>
              <a:ext uri="{FF2B5EF4-FFF2-40B4-BE49-F238E27FC236}">
                <a16:creationId xmlns:a16="http://schemas.microsoft.com/office/drawing/2014/main" id="{AD8FF133-35B4-488F-8029-0A37A7CB6660}"/>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673F5219-3538-4118-A842-13BE21A21813}"/>
              </a:ext>
            </a:extLst>
          </p:cNvPr>
          <p:cNvSpPr>
            <a:spLocks noGrp="1"/>
          </p:cNvSpPr>
          <p:nvPr>
            <p:ph type="sldNum" sz="quarter" idx="5"/>
          </p:nvPr>
        </p:nvSpPr>
        <p:spPr/>
        <p:txBody>
          <a:bodyPr/>
          <a:lstStyle/>
          <a:p>
            <a:fld id="{1B156AD9-9286-4C09-8AF9-C122A7331CB8}" type="slidenum">
              <a:rPr lang="en-US" smtClean="0"/>
              <a:t>21</a:t>
            </a:fld>
            <a:endParaRPr lang="en-US" dirty="0"/>
          </a:p>
        </p:txBody>
      </p:sp>
    </p:spTree>
    <p:extLst>
      <p:ext uri="{BB962C8B-B14F-4D97-AF65-F5344CB8AC3E}">
        <p14:creationId xmlns:p14="http://schemas.microsoft.com/office/powerpoint/2010/main" val="3500204245"/>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003399"/>
              </a:solidFill>
            </a:endParaRPr>
          </a:p>
          <a:p>
            <a:r>
              <a:rPr lang="en-US" b="1" dirty="0">
                <a:solidFill>
                  <a:srgbClr val="003399"/>
                </a:solidFill>
              </a:rPr>
              <a:t>Handout:</a:t>
            </a:r>
          </a:p>
          <a:p>
            <a:r>
              <a:rPr lang="en-US" i="1" u="sng" dirty="0">
                <a:solidFill>
                  <a:srgbClr val="003399"/>
                </a:solidFill>
              </a:rPr>
              <a:t>How to Spare Your Heirs a Battle Over Your Estate</a:t>
            </a:r>
            <a:r>
              <a:rPr lang="en-US" dirty="0">
                <a:solidFill>
                  <a:srgbClr val="003399"/>
                </a:solidFill>
              </a:rPr>
              <a:t> </a:t>
            </a:r>
            <a:r>
              <a:rPr lang="en-US" dirty="0">
                <a:sym typeface="Wingdings" panose="05000000000000000000" pitchFamily="2" charset="2"/>
              </a:rPr>
              <a:t> dangers and examples of family members fighting over non-title property, investing time and thought onto how to distribute personal possessions, make a list, methods for distribution</a:t>
            </a:r>
          </a:p>
          <a:p>
            <a:endParaRPr lang="en-US" dirty="0">
              <a:sym typeface="Wingdings" panose="05000000000000000000" pitchFamily="2" charset="2"/>
            </a:endParaRPr>
          </a:p>
          <a:p>
            <a:r>
              <a:rPr lang="en-US" b="1" dirty="0">
                <a:solidFill>
                  <a:srgbClr val="003399"/>
                </a:solidFill>
                <a:sym typeface="Wingdings" panose="05000000000000000000" pitchFamily="2" charset="2"/>
              </a:rPr>
              <a:t>“’The biggest estate-planning mistake is that people think it’s only about the money…when it comes to personal possessions [people] say, ‘It’s just stuff.’ In fact, such ‘stuff’—the legal term is ‘non-titled property’ –is often the biggest source of unhappiness among families.’”</a:t>
            </a:r>
            <a:endParaRPr lang="en-US" b="1" dirty="0">
              <a:solidFill>
                <a:srgbClr val="003399"/>
              </a:solidFill>
            </a:endParaRPr>
          </a:p>
        </p:txBody>
      </p:sp>
      <p:sp>
        <p:nvSpPr>
          <p:cNvPr id="5" name="TextBox 4">
            <a:extLst>
              <a:ext uri="{FF2B5EF4-FFF2-40B4-BE49-F238E27FC236}">
                <a16:creationId xmlns:a16="http://schemas.microsoft.com/office/drawing/2014/main" id="{554A5846-9E74-41DC-A276-78C6DFB5F215}"/>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6E2BDBC4-9E39-4525-954B-61947F0C16FF}"/>
              </a:ext>
            </a:extLst>
          </p:cNvPr>
          <p:cNvSpPr>
            <a:spLocks noGrp="1"/>
          </p:cNvSpPr>
          <p:nvPr>
            <p:ph type="sldNum" sz="quarter" idx="5"/>
          </p:nvPr>
        </p:nvSpPr>
        <p:spPr/>
        <p:txBody>
          <a:bodyPr/>
          <a:lstStyle/>
          <a:p>
            <a:fld id="{1B156AD9-9286-4C09-8AF9-C122A7331CB8}" type="slidenum">
              <a:rPr lang="en-US" smtClean="0"/>
              <a:t>210</a:t>
            </a:fld>
            <a:endParaRPr lang="en-US" dirty="0"/>
          </a:p>
        </p:txBody>
      </p:sp>
    </p:spTree>
    <p:extLst>
      <p:ext uri="{BB962C8B-B14F-4D97-AF65-F5344CB8AC3E}">
        <p14:creationId xmlns:p14="http://schemas.microsoft.com/office/powerpoint/2010/main" val="236472722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1B1067EC-3FED-409A-8162-51EE52E0DF3A}"/>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87ACFE9F-4272-4DD0-B8EA-8A530E11BC73}"/>
              </a:ext>
            </a:extLst>
          </p:cNvPr>
          <p:cNvSpPr>
            <a:spLocks noGrp="1"/>
          </p:cNvSpPr>
          <p:nvPr>
            <p:ph type="sldNum" sz="quarter" idx="5"/>
          </p:nvPr>
        </p:nvSpPr>
        <p:spPr/>
        <p:txBody>
          <a:bodyPr/>
          <a:lstStyle/>
          <a:p>
            <a:fld id="{1B156AD9-9286-4C09-8AF9-C122A7331CB8}" type="slidenum">
              <a:rPr lang="en-US" smtClean="0"/>
              <a:t>211</a:t>
            </a:fld>
            <a:endParaRPr lang="en-US" dirty="0"/>
          </a:p>
        </p:txBody>
      </p:sp>
    </p:spTree>
    <p:extLst>
      <p:ext uri="{BB962C8B-B14F-4D97-AF65-F5344CB8AC3E}">
        <p14:creationId xmlns:p14="http://schemas.microsoft.com/office/powerpoint/2010/main" val="1584367280"/>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212BD9BD-C64A-403F-A721-B32F7E71E0BA}"/>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2F3A55D5-05A6-4ACA-A805-4344E970B4B2}"/>
              </a:ext>
            </a:extLst>
          </p:cNvPr>
          <p:cNvSpPr>
            <a:spLocks noGrp="1"/>
          </p:cNvSpPr>
          <p:nvPr>
            <p:ph type="sldNum" sz="quarter" idx="5"/>
          </p:nvPr>
        </p:nvSpPr>
        <p:spPr/>
        <p:txBody>
          <a:bodyPr/>
          <a:lstStyle/>
          <a:p>
            <a:fld id="{1B156AD9-9286-4C09-8AF9-C122A7331CB8}" type="slidenum">
              <a:rPr lang="en-US" smtClean="0"/>
              <a:t>212</a:t>
            </a:fld>
            <a:endParaRPr lang="en-US" dirty="0"/>
          </a:p>
        </p:txBody>
      </p:sp>
    </p:spTree>
    <p:extLst>
      <p:ext uri="{BB962C8B-B14F-4D97-AF65-F5344CB8AC3E}">
        <p14:creationId xmlns:p14="http://schemas.microsoft.com/office/powerpoint/2010/main" val="1881324588"/>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Anything in a person’s name alone with no beneficiary must go through Probate</a:t>
            </a:r>
          </a:p>
        </p:txBody>
      </p:sp>
      <p:sp>
        <p:nvSpPr>
          <p:cNvPr id="5" name="TextBox 4">
            <a:extLst>
              <a:ext uri="{FF2B5EF4-FFF2-40B4-BE49-F238E27FC236}">
                <a16:creationId xmlns:a16="http://schemas.microsoft.com/office/drawing/2014/main" id="{434E474E-47CD-4288-B9B4-6CF41828945A}"/>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D12EE2CB-9CE3-4101-B255-D13F52C893B0}"/>
              </a:ext>
            </a:extLst>
          </p:cNvPr>
          <p:cNvSpPr>
            <a:spLocks noGrp="1"/>
          </p:cNvSpPr>
          <p:nvPr>
            <p:ph type="sldNum" sz="quarter" idx="5"/>
          </p:nvPr>
        </p:nvSpPr>
        <p:spPr/>
        <p:txBody>
          <a:bodyPr/>
          <a:lstStyle/>
          <a:p>
            <a:fld id="{1B156AD9-9286-4C09-8AF9-C122A7331CB8}" type="slidenum">
              <a:rPr lang="en-US" smtClean="0"/>
              <a:t>213</a:t>
            </a:fld>
            <a:endParaRPr lang="en-US" dirty="0"/>
          </a:p>
        </p:txBody>
      </p:sp>
    </p:spTree>
    <p:extLst>
      <p:ext uri="{BB962C8B-B14F-4D97-AF65-F5344CB8AC3E}">
        <p14:creationId xmlns:p14="http://schemas.microsoft.com/office/powerpoint/2010/main" val="2549972378"/>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be holographic </a:t>
            </a:r>
            <a:r>
              <a:rPr lang="en-US" dirty="0">
                <a:sym typeface="Wingdings" panose="05000000000000000000" pitchFamily="2" charset="2"/>
              </a:rPr>
              <a:t> handwritten</a:t>
            </a:r>
            <a:endParaRPr lang="en-US" dirty="0"/>
          </a:p>
        </p:txBody>
      </p:sp>
      <p:sp>
        <p:nvSpPr>
          <p:cNvPr id="5" name="TextBox 4">
            <a:extLst>
              <a:ext uri="{FF2B5EF4-FFF2-40B4-BE49-F238E27FC236}">
                <a16:creationId xmlns:a16="http://schemas.microsoft.com/office/drawing/2014/main" id="{2E4D8ACA-4F2C-4084-9757-42FBA356B5F1}"/>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517D7CAB-74F5-4E1E-8A37-CA2FC984D37B}"/>
              </a:ext>
            </a:extLst>
          </p:cNvPr>
          <p:cNvSpPr>
            <a:spLocks noGrp="1"/>
          </p:cNvSpPr>
          <p:nvPr>
            <p:ph type="sldNum" sz="quarter" idx="5"/>
          </p:nvPr>
        </p:nvSpPr>
        <p:spPr/>
        <p:txBody>
          <a:bodyPr/>
          <a:lstStyle/>
          <a:p>
            <a:fld id="{1B156AD9-9286-4C09-8AF9-C122A7331CB8}" type="slidenum">
              <a:rPr lang="en-US" smtClean="0"/>
              <a:t>214</a:t>
            </a:fld>
            <a:endParaRPr lang="en-US" dirty="0"/>
          </a:p>
        </p:txBody>
      </p:sp>
    </p:spTree>
    <p:extLst>
      <p:ext uri="{BB962C8B-B14F-4D97-AF65-F5344CB8AC3E}">
        <p14:creationId xmlns:p14="http://schemas.microsoft.com/office/powerpoint/2010/main" val="450432823"/>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Must present original Will</a:t>
            </a:r>
          </a:p>
          <a:p>
            <a:endParaRPr lang="en-US" dirty="0"/>
          </a:p>
          <a:p>
            <a:pPr marL="171450" indent="-171450">
              <a:buFontTx/>
              <a:buChar char="-"/>
            </a:pPr>
            <a:r>
              <a:rPr lang="en-US" dirty="0"/>
              <a:t>Grandson Story</a:t>
            </a:r>
          </a:p>
          <a:p>
            <a:pPr marL="628650" lvl="1" indent="-171450">
              <a:buFontTx/>
              <a:buChar char="-"/>
            </a:pPr>
            <a:r>
              <a:rPr lang="en-US" dirty="0"/>
              <a:t>Could not prove what happened to original even though we “know” </a:t>
            </a:r>
          </a:p>
        </p:txBody>
      </p:sp>
      <p:sp>
        <p:nvSpPr>
          <p:cNvPr id="5" name="TextBox 4">
            <a:extLst>
              <a:ext uri="{FF2B5EF4-FFF2-40B4-BE49-F238E27FC236}">
                <a16:creationId xmlns:a16="http://schemas.microsoft.com/office/drawing/2014/main" id="{0F315C8F-F498-449E-A5C4-66F481476719}"/>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9F1AA1ED-9864-44F1-9A1C-FAF52C51DD4E}"/>
              </a:ext>
            </a:extLst>
          </p:cNvPr>
          <p:cNvSpPr>
            <a:spLocks noGrp="1"/>
          </p:cNvSpPr>
          <p:nvPr>
            <p:ph type="sldNum" sz="quarter" idx="5"/>
          </p:nvPr>
        </p:nvSpPr>
        <p:spPr/>
        <p:txBody>
          <a:bodyPr/>
          <a:lstStyle/>
          <a:p>
            <a:fld id="{1B156AD9-9286-4C09-8AF9-C122A7331CB8}" type="slidenum">
              <a:rPr lang="en-US" smtClean="0"/>
              <a:t>215</a:t>
            </a:fld>
            <a:endParaRPr lang="en-US" dirty="0"/>
          </a:p>
        </p:txBody>
      </p:sp>
    </p:spTree>
    <p:extLst>
      <p:ext uri="{BB962C8B-B14F-4D97-AF65-F5344CB8AC3E}">
        <p14:creationId xmlns:p14="http://schemas.microsoft.com/office/powerpoint/2010/main" val="136317788"/>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 </a:t>
            </a:r>
          </a:p>
        </p:txBody>
      </p:sp>
      <p:sp>
        <p:nvSpPr>
          <p:cNvPr id="5" name="TextBox 4">
            <a:extLst>
              <a:ext uri="{FF2B5EF4-FFF2-40B4-BE49-F238E27FC236}">
                <a16:creationId xmlns:a16="http://schemas.microsoft.com/office/drawing/2014/main" id="{EB676F62-6876-46D4-8EE4-6979D65360F8}"/>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F2598586-7C29-442F-B5C8-32783D8EF638}"/>
              </a:ext>
            </a:extLst>
          </p:cNvPr>
          <p:cNvSpPr>
            <a:spLocks noGrp="1"/>
          </p:cNvSpPr>
          <p:nvPr>
            <p:ph type="sldNum" sz="quarter" idx="5"/>
          </p:nvPr>
        </p:nvSpPr>
        <p:spPr/>
        <p:txBody>
          <a:bodyPr/>
          <a:lstStyle/>
          <a:p>
            <a:fld id="{1B156AD9-9286-4C09-8AF9-C122A7331CB8}" type="slidenum">
              <a:rPr lang="en-US" smtClean="0"/>
              <a:t>216</a:t>
            </a:fld>
            <a:endParaRPr lang="en-US" dirty="0"/>
          </a:p>
        </p:txBody>
      </p:sp>
    </p:spTree>
    <p:extLst>
      <p:ext uri="{BB962C8B-B14F-4D97-AF65-F5344CB8AC3E}">
        <p14:creationId xmlns:p14="http://schemas.microsoft.com/office/powerpoint/2010/main" val="1928591780"/>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Short certificates </a:t>
            </a:r>
            <a:r>
              <a:rPr lang="en-US" dirty="0">
                <a:sym typeface="Wingdings" panose="05000000000000000000" pitchFamily="2" charset="2"/>
              </a:rPr>
              <a:t> Like Willie Wonka’s Golden Ticket  allows executor to step in shoes of testator </a:t>
            </a:r>
            <a:endParaRPr lang="en-US" dirty="0"/>
          </a:p>
        </p:txBody>
      </p:sp>
      <p:sp>
        <p:nvSpPr>
          <p:cNvPr id="5" name="TextBox 4">
            <a:extLst>
              <a:ext uri="{FF2B5EF4-FFF2-40B4-BE49-F238E27FC236}">
                <a16:creationId xmlns:a16="http://schemas.microsoft.com/office/drawing/2014/main" id="{5D50A497-6AEE-44A9-AEFF-49653235FFB6}"/>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7C048C4E-2A45-4268-83BE-162EC1CC12EB}"/>
              </a:ext>
            </a:extLst>
          </p:cNvPr>
          <p:cNvSpPr>
            <a:spLocks noGrp="1"/>
          </p:cNvSpPr>
          <p:nvPr>
            <p:ph type="sldNum" sz="quarter" idx="5"/>
          </p:nvPr>
        </p:nvSpPr>
        <p:spPr/>
        <p:txBody>
          <a:bodyPr/>
          <a:lstStyle/>
          <a:p>
            <a:fld id="{1B156AD9-9286-4C09-8AF9-C122A7331CB8}" type="slidenum">
              <a:rPr lang="en-US" smtClean="0"/>
              <a:t>217</a:t>
            </a:fld>
            <a:endParaRPr lang="en-US" dirty="0"/>
          </a:p>
        </p:txBody>
      </p:sp>
    </p:spTree>
    <p:extLst>
      <p:ext uri="{BB962C8B-B14F-4D97-AF65-F5344CB8AC3E}">
        <p14:creationId xmlns:p14="http://schemas.microsoft.com/office/powerpoint/2010/main" val="1167265549"/>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Shows why we should advertise </a:t>
            </a:r>
          </a:p>
        </p:txBody>
      </p:sp>
      <p:sp>
        <p:nvSpPr>
          <p:cNvPr id="5" name="TextBox 4">
            <a:extLst>
              <a:ext uri="{FF2B5EF4-FFF2-40B4-BE49-F238E27FC236}">
                <a16:creationId xmlns:a16="http://schemas.microsoft.com/office/drawing/2014/main" id="{A26057F6-734F-4C14-B39E-C3CD489DF203}"/>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1CBBBBE7-7FAB-414C-ABCE-16C048DF0FA2}"/>
              </a:ext>
            </a:extLst>
          </p:cNvPr>
          <p:cNvSpPr>
            <a:spLocks noGrp="1"/>
          </p:cNvSpPr>
          <p:nvPr>
            <p:ph type="sldNum" sz="quarter" idx="5"/>
          </p:nvPr>
        </p:nvSpPr>
        <p:spPr/>
        <p:txBody>
          <a:bodyPr/>
          <a:lstStyle/>
          <a:p>
            <a:fld id="{1B156AD9-9286-4C09-8AF9-C122A7331CB8}" type="slidenum">
              <a:rPr lang="en-US" smtClean="0"/>
              <a:t>218</a:t>
            </a:fld>
            <a:endParaRPr lang="en-US" dirty="0"/>
          </a:p>
        </p:txBody>
      </p:sp>
    </p:spTree>
    <p:extLst>
      <p:ext uri="{BB962C8B-B14F-4D97-AF65-F5344CB8AC3E}">
        <p14:creationId xmlns:p14="http://schemas.microsoft.com/office/powerpoint/2010/main" val="3494658696"/>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169B982A-7560-47D4-B0D3-EAE8BC4462F5}"/>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1AF981DE-A456-45BF-A7E8-E5D84F35F035}"/>
              </a:ext>
            </a:extLst>
          </p:cNvPr>
          <p:cNvSpPr>
            <a:spLocks noGrp="1"/>
          </p:cNvSpPr>
          <p:nvPr>
            <p:ph type="sldNum" sz="quarter" idx="5"/>
          </p:nvPr>
        </p:nvSpPr>
        <p:spPr/>
        <p:txBody>
          <a:bodyPr/>
          <a:lstStyle/>
          <a:p>
            <a:fld id="{1B156AD9-9286-4C09-8AF9-C122A7331CB8}" type="slidenum">
              <a:rPr lang="en-US" smtClean="0"/>
              <a:t>219</a:t>
            </a:fld>
            <a:endParaRPr lang="en-US" dirty="0"/>
          </a:p>
        </p:txBody>
      </p:sp>
    </p:spTree>
    <p:extLst>
      <p:ext uri="{BB962C8B-B14F-4D97-AF65-F5344CB8AC3E}">
        <p14:creationId xmlns:p14="http://schemas.microsoft.com/office/powerpoint/2010/main" val="1334736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Can’t forget about taxes </a:t>
            </a:r>
          </a:p>
        </p:txBody>
      </p:sp>
      <p:sp>
        <p:nvSpPr>
          <p:cNvPr id="5" name="TextBox 4">
            <a:extLst>
              <a:ext uri="{FF2B5EF4-FFF2-40B4-BE49-F238E27FC236}">
                <a16:creationId xmlns:a16="http://schemas.microsoft.com/office/drawing/2014/main" id="{E64C9B90-1096-4AB0-ABAE-BC1A28DD8BE2}"/>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B62B0C70-133A-4CDB-A5F3-C3FF49F288B6}"/>
              </a:ext>
            </a:extLst>
          </p:cNvPr>
          <p:cNvSpPr>
            <a:spLocks noGrp="1"/>
          </p:cNvSpPr>
          <p:nvPr>
            <p:ph type="sldNum" sz="quarter" idx="5"/>
          </p:nvPr>
        </p:nvSpPr>
        <p:spPr/>
        <p:txBody>
          <a:bodyPr/>
          <a:lstStyle/>
          <a:p>
            <a:fld id="{1B156AD9-9286-4C09-8AF9-C122A7331CB8}" type="slidenum">
              <a:rPr lang="en-US" smtClean="0"/>
              <a:t>22</a:t>
            </a:fld>
            <a:endParaRPr lang="en-US" dirty="0"/>
          </a:p>
        </p:txBody>
      </p:sp>
    </p:spTree>
    <p:extLst>
      <p:ext uri="{BB962C8B-B14F-4D97-AF65-F5344CB8AC3E}">
        <p14:creationId xmlns:p14="http://schemas.microsoft.com/office/powerpoint/2010/main" val="3632281329"/>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04E9FA5E-E1ED-4560-9344-013B7FF53C9F}"/>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8C5E4A82-4980-4F7B-BAE7-269593CBDAE8}"/>
              </a:ext>
            </a:extLst>
          </p:cNvPr>
          <p:cNvSpPr>
            <a:spLocks noGrp="1"/>
          </p:cNvSpPr>
          <p:nvPr>
            <p:ph type="sldNum" sz="quarter" idx="5"/>
          </p:nvPr>
        </p:nvSpPr>
        <p:spPr/>
        <p:txBody>
          <a:bodyPr/>
          <a:lstStyle/>
          <a:p>
            <a:fld id="{1B156AD9-9286-4C09-8AF9-C122A7331CB8}" type="slidenum">
              <a:rPr lang="en-US" smtClean="0"/>
              <a:t>220</a:t>
            </a:fld>
            <a:endParaRPr lang="en-US" dirty="0"/>
          </a:p>
        </p:txBody>
      </p:sp>
    </p:spTree>
    <p:extLst>
      <p:ext uri="{BB962C8B-B14F-4D97-AF65-F5344CB8AC3E}">
        <p14:creationId xmlns:p14="http://schemas.microsoft.com/office/powerpoint/2010/main" val="2740393295"/>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time </a:t>
            </a:r>
            <a:r>
              <a:rPr lang="en-US" dirty="0">
                <a:sym typeface="Wingdings" panose="05000000000000000000" pitchFamily="2" charset="2"/>
              </a:rPr>
              <a:t> done by family agreement </a:t>
            </a:r>
            <a:endParaRPr lang="en-US" dirty="0"/>
          </a:p>
        </p:txBody>
      </p:sp>
      <p:sp>
        <p:nvSpPr>
          <p:cNvPr id="5" name="TextBox 4">
            <a:extLst>
              <a:ext uri="{FF2B5EF4-FFF2-40B4-BE49-F238E27FC236}">
                <a16:creationId xmlns:a16="http://schemas.microsoft.com/office/drawing/2014/main" id="{E54EA18B-A955-4502-95DE-D20CD6AA5B77}"/>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D604DAE1-7D89-4919-B510-55D00907CE65}"/>
              </a:ext>
            </a:extLst>
          </p:cNvPr>
          <p:cNvSpPr>
            <a:spLocks noGrp="1"/>
          </p:cNvSpPr>
          <p:nvPr>
            <p:ph type="sldNum" sz="quarter" idx="5"/>
          </p:nvPr>
        </p:nvSpPr>
        <p:spPr/>
        <p:txBody>
          <a:bodyPr/>
          <a:lstStyle/>
          <a:p>
            <a:fld id="{1B156AD9-9286-4C09-8AF9-C122A7331CB8}" type="slidenum">
              <a:rPr lang="en-US" smtClean="0"/>
              <a:t>221</a:t>
            </a:fld>
            <a:endParaRPr lang="en-US" dirty="0"/>
          </a:p>
        </p:txBody>
      </p:sp>
    </p:spTree>
    <p:extLst>
      <p:ext uri="{BB962C8B-B14F-4D97-AF65-F5344CB8AC3E}">
        <p14:creationId xmlns:p14="http://schemas.microsoft.com/office/powerpoint/2010/main" val="1011651647"/>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AFC7E311-A7EB-4B3F-8864-77E7DAD86067}"/>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CCF482FC-3C74-4F99-A429-B5EE685DF241}"/>
              </a:ext>
            </a:extLst>
          </p:cNvPr>
          <p:cNvSpPr>
            <a:spLocks noGrp="1"/>
          </p:cNvSpPr>
          <p:nvPr>
            <p:ph type="sldNum" sz="quarter" idx="5"/>
          </p:nvPr>
        </p:nvSpPr>
        <p:spPr/>
        <p:txBody>
          <a:bodyPr/>
          <a:lstStyle/>
          <a:p>
            <a:fld id="{1B156AD9-9286-4C09-8AF9-C122A7331CB8}" type="slidenum">
              <a:rPr lang="en-US" smtClean="0"/>
              <a:t>222</a:t>
            </a:fld>
            <a:endParaRPr lang="en-US" dirty="0"/>
          </a:p>
        </p:txBody>
      </p:sp>
    </p:spTree>
    <p:extLst>
      <p:ext uri="{BB962C8B-B14F-4D97-AF65-F5344CB8AC3E}">
        <p14:creationId xmlns:p14="http://schemas.microsoft.com/office/powerpoint/2010/main" val="2749242530"/>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5" name="TextBox 4">
            <a:extLst>
              <a:ext uri="{FF2B5EF4-FFF2-40B4-BE49-F238E27FC236}">
                <a16:creationId xmlns:a16="http://schemas.microsoft.com/office/drawing/2014/main" id="{0B70DB4E-FC33-4E46-AADF-76084CC40B3D}"/>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20E2C22E-2072-49C1-B0BA-22340197EF22}"/>
              </a:ext>
            </a:extLst>
          </p:cNvPr>
          <p:cNvSpPr>
            <a:spLocks noGrp="1"/>
          </p:cNvSpPr>
          <p:nvPr>
            <p:ph type="sldNum" sz="quarter" idx="5"/>
          </p:nvPr>
        </p:nvSpPr>
        <p:spPr/>
        <p:txBody>
          <a:bodyPr/>
          <a:lstStyle/>
          <a:p>
            <a:fld id="{1B156AD9-9286-4C09-8AF9-C122A7331CB8}" type="slidenum">
              <a:rPr lang="en-US" smtClean="0"/>
              <a:t>223</a:t>
            </a:fld>
            <a:endParaRPr lang="en-US" dirty="0"/>
          </a:p>
        </p:txBody>
      </p:sp>
    </p:spTree>
    <p:extLst>
      <p:ext uri="{BB962C8B-B14F-4D97-AF65-F5344CB8AC3E}">
        <p14:creationId xmlns:p14="http://schemas.microsoft.com/office/powerpoint/2010/main" val="2469915302"/>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Review of Testamentary Capacity from earlier (show very low bar)</a:t>
            </a:r>
          </a:p>
          <a:p>
            <a:endParaRPr lang="en-US" dirty="0"/>
          </a:p>
          <a:p>
            <a:r>
              <a:rPr lang="en-US" dirty="0"/>
              <a:t>Undue Influence: put in the elements in PA to prove undue influence </a:t>
            </a:r>
          </a:p>
        </p:txBody>
      </p:sp>
      <p:sp>
        <p:nvSpPr>
          <p:cNvPr id="5" name="TextBox 4">
            <a:extLst>
              <a:ext uri="{FF2B5EF4-FFF2-40B4-BE49-F238E27FC236}">
                <a16:creationId xmlns:a16="http://schemas.microsoft.com/office/drawing/2014/main" id="{9D75BC45-0A07-411A-A0E5-F372F7EDDFE5}"/>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5F87DBCB-6B22-4054-9348-E367F87F122F}"/>
              </a:ext>
            </a:extLst>
          </p:cNvPr>
          <p:cNvSpPr>
            <a:spLocks noGrp="1"/>
          </p:cNvSpPr>
          <p:nvPr>
            <p:ph type="sldNum" sz="quarter" idx="5"/>
          </p:nvPr>
        </p:nvSpPr>
        <p:spPr/>
        <p:txBody>
          <a:bodyPr/>
          <a:lstStyle/>
          <a:p>
            <a:fld id="{1B156AD9-9286-4C09-8AF9-C122A7331CB8}" type="slidenum">
              <a:rPr lang="en-US" smtClean="0"/>
              <a:t>224</a:t>
            </a:fld>
            <a:endParaRPr lang="en-US" dirty="0"/>
          </a:p>
        </p:txBody>
      </p:sp>
    </p:spTree>
    <p:extLst>
      <p:ext uri="{BB962C8B-B14F-4D97-AF65-F5344CB8AC3E}">
        <p14:creationId xmlns:p14="http://schemas.microsoft.com/office/powerpoint/2010/main" val="1468440342"/>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Section II.D of Wills and Trusts Contests in PA document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Sitka Text" panose="02000505000000020004" pitchFamily="2" charset="0"/>
              </a:rPr>
              <a:t>The most common basis upon which to contest a Will or trust is undue influence. An allegation of undue influence is that someone close to the testator benefited from a change in the distribution scheme by persuading the testator, while in a state of weakened intellect, to make the change. To make out a prima facie case of undue influence, the contestant must show all of the above elements by clear and convincing evidence.</a:t>
            </a:r>
          </a:p>
          <a:p>
            <a:pPr marL="45720" indent="0">
              <a:buNone/>
            </a:pPr>
            <a:endParaRPr lang="en-US" sz="1200" dirty="0">
              <a:latin typeface="Sitka Text" panose="02000505000000020004" pitchFamily="2" charset="0"/>
            </a:endParaRPr>
          </a:p>
          <a:p>
            <a:pPr marL="45720" indent="0">
              <a:buNone/>
            </a:pPr>
            <a:r>
              <a:rPr lang="en-US" sz="1200" dirty="0">
                <a:latin typeface="Sitka Text" panose="02000505000000020004" pitchFamily="2" charset="0"/>
              </a:rPr>
              <a:t>If clear and convincing evidence establishes these elements, then the burden of proof shifts to the proponent to demonstrate, by clear and convincing evidence, a lack of undue influence.</a:t>
            </a:r>
          </a:p>
          <a:p>
            <a:pPr marL="45720" indent="0">
              <a:buNone/>
            </a:pPr>
            <a:endParaRPr lang="en-US" sz="1200" dirty="0">
              <a:latin typeface="Sitka Text" panose="02000505000000020004" pitchFamily="2" charset="0"/>
            </a:endParaRPr>
          </a:p>
          <a:p>
            <a:pPr marL="45720" indent="0">
              <a:buNone/>
            </a:pPr>
            <a:r>
              <a:rPr lang="en-US" sz="1200" dirty="0">
                <a:latin typeface="Sitka Text" panose="02000505000000020004" pitchFamily="2" charset="0"/>
              </a:rPr>
              <a:t>Note that “weakened mentality as relevant to undue influence need not amount to testamentary capacity ... for the particular mental condition of the testatrix on the day she executed the will is not as significant when reflecting upon undue influence as it is when reflecting upon testamentary capacity.” Estate of </a:t>
            </a:r>
            <a:r>
              <a:rPr lang="en-US" sz="1200" dirty="0" err="1">
                <a:latin typeface="Sitka Text" panose="02000505000000020004" pitchFamily="2" charset="0"/>
              </a:rPr>
              <a:t>Lakatosh</a:t>
            </a:r>
            <a:r>
              <a:rPr lang="en-US" sz="1200" dirty="0">
                <a:latin typeface="Sitka Text" panose="02000505000000020004" pitchFamily="2" charset="0"/>
              </a:rPr>
              <a:t>, 656 A.2d 1378, 1384 (Pa. Super. 1995).</a:t>
            </a:r>
          </a:p>
          <a:p>
            <a:endParaRPr lang="en-US" dirty="0"/>
          </a:p>
          <a:p>
            <a:endParaRPr lang="en-US" dirty="0"/>
          </a:p>
        </p:txBody>
      </p:sp>
      <p:sp>
        <p:nvSpPr>
          <p:cNvPr id="5" name="TextBox 4">
            <a:extLst>
              <a:ext uri="{FF2B5EF4-FFF2-40B4-BE49-F238E27FC236}">
                <a16:creationId xmlns:a16="http://schemas.microsoft.com/office/drawing/2014/main" id="{9D75BC45-0A07-411A-A0E5-F372F7EDDFE5}"/>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31A35FE5-5DBE-4047-AE4A-A467C6BA76BB}"/>
              </a:ext>
            </a:extLst>
          </p:cNvPr>
          <p:cNvSpPr>
            <a:spLocks noGrp="1"/>
          </p:cNvSpPr>
          <p:nvPr>
            <p:ph type="sldNum" sz="quarter" idx="5"/>
          </p:nvPr>
        </p:nvSpPr>
        <p:spPr/>
        <p:txBody>
          <a:bodyPr/>
          <a:lstStyle/>
          <a:p>
            <a:fld id="{1B156AD9-9286-4C09-8AF9-C122A7331CB8}" type="slidenum">
              <a:rPr lang="en-US" smtClean="0"/>
              <a:t>225</a:t>
            </a:fld>
            <a:endParaRPr lang="en-US" dirty="0"/>
          </a:p>
        </p:txBody>
      </p:sp>
    </p:spTree>
    <p:extLst>
      <p:ext uri="{BB962C8B-B14F-4D97-AF65-F5344CB8AC3E}">
        <p14:creationId xmlns:p14="http://schemas.microsoft.com/office/powerpoint/2010/main" val="424890968"/>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45770" y="4627780"/>
            <a:ext cx="6118860" cy="4632008"/>
          </a:xfrm>
        </p:spPr>
        <p:txBody>
          <a:bodyPr/>
          <a:lstStyle/>
          <a:p>
            <a:endParaRPr lang="en-US" dirty="0"/>
          </a:p>
          <a:p>
            <a:pPr marL="457200" lvl="1" indent="0">
              <a:buNone/>
            </a:pPr>
            <a:endParaRPr lang="en-US" kern="1200" dirty="0">
              <a:solidFill>
                <a:schemeClr val="tx1"/>
              </a:solidFill>
              <a:effectLst/>
              <a:latin typeface="+mn-lt"/>
              <a:ea typeface="+mn-ea"/>
              <a:cs typeface="+mn-cs"/>
            </a:endParaRPr>
          </a:p>
        </p:txBody>
      </p:sp>
      <p:sp>
        <p:nvSpPr>
          <p:cNvPr id="5" name="TextBox 4">
            <a:extLst>
              <a:ext uri="{FF2B5EF4-FFF2-40B4-BE49-F238E27FC236}">
                <a16:creationId xmlns:a16="http://schemas.microsoft.com/office/drawing/2014/main" id="{9D75BC45-0A07-411A-A0E5-F372F7EDDFE5}"/>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AF2146BA-15A9-442A-A857-675AF0673567}"/>
              </a:ext>
            </a:extLst>
          </p:cNvPr>
          <p:cNvSpPr>
            <a:spLocks noGrp="1"/>
          </p:cNvSpPr>
          <p:nvPr>
            <p:ph type="sldNum" sz="quarter" idx="5"/>
          </p:nvPr>
        </p:nvSpPr>
        <p:spPr/>
        <p:txBody>
          <a:bodyPr/>
          <a:lstStyle/>
          <a:p>
            <a:fld id="{1B156AD9-9286-4C09-8AF9-C122A7331CB8}" type="slidenum">
              <a:rPr lang="en-US" smtClean="0"/>
              <a:t>226</a:t>
            </a:fld>
            <a:endParaRPr lang="en-US" dirty="0"/>
          </a:p>
        </p:txBody>
      </p:sp>
    </p:spTree>
    <p:extLst>
      <p:ext uri="{BB962C8B-B14F-4D97-AF65-F5344CB8AC3E}">
        <p14:creationId xmlns:p14="http://schemas.microsoft.com/office/powerpoint/2010/main" val="766431566"/>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003399"/>
              </a:solidFill>
            </a:endParaRPr>
          </a:p>
          <a:p>
            <a:endParaRPr lang="en-US" b="1" dirty="0">
              <a:solidFill>
                <a:srgbClr val="003399"/>
              </a:solidFill>
            </a:endParaRPr>
          </a:p>
          <a:p>
            <a:r>
              <a:rPr lang="en-US" b="1" dirty="0">
                <a:solidFill>
                  <a:srgbClr val="003399"/>
                </a:solidFill>
              </a:rPr>
              <a:t>Handouts:</a:t>
            </a:r>
          </a:p>
          <a:p>
            <a:r>
              <a:rPr lang="en-US" b="0" i="1" u="sng" dirty="0">
                <a:solidFill>
                  <a:srgbClr val="003399"/>
                </a:solidFill>
              </a:rPr>
              <a:t>Digital Assets After Death </a:t>
            </a:r>
            <a:r>
              <a:rPr lang="en-US" b="0" dirty="0">
                <a:sym typeface="Wingdings" panose="05000000000000000000" pitchFamily="2" charset="2"/>
              </a:rPr>
              <a:t>  chart of common digital assets (Facebook, Google, Amazon), and what you can do with each of them after death</a:t>
            </a:r>
            <a:endParaRPr lang="en-US" b="0" dirty="0"/>
          </a:p>
          <a:p>
            <a:r>
              <a:rPr lang="en-US" i="1" u="sng" dirty="0">
                <a:solidFill>
                  <a:srgbClr val="003399"/>
                </a:solidFill>
              </a:rPr>
              <a:t>What Happens to your Facebook profile after you die?</a:t>
            </a:r>
            <a:r>
              <a:rPr lang="en-US" i="1" dirty="0">
                <a:solidFill>
                  <a:srgbClr val="003399"/>
                </a:solidFill>
              </a:rPr>
              <a:t> </a:t>
            </a:r>
            <a:r>
              <a:rPr lang="en-US" dirty="0">
                <a:sym typeface="Wingdings" panose="05000000000000000000" pitchFamily="2" charset="2"/>
              </a:rPr>
              <a:t> begin with an paper-based inventory of usernames and passwords, find and appoint an agent, draw up a digital-assets POA, store your inventory safely</a:t>
            </a:r>
            <a:endParaRPr lang="en-US" dirty="0"/>
          </a:p>
          <a:p>
            <a:endParaRPr lang="en-US" dirty="0"/>
          </a:p>
          <a:p>
            <a:endParaRPr lang="en-US" dirty="0"/>
          </a:p>
        </p:txBody>
      </p:sp>
      <p:sp>
        <p:nvSpPr>
          <p:cNvPr id="5" name="TextBox 4">
            <a:extLst>
              <a:ext uri="{FF2B5EF4-FFF2-40B4-BE49-F238E27FC236}">
                <a16:creationId xmlns:a16="http://schemas.microsoft.com/office/drawing/2014/main" id="{338DB3B2-DCB8-49FB-8DD3-AE7F5E801D70}"/>
              </a:ext>
            </a:extLst>
          </p:cNvPr>
          <p:cNvSpPr txBox="1"/>
          <p:nvPr/>
        </p:nvSpPr>
        <p:spPr>
          <a:xfrm>
            <a:off x="4074400" y="4548457"/>
            <a:ext cx="2358291" cy="312907"/>
          </a:xfrm>
          <a:prstGeom prst="rect">
            <a:avLst/>
          </a:prstGeom>
          <a:noFill/>
        </p:spPr>
        <p:txBody>
          <a:bodyPr wrap="square" lIns="93177" tIns="46589" rIns="93177" bIns="46589"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13EA6556-CC67-4250-B380-3AF960AF70A8}"/>
              </a:ext>
            </a:extLst>
          </p:cNvPr>
          <p:cNvSpPr>
            <a:spLocks noGrp="1"/>
          </p:cNvSpPr>
          <p:nvPr>
            <p:ph type="sldNum" sz="quarter" idx="5"/>
          </p:nvPr>
        </p:nvSpPr>
        <p:spPr/>
        <p:txBody>
          <a:bodyPr/>
          <a:lstStyle/>
          <a:p>
            <a:fld id="{1B156AD9-9286-4C09-8AF9-C122A7331CB8}" type="slidenum">
              <a:rPr lang="en-US" smtClean="0"/>
              <a:t>227</a:t>
            </a:fld>
            <a:endParaRPr lang="en-US" dirty="0"/>
          </a:p>
        </p:txBody>
      </p:sp>
    </p:spTree>
    <p:extLst>
      <p:ext uri="{BB962C8B-B14F-4D97-AF65-F5344CB8AC3E}">
        <p14:creationId xmlns:p14="http://schemas.microsoft.com/office/powerpoint/2010/main" val="474198164"/>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56A0B696-4848-4CA9-9149-68A4EF63BA8B}"/>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9DD18CE3-0836-407C-B915-6313E85915B4}"/>
              </a:ext>
            </a:extLst>
          </p:cNvPr>
          <p:cNvSpPr>
            <a:spLocks noGrp="1"/>
          </p:cNvSpPr>
          <p:nvPr>
            <p:ph type="sldNum" sz="quarter" idx="5"/>
          </p:nvPr>
        </p:nvSpPr>
        <p:spPr/>
        <p:txBody>
          <a:bodyPr/>
          <a:lstStyle/>
          <a:p>
            <a:fld id="{1B156AD9-9286-4C09-8AF9-C122A7331CB8}" type="slidenum">
              <a:rPr lang="en-US" smtClean="0"/>
              <a:t>228</a:t>
            </a:fld>
            <a:endParaRPr lang="en-US" dirty="0"/>
          </a:p>
        </p:txBody>
      </p:sp>
    </p:spTree>
    <p:extLst>
      <p:ext uri="{BB962C8B-B14F-4D97-AF65-F5344CB8AC3E}">
        <p14:creationId xmlns:p14="http://schemas.microsoft.com/office/powerpoint/2010/main" val="1544452350"/>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a:extLst>
              <a:ext uri="{FF2B5EF4-FFF2-40B4-BE49-F238E27FC236}">
                <a16:creationId xmlns:a16="http://schemas.microsoft.com/office/drawing/2014/main" id="{63C656AD-429B-48D0-A732-4BF8B78ED9CB}"/>
              </a:ext>
            </a:extLst>
          </p:cNvPr>
          <p:cNvSpPr>
            <a:spLocks noGrp="1"/>
          </p:cNvSpPr>
          <p:nvPr>
            <p:ph type="sldNum" sz="quarter" idx="5"/>
          </p:nvPr>
        </p:nvSpPr>
        <p:spPr/>
        <p:txBody>
          <a:bodyPr/>
          <a:lstStyle/>
          <a:p>
            <a:fld id="{1B156AD9-9286-4C09-8AF9-C122A7331CB8}" type="slidenum">
              <a:rPr lang="en-US" smtClean="0"/>
              <a:t>229</a:t>
            </a:fld>
            <a:endParaRPr lang="en-US" dirty="0"/>
          </a:p>
        </p:txBody>
      </p:sp>
    </p:spTree>
    <p:extLst>
      <p:ext uri="{BB962C8B-B14F-4D97-AF65-F5344CB8AC3E}">
        <p14:creationId xmlns:p14="http://schemas.microsoft.com/office/powerpoint/2010/main" val="22044985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creditors</a:t>
            </a:r>
          </a:p>
          <a:p>
            <a:r>
              <a:rPr lang="en-US" dirty="0"/>
              <a:t>            Examples:</a:t>
            </a:r>
          </a:p>
          <a:p>
            <a:r>
              <a:rPr lang="en-US" dirty="0"/>
              <a:t>	NH (10,000-12,000 month)</a:t>
            </a:r>
          </a:p>
          <a:p>
            <a:r>
              <a:rPr lang="en-US" dirty="0"/>
              <a:t>	Car accidents </a:t>
            </a:r>
          </a:p>
          <a:p>
            <a:r>
              <a:rPr lang="en-US" dirty="0"/>
              <a:t>	Divorce </a:t>
            </a:r>
          </a:p>
        </p:txBody>
      </p:sp>
      <p:sp>
        <p:nvSpPr>
          <p:cNvPr id="5" name="TextBox 4">
            <a:extLst>
              <a:ext uri="{FF2B5EF4-FFF2-40B4-BE49-F238E27FC236}">
                <a16:creationId xmlns:a16="http://schemas.microsoft.com/office/drawing/2014/main" id="{E99EB0AF-2C21-4156-A11C-28F8FDDF75BC}"/>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C24C7AFD-16E4-4EB6-B38A-1E493C09F495}"/>
              </a:ext>
            </a:extLst>
          </p:cNvPr>
          <p:cNvSpPr>
            <a:spLocks noGrp="1"/>
          </p:cNvSpPr>
          <p:nvPr>
            <p:ph type="sldNum" sz="quarter" idx="5"/>
          </p:nvPr>
        </p:nvSpPr>
        <p:spPr/>
        <p:txBody>
          <a:bodyPr/>
          <a:lstStyle/>
          <a:p>
            <a:fld id="{1B156AD9-9286-4C09-8AF9-C122A7331CB8}" type="slidenum">
              <a:rPr lang="en-US" smtClean="0"/>
              <a:t>23</a:t>
            </a:fld>
            <a:endParaRPr lang="en-US" dirty="0"/>
          </a:p>
        </p:txBody>
      </p:sp>
    </p:spTree>
    <p:extLst>
      <p:ext uri="{BB962C8B-B14F-4D97-AF65-F5344CB8AC3E}">
        <p14:creationId xmlns:p14="http://schemas.microsoft.com/office/powerpoint/2010/main" val="3366018610"/>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a:extLst>
              <a:ext uri="{FF2B5EF4-FFF2-40B4-BE49-F238E27FC236}">
                <a16:creationId xmlns:a16="http://schemas.microsoft.com/office/drawing/2014/main" id="{29FB9EED-6C37-43A5-A375-B4BDF0876D52}"/>
              </a:ext>
            </a:extLst>
          </p:cNvPr>
          <p:cNvSpPr>
            <a:spLocks noGrp="1"/>
          </p:cNvSpPr>
          <p:nvPr>
            <p:ph type="sldNum" sz="quarter" idx="5"/>
          </p:nvPr>
        </p:nvSpPr>
        <p:spPr/>
        <p:txBody>
          <a:bodyPr/>
          <a:lstStyle/>
          <a:p>
            <a:fld id="{1B156AD9-9286-4C09-8AF9-C122A7331CB8}" type="slidenum">
              <a:rPr lang="en-US" smtClean="0"/>
              <a:t>230</a:t>
            </a:fld>
            <a:endParaRPr lang="en-US" dirty="0"/>
          </a:p>
        </p:txBody>
      </p:sp>
    </p:spTree>
    <p:extLst>
      <p:ext uri="{BB962C8B-B14F-4D97-AF65-F5344CB8AC3E}">
        <p14:creationId xmlns:p14="http://schemas.microsoft.com/office/powerpoint/2010/main" val="1262376334"/>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a:extLst>
              <a:ext uri="{FF2B5EF4-FFF2-40B4-BE49-F238E27FC236}">
                <a16:creationId xmlns:a16="http://schemas.microsoft.com/office/drawing/2014/main" id="{B1C183F5-C1B0-45FA-9299-0F2D21A2875C}"/>
              </a:ext>
            </a:extLst>
          </p:cNvPr>
          <p:cNvSpPr>
            <a:spLocks noGrp="1"/>
          </p:cNvSpPr>
          <p:nvPr>
            <p:ph type="sldNum" sz="quarter" idx="5"/>
          </p:nvPr>
        </p:nvSpPr>
        <p:spPr/>
        <p:txBody>
          <a:bodyPr/>
          <a:lstStyle/>
          <a:p>
            <a:fld id="{1B156AD9-9286-4C09-8AF9-C122A7331CB8}" type="slidenum">
              <a:rPr lang="en-US" smtClean="0"/>
              <a:t>231</a:t>
            </a:fld>
            <a:endParaRPr lang="en-US" dirty="0"/>
          </a:p>
        </p:txBody>
      </p:sp>
    </p:spTree>
    <p:extLst>
      <p:ext uri="{BB962C8B-B14F-4D97-AF65-F5344CB8AC3E}">
        <p14:creationId xmlns:p14="http://schemas.microsoft.com/office/powerpoint/2010/main" val="1705718784"/>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a:extLst>
              <a:ext uri="{FF2B5EF4-FFF2-40B4-BE49-F238E27FC236}">
                <a16:creationId xmlns:a16="http://schemas.microsoft.com/office/drawing/2014/main" id="{AC2B25E3-5301-447A-9481-1BDFEC1AEDE3}"/>
              </a:ext>
            </a:extLst>
          </p:cNvPr>
          <p:cNvSpPr>
            <a:spLocks noGrp="1"/>
          </p:cNvSpPr>
          <p:nvPr>
            <p:ph type="sldNum" sz="quarter" idx="5"/>
          </p:nvPr>
        </p:nvSpPr>
        <p:spPr/>
        <p:txBody>
          <a:bodyPr/>
          <a:lstStyle/>
          <a:p>
            <a:fld id="{1B156AD9-9286-4C09-8AF9-C122A7331CB8}" type="slidenum">
              <a:rPr lang="en-US" smtClean="0"/>
              <a:t>232</a:t>
            </a:fld>
            <a:endParaRPr lang="en-US" dirty="0"/>
          </a:p>
        </p:txBody>
      </p:sp>
    </p:spTree>
    <p:extLst>
      <p:ext uri="{BB962C8B-B14F-4D97-AF65-F5344CB8AC3E}">
        <p14:creationId xmlns:p14="http://schemas.microsoft.com/office/powerpoint/2010/main" val="1471771796"/>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a:extLst>
              <a:ext uri="{FF2B5EF4-FFF2-40B4-BE49-F238E27FC236}">
                <a16:creationId xmlns:a16="http://schemas.microsoft.com/office/drawing/2014/main" id="{EACD12BD-7FDD-45ED-8D36-4BBFC5A2F405}"/>
              </a:ext>
            </a:extLst>
          </p:cNvPr>
          <p:cNvSpPr>
            <a:spLocks noGrp="1"/>
          </p:cNvSpPr>
          <p:nvPr>
            <p:ph type="sldNum" sz="quarter" idx="5"/>
          </p:nvPr>
        </p:nvSpPr>
        <p:spPr/>
        <p:txBody>
          <a:bodyPr/>
          <a:lstStyle/>
          <a:p>
            <a:fld id="{1B156AD9-9286-4C09-8AF9-C122A7331CB8}" type="slidenum">
              <a:rPr lang="en-US" smtClean="0"/>
              <a:t>233</a:t>
            </a:fld>
            <a:endParaRPr lang="en-US" dirty="0"/>
          </a:p>
        </p:txBody>
      </p:sp>
    </p:spTree>
    <p:extLst>
      <p:ext uri="{BB962C8B-B14F-4D97-AF65-F5344CB8AC3E}">
        <p14:creationId xmlns:p14="http://schemas.microsoft.com/office/powerpoint/2010/main" val="3871947273"/>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a:extLst>
              <a:ext uri="{FF2B5EF4-FFF2-40B4-BE49-F238E27FC236}">
                <a16:creationId xmlns:a16="http://schemas.microsoft.com/office/drawing/2014/main" id="{0DC72DE7-2391-4662-BCFC-05D18411ADFF}"/>
              </a:ext>
            </a:extLst>
          </p:cNvPr>
          <p:cNvSpPr>
            <a:spLocks noGrp="1"/>
          </p:cNvSpPr>
          <p:nvPr>
            <p:ph type="sldNum" sz="quarter" idx="5"/>
          </p:nvPr>
        </p:nvSpPr>
        <p:spPr/>
        <p:txBody>
          <a:bodyPr/>
          <a:lstStyle/>
          <a:p>
            <a:fld id="{1B156AD9-9286-4C09-8AF9-C122A7331CB8}" type="slidenum">
              <a:rPr lang="en-US" smtClean="0"/>
              <a:t>234</a:t>
            </a:fld>
            <a:endParaRPr lang="en-US" dirty="0"/>
          </a:p>
        </p:txBody>
      </p:sp>
    </p:spTree>
    <p:extLst>
      <p:ext uri="{BB962C8B-B14F-4D97-AF65-F5344CB8AC3E}">
        <p14:creationId xmlns:p14="http://schemas.microsoft.com/office/powerpoint/2010/main" val="3926440647"/>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a:extLst>
              <a:ext uri="{FF2B5EF4-FFF2-40B4-BE49-F238E27FC236}">
                <a16:creationId xmlns:a16="http://schemas.microsoft.com/office/drawing/2014/main" id="{A36BA0DD-7A03-496E-A03A-2FCD534723A6}"/>
              </a:ext>
            </a:extLst>
          </p:cNvPr>
          <p:cNvSpPr>
            <a:spLocks noGrp="1"/>
          </p:cNvSpPr>
          <p:nvPr>
            <p:ph type="sldNum" sz="quarter" idx="5"/>
          </p:nvPr>
        </p:nvSpPr>
        <p:spPr/>
        <p:txBody>
          <a:bodyPr/>
          <a:lstStyle/>
          <a:p>
            <a:fld id="{1B156AD9-9286-4C09-8AF9-C122A7331CB8}" type="slidenum">
              <a:rPr lang="en-US" smtClean="0"/>
              <a:t>235</a:t>
            </a:fld>
            <a:endParaRPr lang="en-US" dirty="0"/>
          </a:p>
        </p:txBody>
      </p:sp>
    </p:spTree>
    <p:extLst>
      <p:ext uri="{BB962C8B-B14F-4D97-AF65-F5344CB8AC3E}">
        <p14:creationId xmlns:p14="http://schemas.microsoft.com/office/powerpoint/2010/main" val="2285742863"/>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a:extLst>
              <a:ext uri="{FF2B5EF4-FFF2-40B4-BE49-F238E27FC236}">
                <a16:creationId xmlns:a16="http://schemas.microsoft.com/office/drawing/2014/main" id="{45750D66-F032-4758-88A4-2BE1ACAF20A0}"/>
              </a:ext>
            </a:extLst>
          </p:cNvPr>
          <p:cNvSpPr>
            <a:spLocks noGrp="1"/>
          </p:cNvSpPr>
          <p:nvPr>
            <p:ph type="sldNum" sz="quarter" idx="5"/>
          </p:nvPr>
        </p:nvSpPr>
        <p:spPr/>
        <p:txBody>
          <a:bodyPr/>
          <a:lstStyle/>
          <a:p>
            <a:fld id="{1B156AD9-9286-4C09-8AF9-C122A7331CB8}" type="slidenum">
              <a:rPr lang="en-US" smtClean="0"/>
              <a:t>236</a:t>
            </a:fld>
            <a:endParaRPr lang="en-US" dirty="0"/>
          </a:p>
        </p:txBody>
      </p:sp>
    </p:spTree>
    <p:extLst>
      <p:ext uri="{BB962C8B-B14F-4D97-AF65-F5344CB8AC3E}">
        <p14:creationId xmlns:p14="http://schemas.microsoft.com/office/powerpoint/2010/main" val="57030884"/>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Here are just a few key numbers scaled to a monthly basis, for fun:</a:t>
            </a:r>
          </a:p>
          <a:p>
            <a:endParaRPr lang="en-US" dirty="0"/>
          </a:p>
          <a:p>
            <a:r>
              <a:rPr lang="en-US" dirty="0"/>
              <a:t>42,033,600,000 Facebook logins</a:t>
            </a:r>
          </a:p>
          <a:p>
            <a:r>
              <a:rPr lang="en-US" dirty="0"/>
              <a:t>159,840,000,000 Google searches</a:t>
            </a:r>
          </a:p>
          <a:p>
            <a:r>
              <a:rPr lang="en-US" dirty="0"/>
              <a:t>1,641,600,000,000 WhatsApp messages sent</a:t>
            </a:r>
          </a:p>
          <a:p>
            <a:r>
              <a:rPr lang="en-US" dirty="0"/>
              <a:t>8,078,400,000,000 emails sent</a:t>
            </a:r>
          </a:p>
        </p:txBody>
      </p:sp>
      <p:sp>
        <p:nvSpPr>
          <p:cNvPr id="5" name="TextBox 4">
            <a:extLst>
              <a:ext uri="{FF2B5EF4-FFF2-40B4-BE49-F238E27FC236}">
                <a16:creationId xmlns:a16="http://schemas.microsoft.com/office/drawing/2014/main" id="{D7E5D3F3-B988-48D4-84E1-B31E7FA7925C}"/>
              </a:ext>
            </a:extLst>
          </p:cNvPr>
          <p:cNvSpPr txBox="1"/>
          <p:nvPr/>
        </p:nvSpPr>
        <p:spPr>
          <a:xfrm>
            <a:off x="4074400" y="4548457"/>
            <a:ext cx="2358291" cy="312907"/>
          </a:xfrm>
          <a:prstGeom prst="rect">
            <a:avLst/>
          </a:prstGeom>
          <a:noFill/>
        </p:spPr>
        <p:txBody>
          <a:bodyPr wrap="square" lIns="93177" tIns="46589" rIns="93177" bIns="46589"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3249184D-C0C3-4079-BAAF-A0CB54C73F26}"/>
              </a:ext>
            </a:extLst>
          </p:cNvPr>
          <p:cNvSpPr>
            <a:spLocks noGrp="1"/>
          </p:cNvSpPr>
          <p:nvPr>
            <p:ph type="sldNum" sz="quarter" idx="5"/>
          </p:nvPr>
        </p:nvSpPr>
        <p:spPr/>
        <p:txBody>
          <a:bodyPr/>
          <a:lstStyle/>
          <a:p>
            <a:fld id="{1B156AD9-9286-4C09-8AF9-C122A7331CB8}" type="slidenum">
              <a:rPr lang="en-US" smtClean="0"/>
              <a:t>237</a:t>
            </a:fld>
            <a:endParaRPr lang="en-US" dirty="0"/>
          </a:p>
        </p:txBody>
      </p:sp>
    </p:spTree>
    <p:extLst>
      <p:ext uri="{BB962C8B-B14F-4D97-AF65-F5344CB8AC3E}">
        <p14:creationId xmlns:p14="http://schemas.microsoft.com/office/powerpoint/2010/main" val="449792181"/>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06850" y="4483749"/>
            <a:ext cx="6152487" cy="4680629"/>
          </a:xfrm>
        </p:spPr>
        <p:txBody>
          <a:bodyPr/>
          <a:lstStyle/>
          <a:p>
            <a:r>
              <a:rPr lang="en-US" b="1" dirty="0"/>
              <a:t>Definitions:</a:t>
            </a:r>
          </a:p>
          <a:p>
            <a:r>
              <a:rPr lang="en-US" b="1" dirty="0">
                <a:solidFill>
                  <a:srgbClr val="003399"/>
                </a:solidFill>
              </a:rPr>
              <a:t>Ownership vs. License:</a:t>
            </a:r>
          </a:p>
          <a:p>
            <a:r>
              <a:rPr lang="en-US" dirty="0"/>
              <a:t>     Owning </a:t>
            </a:r>
            <a:r>
              <a:rPr lang="en-US" dirty="0">
                <a:sym typeface="Wingdings" panose="05000000000000000000" pitchFamily="2" charset="2"/>
              </a:rPr>
              <a:t> a person owns </a:t>
            </a:r>
            <a:r>
              <a:rPr lang="en-US" dirty="0"/>
              <a:t>property of something that they create, they are free to do with it what they want for as long as they want</a:t>
            </a:r>
          </a:p>
          <a:p>
            <a:r>
              <a:rPr lang="en-US" dirty="0"/>
              <a:t>     Licensing </a:t>
            </a:r>
            <a:r>
              <a:rPr lang="en-US" dirty="0">
                <a:sym typeface="Wingdings" panose="05000000000000000000" pitchFamily="2" charset="2"/>
              </a:rPr>
              <a:t> to permit the use of something or to allow an activity to take place, the person of ownership has given authorization to another party to do certain things with their property </a:t>
            </a:r>
          </a:p>
          <a:p>
            <a:r>
              <a:rPr lang="en-US" sz="900" i="1" dirty="0"/>
              <a:t>EXAMPLE: In the case of photography, the license would be for the use and reproduction of the photos taken by a photographer. Licensing terms generally regulate things like the period of time the photos can be used, the ways in which a photograph can be displayed, how many copies of a photograph can be made, where the photograph can be distributed, etc.</a:t>
            </a:r>
          </a:p>
          <a:p>
            <a:r>
              <a:rPr lang="en-US" sz="900" i="1" dirty="0"/>
              <a:t>A common question clients ask photographers is whether or not they will own the images once a project is completed. From this client’s perspective, they are paying for the images, just like they are paying for their office supplies, computers, and office furniture, so they should own them when the shoot is completed. The answer was always ‘no.’ I would answer by explaining that since I was the creator of the work, I would remain the sole owner, but that I would happily license the images to them.</a:t>
            </a:r>
          </a:p>
          <a:p>
            <a:endParaRPr lang="en-US" sz="1100" dirty="0"/>
          </a:p>
          <a:p>
            <a:r>
              <a:rPr lang="en-US" b="1" dirty="0">
                <a:solidFill>
                  <a:srgbClr val="003399"/>
                </a:solidFill>
              </a:rPr>
              <a:t>Access: </a:t>
            </a:r>
            <a:r>
              <a:rPr lang="en-US" dirty="0"/>
              <a:t>The ability, opportunity, permission, or right to approach, communicate, enter, pass to and from, or view without interference or obstruction.</a:t>
            </a:r>
          </a:p>
          <a:p>
            <a:endParaRPr lang="en-US" dirty="0"/>
          </a:p>
          <a:p>
            <a:r>
              <a:rPr lang="en-US" b="1" dirty="0">
                <a:solidFill>
                  <a:srgbClr val="003399"/>
                </a:solidFill>
              </a:rPr>
              <a:t>Deactivation: </a:t>
            </a:r>
            <a:r>
              <a:rPr lang="en-US" dirty="0"/>
              <a:t>Deactivating an account is less drastic than deleting the account. It is temporary in that you’ll have the option to return and reactivate the account. </a:t>
            </a:r>
          </a:p>
          <a:p>
            <a:r>
              <a:rPr lang="en-US" sz="900" i="1" dirty="0"/>
              <a:t>EXAMPLE: When you deactivate your Facebook account, Facebook hides your Timeline, photos, profile and other content from the rest of the site; it's like you're not even there. Friends can still see messages you sent them before you deactivated your account, but they cannot respond to them. When you deactivate your account, you lose admin privileges for any Facebook pages you run.</a:t>
            </a:r>
          </a:p>
          <a:p>
            <a:endParaRPr lang="en-US" sz="900" i="1" dirty="0"/>
          </a:p>
          <a:p>
            <a:r>
              <a:rPr lang="en-US" b="1" dirty="0">
                <a:solidFill>
                  <a:srgbClr val="003399"/>
                </a:solidFill>
              </a:rPr>
              <a:t>Transfer: </a:t>
            </a:r>
            <a:r>
              <a:rPr lang="en-US" dirty="0"/>
              <a:t>To remove or convey from one place or person to another. An act of the parties, or of the law, by which the title to property is conveyed from one person to another.</a:t>
            </a:r>
          </a:p>
        </p:txBody>
      </p:sp>
      <p:sp>
        <p:nvSpPr>
          <p:cNvPr id="5" name="TextBox 4">
            <a:extLst>
              <a:ext uri="{FF2B5EF4-FFF2-40B4-BE49-F238E27FC236}">
                <a16:creationId xmlns:a16="http://schemas.microsoft.com/office/drawing/2014/main" id="{819006D6-FE65-4FCF-BDF0-A1B0DD7C2474}"/>
              </a:ext>
            </a:extLst>
          </p:cNvPr>
          <p:cNvSpPr txBox="1"/>
          <p:nvPr/>
        </p:nvSpPr>
        <p:spPr>
          <a:xfrm>
            <a:off x="4074400" y="4548457"/>
            <a:ext cx="2358291" cy="312907"/>
          </a:xfrm>
          <a:prstGeom prst="rect">
            <a:avLst/>
          </a:prstGeom>
          <a:noFill/>
        </p:spPr>
        <p:txBody>
          <a:bodyPr wrap="square" lIns="93177" tIns="46589" rIns="93177" bIns="46589"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D410F2AF-279E-4F77-B736-124A299167B1}"/>
              </a:ext>
            </a:extLst>
          </p:cNvPr>
          <p:cNvSpPr>
            <a:spLocks noGrp="1"/>
          </p:cNvSpPr>
          <p:nvPr>
            <p:ph type="sldNum" sz="quarter" idx="5"/>
          </p:nvPr>
        </p:nvSpPr>
        <p:spPr/>
        <p:txBody>
          <a:bodyPr/>
          <a:lstStyle/>
          <a:p>
            <a:fld id="{1B156AD9-9286-4C09-8AF9-C122A7331CB8}" type="slidenum">
              <a:rPr lang="en-US" smtClean="0"/>
              <a:t>238</a:t>
            </a:fld>
            <a:endParaRPr lang="en-US" dirty="0"/>
          </a:p>
        </p:txBody>
      </p:sp>
    </p:spTree>
    <p:extLst>
      <p:ext uri="{BB962C8B-B14F-4D97-AF65-F5344CB8AC3E}">
        <p14:creationId xmlns:p14="http://schemas.microsoft.com/office/powerpoint/2010/main" val="474213855"/>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POA:</a:t>
            </a:r>
          </a:p>
          <a:p>
            <a:r>
              <a:rPr lang="en-US" b="1" dirty="0"/>
              <a:t>10. Digital Assets and Accounts</a:t>
            </a:r>
          </a:p>
          <a:p>
            <a:r>
              <a:rPr lang="en-US" dirty="0"/>
              <a:t>To access, use, control, modify, delete, and transfer digital devices (e.g., computers, tablets, peripherals, storage devices, mobile telephones, smartphones, etc.), digital assets (e.g., music, photographs, licenses, videos, currency, etc.) and digital accounts (e.g., email accounts, social media accounts, file sharing accounts, financial accounts, etc.) I may own or have a license to use, now or in the future.</a:t>
            </a:r>
          </a:p>
          <a:p>
            <a:endParaRPr lang="en-US" dirty="0"/>
          </a:p>
        </p:txBody>
      </p:sp>
      <p:sp>
        <p:nvSpPr>
          <p:cNvPr id="5" name="TextBox 4">
            <a:extLst>
              <a:ext uri="{FF2B5EF4-FFF2-40B4-BE49-F238E27FC236}">
                <a16:creationId xmlns:a16="http://schemas.microsoft.com/office/drawing/2014/main" id="{FB7303F2-02B2-47A1-B00D-99B78FF5C1D1}"/>
              </a:ext>
            </a:extLst>
          </p:cNvPr>
          <p:cNvSpPr txBox="1"/>
          <p:nvPr/>
        </p:nvSpPr>
        <p:spPr>
          <a:xfrm>
            <a:off x="4074400" y="4548457"/>
            <a:ext cx="2358291" cy="312907"/>
          </a:xfrm>
          <a:prstGeom prst="rect">
            <a:avLst/>
          </a:prstGeom>
          <a:noFill/>
        </p:spPr>
        <p:txBody>
          <a:bodyPr wrap="square" lIns="93177" tIns="46589" rIns="93177" bIns="46589"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E1F59F96-E2C7-4F36-B3E2-13D1AA813B45}"/>
              </a:ext>
            </a:extLst>
          </p:cNvPr>
          <p:cNvSpPr>
            <a:spLocks noGrp="1"/>
          </p:cNvSpPr>
          <p:nvPr>
            <p:ph type="sldNum" sz="quarter" idx="5"/>
          </p:nvPr>
        </p:nvSpPr>
        <p:spPr/>
        <p:txBody>
          <a:bodyPr/>
          <a:lstStyle/>
          <a:p>
            <a:fld id="{1B156AD9-9286-4C09-8AF9-C122A7331CB8}" type="slidenum">
              <a:rPr lang="en-US" smtClean="0"/>
              <a:t>239</a:t>
            </a:fld>
            <a:endParaRPr lang="en-US" dirty="0"/>
          </a:p>
        </p:txBody>
      </p:sp>
    </p:spTree>
    <p:extLst>
      <p:ext uri="{BB962C8B-B14F-4D97-AF65-F5344CB8AC3E}">
        <p14:creationId xmlns:p14="http://schemas.microsoft.com/office/powerpoint/2010/main" val="1822754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Predators </a:t>
            </a:r>
            <a:r>
              <a:rPr lang="en-US" dirty="0">
                <a:sym typeface="Wingdings" panose="05000000000000000000" pitchFamily="2" charset="2"/>
              </a:rPr>
              <a:t> may surprise you</a:t>
            </a:r>
            <a:endParaRPr lang="en-US" dirty="0"/>
          </a:p>
        </p:txBody>
      </p:sp>
      <p:sp>
        <p:nvSpPr>
          <p:cNvPr id="5" name="TextBox 4">
            <a:extLst>
              <a:ext uri="{FF2B5EF4-FFF2-40B4-BE49-F238E27FC236}">
                <a16:creationId xmlns:a16="http://schemas.microsoft.com/office/drawing/2014/main" id="{F451E869-93CE-4443-9D3E-A9F917A38D10}"/>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A8958CA4-D19B-4F07-B863-163281C539C9}"/>
              </a:ext>
            </a:extLst>
          </p:cNvPr>
          <p:cNvSpPr>
            <a:spLocks noGrp="1"/>
          </p:cNvSpPr>
          <p:nvPr>
            <p:ph type="sldNum" sz="quarter" idx="5"/>
          </p:nvPr>
        </p:nvSpPr>
        <p:spPr/>
        <p:txBody>
          <a:bodyPr/>
          <a:lstStyle/>
          <a:p>
            <a:fld id="{1B156AD9-9286-4C09-8AF9-C122A7331CB8}" type="slidenum">
              <a:rPr lang="en-US" smtClean="0"/>
              <a:t>24</a:t>
            </a:fld>
            <a:endParaRPr lang="en-US" dirty="0"/>
          </a:p>
        </p:txBody>
      </p:sp>
    </p:spTree>
    <p:extLst>
      <p:ext uri="{BB962C8B-B14F-4D97-AF65-F5344CB8AC3E}">
        <p14:creationId xmlns:p14="http://schemas.microsoft.com/office/powerpoint/2010/main" val="465831404"/>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003399"/>
              </a:solidFill>
            </a:endParaRPr>
          </a:p>
          <a:p>
            <a:r>
              <a:rPr lang="en-US" b="1" dirty="0">
                <a:solidFill>
                  <a:srgbClr val="003399"/>
                </a:solidFill>
              </a:rPr>
              <a:t>Handout:</a:t>
            </a:r>
          </a:p>
          <a:p>
            <a:r>
              <a:rPr lang="en-US" i="1" u="sng" dirty="0">
                <a:solidFill>
                  <a:srgbClr val="003399"/>
                </a:solidFill>
              </a:rPr>
              <a:t>Proposed Solution to Case Study</a:t>
            </a:r>
            <a:r>
              <a:rPr lang="en-US" dirty="0"/>
              <a:t> </a:t>
            </a:r>
            <a:r>
              <a:rPr lang="en-US" dirty="0">
                <a:sym typeface="Wingdings" panose="05000000000000000000" pitchFamily="2" charset="2"/>
              </a:rPr>
              <a:t> questions are answered, proposed plan is in place for John &amp; Jane Doe</a:t>
            </a:r>
            <a:endParaRPr lang="en-US" i="1" u="sng" dirty="0">
              <a:solidFill>
                <a:srgbClr val="003399"/>
              </a:solidFill>
            </a:endParaRPr>
          </a:p>
        </p:txBody>
      </p:sp>
      <p:sp>
        <p:nvSpPr>
          <p:cNvPr id="5" name="TextBox 4">
            <a:extLst>
              <a:ext uri="{FF2B5EF4-FFF2-40B4-BE49-F238E27FC236}">
                <a16:creationId xmlns:a16="http://schemas.microsoft.com/office/drawing/2014/main" id="{080BBF0D-EA7A-4F48-9F98-2574E86EAB51}"/>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0B323348-53E4-44B9-9C91-B79436F12DB1}"/>
              </a:ext>
            </a:extLst>
          </p:cNvPr>
          <p:cNvSpPr>
            <a:spLocks noGrp="1"/>
          </p:cNvSpPr>
          <p:nvPr>
            <p:ph type="sldNum" sz="quarter" idx="5"/>
          </p:nvPr>
        </p:nvSpPr>
        <p:spPr/>
        <p:txBody>
          <a:bodyPr/>
          <a:lstStyle/>
          <a:p>
            <a:fld id="{1B156AD9-9286-4C09-8AF9-C122A7331CB8}" type="slidenum">
              <a:rPr lang="en-US" smtClean="0"/>
              <a:t>240</a:t>
            </a:fld>
            <a:endParaRPr lang="en-US" dirty="0"/>
          </a:p>
        </p:txBody>
      </p:sp>
    </p:spTree>
    <p:extLst>
      <p:ext uri="{BB962C8B-B14F-4D97-AF65-F5344CB8AC3E}">
        <p14:creationId xmlns:p14="http://schemas.microsoft.com/office/powerpoint/2010/main" val="3495382961"/>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 </a:t>
            </a:r>
          </a:p>
        </p:txBody>
      </p:sp>
      <p:sp>
        <p:nvSpPr>
          <p:cNvPr id="5" name="TextBox 4">
            <a:extLst>
              <a:ext uri="{FF2B5EF4-FFF2-40B4-BE49-F238E27FC236}">
                <a16:creationId xmlns:a16="http://schemas.microsoft.com/office/drawing/2014/main" id="{23B96973-8225-43FF-8B24-703AEB0DA734}"/>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E5036056-78A5-474D-83B8-108809B3E7D7}"/>
              </a:ext>
            </a:extLst>
          </p:cNvPr>
          <p:cNvSpPr>
            <a:spLocks noGrp="1"/>
          </p:cNvSpPr>
          <p:nvPr>
            <p:ph type="sldNum" sz="quarter" idx="5"/>
          </p:nvPr>
        </p:nvSpPr>
        <p:spPr/>
        <p:txBody>
          <a:bodyPr/>
          <a:lstStyle/>
          <a:p>
            <a:fld id="{1B156AD9-9286-4C09-8AF9-C122A7331CB8}" type="slidenum">
              <a:rPr lang="en-US" smtClean="0"/>
              <a:t>241</a:t>
            </a:fld>
            <a:endParaRPr lang="en-US" dirty="0"/>
          </a:p>
        </p:txBody>
      </p:sp>
    </p:spTree>
    <p:extLst>
      <p:ext uri="{BB962C8B-B14F-4D97-AF65-F5344CB8AC3E}">
        <p14:creationId xmlns:p14="http://schemas.microsoft.com/office/powerpoint/2010/main" val="1089633369"/>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4272BDA6-4B48-4414-915C-B7926FF8F77B}"/>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C25DE8D9-9433-4B80-82BF-B9842D2BD3CB}"/>
              </a:ext>
            </a:extLst>
          </p:cNvPr>
          <p:cNvSpPr>
            <a:spLocks noGrp="1"/>
          </p:cNvSpPr>
          <p:nvPr>
            <p:ph type="sldNum" sz="quarter" idx="5"/>
          </p:nvPr>
        </p:nvSpPr>
        <p:spPr/>
        <p:txBody>
          <a:bodyPr/>
          <a:lstStyle/>
          <a:p>
            <a:fld id="{1B156AD9-9286-4C09-8AF9-C122A7331CB8}" type="slidenum">
              <a:rPr lang="en-US" smtClean="0"/>
              <a:t>242</a:t>
            </a:fld>
            <a:endParaRPr lang="en-US" dirty="0"/>
          </a:p>
        </p:txBody>
      </p:sp>
    </p:spTree>
    <p:extLst>
      <p:ext uri="{BB962C8B-B14F-4D97-AF65-F5344CB8AC3E}">
        <p14:creationId xmlns:p14="http://schemas.microsoft.com/office/powerpoint/2010/main" val="1645256598"/>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014432B1-C115-4B4A-A425-736C9D245B3D}"/>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D56E49F6-A7AD-477E-A766-7DE6813E38B3}"/>
              </a:ext>
            </a:extLst>
          </p:cNvPr>
          <p:cNvSpPr>
            <a:spLocks noGrp="1"/>
          </p:cNvSpPr>
          <p:nvPr>
            <p:ph type="sldNum" sz="quarter" idx="5"/>
          </p:nvPr>
        </p:nvSpPr>
        <p:spPr/>
        <p:txBody>
          <a:bodyPr/>
          <a:lstStyle/>
          <a:p>
            <a:fld id="{1B156AD9-9286-4C09-8AF9-C122A7331CB8}" type="slidenum">
              <a:rPr lang="en-US" smtClean="0"/>
              <a:t>243</a:t>
            </a:fld>
            <a:endParaRPr lang="en-US" dirty="0"/>
          </a:p>
        </p:txBody>
      </p:sp>
    </p:spTree>
    <p:extLst>
      <p:ext uri="{BB962C8B-B14F-4D97-AF65-F5344CB8AC3E}">
        <p14:creationId xmlns:p14="http://schemas.microsoft.com/office/powerpoint/2010/main" val="731317310"/>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29A104B4-FCD3-493E-B140-818E53FC2A88}"/>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B20A9216-0993-4AC7-8374-32F91CD06CB1}"/>
              </a:ext>
            </a:extLst>
          </p:cNvPr>
          <p:cNvSpPr>
            <a:spLocks noGrp="1"/>
          </p:cNvSpPr>
          <p:nvPr>
            <p:ph type="sldNum" sz="quarter" idx="5"/>
          </p:nvPr>
        </p:nvSpPr>
        <p:spPr/>
        <p:txBody>
          <a:bodyPr/>
          <a:lstStyle/>
          <a:p>
            <a:fld id="{1B156AD9-9286-4C09-8AF9-C122A7331CB8}" type="slidenum">
              <a:rPr lang="en-US" smtClean="0"/>
              <a:t>244</a:t>
            </a:fld>
            <a:endParaRPr lang="en-US" dirty="0"/>
          </a:p>
        </p:txBody>
      </p:sp>
    </p:spTree>
    <p:extLst>
      <p:ext uri="{BB962C8B-B14F-4D97-AF65-F5344CB8AC3E}">
        <p14:creationId xmlns:p14="http://schemas.microsoft.com/office/powerpoint/2010/main" val="1547444168"/>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D33F4A3C-11EB-40B7-9B74-7D6342F9701D}"/>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1564EDE8-C393-4837-BEE2-CF51D85E3908}"/>
              </a:ext>
            </a:extLst>
          </p:cNvPr>
          <p:cNvSpPr>
            <a:spLocks noGrp="1"/>
          </p:cNvSpPr>
          <p:nvPr>
            <p:ph type="sldNum" sz="quarter" idx="5"/>
          </p:nvPr>
        </p:nvSpPr>
        <p:spPr/>
        <p:txBody>
          <a:bodyPr/>
          <a:lstStyle/>
          <a:p>
            <a:fld id="{1B156AD9-9286-4C09-8AF9-C122A7331CB8}" type="slidenum">
              <a:rPr lang="en-US" smtClean="0"/>
              <a:t>245</a:t>
            </a:fld>
            <a:endParaRPr lang="en-US" dirty="0"/>
          </a:p>
        </p:txBody>
      </p:sp>
    </p:spTree>
    <p:extLst>
      <p:ext uri="{BB962C8B-B14F-4D97-AF65-F5344CB8AC3E}">
        <p14:creationId xmlns:p14="http://schemas.microsoft.com/office/powerpoint/2010/main" val="968784625"/>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768258EA-22B3-4E76-812B-D442ED885EDD}"/>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F8374109-E0F9-4DD0-BE48-CAEC3F8EE896}"/>
              </a:ext>
            </a:extLst>
          </p:cNvPr>
          <p:cNvSpPr>
            <a:spLocks noGrp="1"/>
          </p:cNvSpPr>
          <p:nvPr>
            <p:ph type="sldNum" sz="quarter" idx="5"/>
          </p:nvPr>
        </p:nvSpPr>
        <p:spPr/>
        <p:txBody>
          <a:bodyPr/>
          <a:lstStyle/>
          <a:p>
            <a:fld id="{1B156AD9-9286-4C09-8AF9-C122A7331CB8}" type="slidenum">
              <a:rPr lang="en-US" smtClean="0"/>
              <a:t>246</a:t>
            </a:fld>
            <a:endParaRPr lang="en-US" dirty="0"/>
          </a:p>
        </p:txBody>
      </p:sp>
    </p:spTree>
    <p:extLst>
      <p:ext uri="{BB962C8B-B14F-4D97-AF65-F5344CB8AC3E}">
        <p14:creationId xmlns:p14="http://schemas.microsoft.com/office/powerpoint/2010/main" val="23500387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Show that this is how most people come into out office</a:t>
            </a:r>
          </a:p>
          <a:p>
            <a:r>
              <a:rPr lang="en-US" dirty="0"/>
              <a:t>	- worried about $$/taxes</a:t>
            </a:r>
          </a:p>
          <a:p>
            <a:endParaRPr lang="en-US" dirty="0"/>
          </a:p>
          <a:p>
            <a:r>
              <a:rPr lang="en-US" dirty="0"/>
              <a:t>We need to flip it right side up</a:t>
            </a:r>
          </a:p>
        </p:txBody>
      </p:sp>
      <p:sp>
        <p:nvSpPr>
          <p:cNvPr id="5" name="TextBox 4">
            <a:extLst>
              <a:ext uri="{FF2B5EF4-FFF2-40B4-BE49-F238E27FC236}">
                <a16:creationId xmlns:a16="http://schemas.microsoft.com/office/drawing/2014/main" id="{05A8F9DE-DA85-41FE-A551-ED866C7AF542}"/>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81CBED4F-E7A2-44F7-B8AB-90456B19687E}"/>
              </a:ext>
            </a:extLst>
          </p:cNvPr>
          <p:cNvSpPr>
            <a:spLocks noGrp="1"/>
          </p:cNvSpPr>
          <p:nvPr>
            <p:ph type="sldNum" sz="quarter" idx="5"/>
          </p:nvPr>
        </p:nvSpPr>
        <p:spPr/>
        <p:txBody>
          <a:bodyPr/>
          <a:lstStyle/>
          <a:p>
            <a:fld id="{1B156AD9-9286-4C09-8AF9-C122A7331CB8}" type="slidenum">
              <a:rPr lang="en-US" smtClean="0"/>
              <a:t>25</a:t>
            </a:fld>
            <a:endParaRPr lang="en-US" dirty="0"/>
          </a:p>
        </p:txBody>
      </p:sp>
    </p:spTree>
    <p:extLst>
      <p:ext uri="{BB962C8B-B14F-4D97-AF65-F5344CB8AC3E}">
        <p14:creationId xmlns:p14="http://schemas.microsoft.com/office/powerpoint/2010/main" val="1249320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family </a:t>
            </a:r>
          </a:p>
          <a:p>
            <a:r>
              <a:rPr lang="en-US" dirty="0"/>
              <a:t>     - You and then your family </a:t>
            </a:r>
          </a:p>
        </p:txBody>
      </p:sp>
      <p:sp>
        <p:nvSpPr>
          <p:cNvPr id="5" name="TextBox 4">
            <a:extLst>
              <a:ext uri="{FF2B5EF4-FFF2-40B4-BE49-F238E27FC236}">
                <a16:creationId xmlns:a16="http://schemas.microsoft.com/office/drawing/2014/main" id="{AD9E83BE-53D9-4BA4-A18F-7BBE14F90EBE}"/>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F0A8C97D-7FBC-4C94-AF77-29A16482D601}"/>
              </a:ext>
            </a:extLst>
          </p:cNvPr>
          <p:cNvSpPr>
            <a:spLocks noGrp="1"/>
          </p:cNvSpPr>
          <p:nvPr>
            <p:ph type="sldNum" sz="quarter" idx="5"/>
          </p:nvPr>
        </p:nvSpPr>
        <p:spPr/>
        <p:txBody>
          <a:bodyPr/>
          <a:lstStyle/>
          <a:p>
            <a:fld id="{1B156AD9-9286-4C09-8AF9-C122A7331CB8}" type="slidenum">
              <a:rPr lang="en-US" smtClean="0"/>
              <a:t>26</a:t>
            </a:fld>
            <a:endParaRPr lang="en-US" dirty="0"/>
          </a:p>
        </p:txBody>
      </p:sp>
    </p:spTree>
    <p:extLst>
      <p:ext uri="{BB962C8B-B14F-4D97-AF65-F5344CB8AC3E}">
        <p14:creationId xmlns:p14="http://schemas.microsoft.com/office/powerpoint/2010/main" val="11392057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Who has heirs? Who has disabled heirs? Who has minor heirs? </a:t>
            </a:r>
          </a:p>
          <a:p>
            <a:r>
              <a:rPr lang="en-US" dirty="0"/>
              <a:t>Nope! Heirs are not determined until death. </a:t>
            </a:r>
          </a:p>
          <a:p>
            <a:endParaRPr lang="en-US" dirty="0"/>
          </a:p>
          <a:p>
            <a:r>
              <a:rPr lang="en-US" dirty="0"/>
              <a:t>2 Finger Test: Tell me when you will die</a:t>
            </a:r>
          </a:p>
          <a:p>
            <a:r>
              <a:rPr lang="en-US" dirty="0"/>
              <a:t>	No idea</a:t>
            </a:r>
          </a:p>
          <a:p>
            <a:endParaRPr lang="en-US" dirty="0"/>
          </a:p>
          <a:p>
            <a:r>
              <a:rPr lang="en-US" dirty="0"/>
              <a:t>Is simple Will enough: Psychic story</a:t>
            </a:r>
          </a:p>
          <a:p>
            <a:r>
              <a:rPr lang="en-US" dirty="0"/>
              <a:t>	            Special Needs Trust, Understated Age Trust</a:t>
            </a:r>
          </a:p>
          <a:p>
            <a:endParaRPr lang="en-US" dirty="0"/>
          </a:p>
          <a:p>
            <a:r>
              <a:rPr lang="en-US" dirty="0"/>
              <a:t>Is POA good enough: STORY- saved $75</a:t>
            </a:r>
          </a:p>
          <a:p>
            <a:endParaRPr lang="en-US" dirty="0"/>
          </a:p>
        </p:txBody>
      </p:sp>
      <p:sp>
        <p:nvSpPr>
          <p:cNvPr id="5" name="TextBox 4">
            <a:extLst>
              <a:ext uri="{FF2B5EF4-FFF2-40B4-BE49-F238E27FC236}">
                <a16:creationId xmlns:a16="http://schemas.microsoft.com/office/drawing/2014/main" id="{980FD775-350C-4870-A803-196857513E65}"/>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2725A0F4-ECC1-4526-A602-E49BC11DD8C9}"/>
              </a:ext>
            </a:extLst>
          </p:cNvPr>
          <p:cNvSpPr>
            <a:spLocks noGrp="1"/>
          </p:cNvSpPr>
          <p:nvPr>
            <p:ph type="sldNum" sz="quarter" idx="5"/>
          </p:nvPr>
        </p:nvSpPr>
        <p:spPr/>
        <p:txBody>
          <a:bodyPr/>
          <a:lstStyle/>
          <a:p>
            <a:fld id="{1B156AD9-9286-4C09-8AF9-C122A7331CB8}" type="slidenum">
              <a:rPr lang="en-US" smtClean="0"/>
              <a:t>27</a:t>
            </a:fld>
            <a:endParaRPr lang="en-US" dirty="0"/>
          </a:p>
        </p:txBody>
      </p:sp>
    </p:spTree>
    <p:extLst>
      <p:ext uri="{BB962C8B-B14F-4D97-AF65-F5344CB8AC3E}">
        <p14:creationId xmlns:p14="http://schemas.microsoft.com/office/powerpoint/2010/main" val="1432538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660458"/>
          </a:xfrm>
        </p:spPr>
        <p:txBody>
          <a:bodyPr/>
          <a:lstStyle/>
          <a:p>
            <a:r>
              <a:rPr lang="en-US" dirty="0"/>
              <a:t>Introduce</a:t>
            </a:r>
            <a:r>
              <a:rPr lang="en-US" baseline="0" dirty="0"/>
              <a:t> Concept of V</a:t>
            </a:r>
          </a:p>
          <a:p>
            <a:endParaRPr lang="en-US" dirty="0"/>
          </a:p>
          <a:p>
            <a:r>
              <a:rPr lang="en-US" dirty="0"/>
              <a:t>          Pre Planning vs. Crisis Planning</a:t>
            </a:r>
          </a:p>
          <a:p>
            <a:endParaRPr lang="en-US" dirty="0"/>
          </a:p>
          <a:p>
            <a:r>
              <a:rPr lang="en-US" dirty="0"/>
              <a:t>          Pre Planning</a:t>
            </a:r>
          </a:p>
          <a:p>
            <a:r>
              <a:rPr lang="en-US" dirty="0"/>
              <a:t>                  - POA (make sure that it has all powers)</a:t>
            </a:r>
          </a:p>
          <a:p>
            <a:r>
              <a:rPr lang="en-US" dirty="0"/>
              <a:t>                  - Trust </a:t>
            </a:r>
          </a:p>
        </p:txBody>
      </p:sp>
      <p:sp>
        <p:nvSpPr>
          <p:cNvPr id="5" name="TextBox 4">
            <a:extLst>
              <a:ext uri="{FF2B5EF4-FFF2-40B4-BE49-F238E27FC236}">
                <a16:creationId xmlns:a16="http://schemas.microsoft.com/office/drawing/2014/main" id="{87607031-AE89-4AC9-8725-92900CB6D26A}"/>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9B114AB7-34B2-4849-AFCC-126BAA3DE3A3}"/>
              </a:ext>
            </a:extLst>
          </p:cNvPr>
          <p:cNvSpPr>
            <a:spLocks noGrp="1"/>
          </p:cNvSpPr>
          <p:nvPr>
            <p:ph type="sldNum" sz="quarter" idx="5"/>
          </p:nvPr>
        </p:nvSpPr>
        <p:spPr/>
        <p:txBody>
          <a:bodyPr/>
          <a:lstStyle/>
          <a:p>
            <a:fld id="{1B156AD9-9286-4C09-8AF9-C122A7331CB8}" type="slidenum">
              <a:rPr lang="en-US" smtClean="0"/>
              <a:t>28</a:t>
            </a:fld>
            <a:endParaRPr lang="en-US" dirty="0"/>
          </a:p>
        </p:txBody>
      </p:sp>
    </p:spTree>
    <p:extLst>
      <p:ext uri="{BB962C8B-B14F-4D97-AF65-F5344CB8AC3E}">
        <p14:creationId xmlns:p14="http://schemas.microsoft.com/office/powerpoint/2010/main" val="1033093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Show how roads don’t cross, once you complete TNST you hope to make it 5 years </a:t>
            </a:r>
          </a:p>
          <a:p>
            <a:endParaRPr lang="en-US" dirty="0"/>
          </a:p>
          <a:p>
            <a:r>
              <a:rPr lang="en-US" dirty="0"/>
              <a:t>Once we start w/ TNST, if person falls ill we need to come back to beginning </a:t>
            </a:r>
          </a:p>
        </p:txBody>
      </p:sp>
      <p:sp>
        <p:nvSpPr>
          <p:cNvPr id="5" name="TextBox 4">
            <a:extLst>
              <a:ext uri="{FF2B5EF4-FFF2-40B4-BE49-F238E27FC236}">
                <a16:creationId xmlns:a16="http://schemas.microsoft.com/office/drawing/2014/main" id="{49667CDD-E315-49A6-BFC2-0E9B1612B297}"/>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CB562A36-67B3-44F5-BEC8-79E864278C0F}"/>
              </a:ext>
            </a:extLst>
          </p:cNvPr>
          <p:cNvSpPr>
            <a:spLocks noGrp="1"/>
          </p:cNvSpPr>
          <p:nvPr>
            <p:ph type="sldNum" sz="quarter" idx="5"/>
          </p:nvPr>
        </p:nvSpPr>
        <p:spPr/>
        <p:txBody>
          <a:bodyPr/>
          <a:lstStyle/>
          <a:p>
            <a:fld id="{1B156AD9-9286-4C09-8AF9-C122A7331CB8}" type="slidenum">
              <a:rPr lang="en-US" smtClean="0"/>
              <a:t>29</a:t>
            </a:fld>
            <a:endParaRPr lang="en-US" dirty="0"/>
          </a:p>
        </p:txBody>
      </p:sp>
    </p:spTree>
    <p:extLst>
      <p:ext uri="{BB962C8B-B14F-4D97-AF65-F5344CB8AC3E}">
        <p14:creationId xmlns:p14="http://schemas.microsoft.com/office/powerpoint/2010/main" val="1472389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 Explain the origin</a:t>
            </a:r>
            <a:r>
              <a:rPr lang="en-US" baseline="0" dirty="0"/>
              <a:t> of HC BC (Friends asked for credits)</a:t>
            </a:r>
          </a:p>
          <a:p>
            <a:r>
              <a:rPr lang="en-US" baseline="0" dirty="0"/>
              <a:t>- Created HC and FA BCs (did for several years, twice a year) Now both FA and HC are 6 Credit Hours </a:t>
            </a:r>
          </a:p>
          <a:p>
            <a:r>
              <a:rPr lang="en-US" baseline="0" dirty="0"/>
              <a:t>- Way to give back</a:t>
            </a:r>
          </a:p>
          <a:p>
            <a:r>
              <a:rPr lang="en-US" baseline="0" dirty="0"/>
              <a:t>- Give a little insight into elder law and how it affects professionals in their fields </a:t>
            </a:r>
          </a:p>
          <a:p>
            <a:endParaRPr lang="en-US" baseline="0" dirty="0"/>
          </a:p>
          <a:p>
            <a:endParaRPr lang="en-US" dirty="0"/>
          </a:p>
        </p:txBody>
      </p:sp>
      <p:sp>
        <p:nvSpPr>
          <p:cNvPr id="5" name="TextBox 4">
            <a:extLst>
              <a:ext uri="{FF2B5EF4-FFF2-40B4-BE49-F238E27FC236}">
                <a16:creationId xmlns:a16="http://schemas.microsoft.com/office/drawing/2014/main" id="{A8A78F20-9650-426C-8E80-84238F27F28E}"/>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2CB6F930-E4AB-4ED7-BE8B-9187E99E1795}"/>
              </a:ext>
            </a:extLst>
          </p:cNvPr>
          <p:cNvSpPr>
            <a:spLocks noGrp="1"/>
          </p:cNvSpPr>
          <p:nvPr>
            <p:ph type="sldNum" sz="quarter" idx="5"/>
          </p:nvPr>
        </p:nvSpPr>
        <p:spPr/>
        <p:txBody>
          <a:bodyPr/>
          <a:lstStyle/>
          <a:p>
            <a:fld id="{1B156AD9-9286-4C09-8AF9-C122A7331CB8}" type="slidenum">
              <a:rPr lang="en-US" smtClean="0"/>
              <a:t>3</a:t>
            </a:fld>
            <a:endParaRPr lang="en-US" dirty="0"/>
          </a:p>
        </p:txBody>
      </p:sp>
    </p:spTree>
    <p:extLst>
      <p:ext uri="{BB962C8B-B14F-4D97-AF65-F5344CB8AC3E}">
        <p14:creationId xmlns:p14="http://schemas.microsoft.com/office/powerpoint/2010/main" val="29014942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If we do Trust and do not make it full 5 years, we have a decision to make:</a:t>
            </a:r>
          </a:p>
          <a:p>
            <a:endParaRPr lang="en-US" dirty="0"/>
          </a:p>
          <a:p>
            <a:r>
              <a:rPr lang="en-US" dirty="0"/>
              <a:t>More than 5 years </a:t>
            </a:r>
            <a:r>
              <a:rPr lang="en-US" dirty="0">
                <a:sym typeface="Wingdings" panose="05000000000000000000" pitchFamily="2" charset="2"/>
              </a:rPr>
              <a:t> 100%</a:t>
            </a:r>
          </a:p>
          <a:p>
            <a:r>
              <a:rPr lang="en-US" dirty="0">
                <a:sym typeface="Wingdings" panose="05000000000000000000" pitchFamily="2" charset="2"/>
              </a:rPr>
              <a:t>                    4 years  90% +/- </a:t>
            </a:r>
          </a:p>
          <a:p>
            <a:r>
              <a:rPr lang="en-US" dirty="0">
                <a:sym typeface="Wingdings" panose="05000000000000000000" pitchFamily="2" charset="2"/>
              </a:rPr>
              <a:t>                    3 years  75-80% +/- </a:t>
            </a:r>
          </a:p>
        </p:txBody>
      </p:sp>
      <p:sp>
        <p:nvSpPr>
          <p:cNvPr id="5" name="TextBox 4">
            <a:extLst>
              <a:ext uri="{FF2B5EF4-FFF2-40B4-BE49-F238E27FC236}">
                <a16:creationId xmlns:a16="http://schemas.microsoft.com/office/drawing/2014/main" id="{127EC6B3-8E05-4C84-83F4-D43E93FD6A7F}"/>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E8EDBC48-99C7-41A4-817B-48F4E374EBF2}"/>
              </a:ext>
            </a:extLst>
          </p:cNvPr>
          <p:cNvSpPr>
            <a:spLocks noGrp="1"/>
          </p:cNvSpPr>
          <p:nvPr>
            <p:ph type="sldNum" sz="quarter" idx="5"/>
          </p:nvPr>
        </p:nvSpPr>
        <p:spPr/>
        <p:txBody>
          <a:bodyPr/>
          <a:lstStyle/>
          <a:p>
            <a:fld id="{1B156AD9-9286-4C09-8AF9-C122A7331CB8}" type="slidenum">
              <a:rPr lang="en-US" smtClean="0"/>
              <a:t>30</a:t>
            </a:fld>
            <a:endParaRPr lang="en-US" dirty="0"/>
          </a:p>
        </p:txBody>
      </p:sp>
    </p:spTree>
    <p:extLst>
      <p:ext uri="{BB962C8B-B14F-4D97-AF65-F5344CB8AC3E}">
        <p14:creationId xmlns:p14="http://schemas.microsoft.com/office/powerpoint/2010/main" val="40891324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a:p>
            <a:endParaRPr lang="en-US" dirty="0"/>
          </a:p>
          <a:p>
            <a:r>
              <a:rPr lang="en-US" dirty="0"/>
              <a:t>Introduce Crisis </a:t>
            </a:r>
          </a:p>
        </p:txBody>
      </p:sp>
      <p:sp>
        <p:nvSpPr>
          <p:cNvPr id="5" name="TextBox 4">
            <a:extLst>
              <a:ext uri="{FF2B5EF4-FFF2-40B4-BE49-F238E27FC236}">
                <a16:creationId xmlns:a16="http://schemas.microsoft.com/office/drawing/2014/main" id="{28A6C181-C5F4-4490-9FE2-D4296B77824D}"/>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4F6BBDFE-D428-47E7-811E-EB9A60217834}"/>
              </a:ext>
            </a:extLst>
          </p:cNvPr>
          <p:cNvSpPr>
            <a:spLocks noGrp="1"/>
          </p:cNvSpPr>
          <p:nvPr>
            <p:ph type="sldNum" sz="quarter" idx="5"/>
          </p:nvPr>
        </p:nvSpPr>
        <p:spPr/>
        <p:txBody>
          <a:bodyPr/>
          <a:lstStyle/>
          <a:p>
            <a:fld id="{1B156AD9-9286-4C09-8AF9-C122A7331CB8}" type="slidenum">
              <a:rPr lang="en-US" smtClean="0"/>
              <a:t>31</a:t>
            </a:fld>
            <a:endParaRPr lang="en-US" dirty="0"/>
          </a:p>
        </p:txBody>
      </p:sp>
    </p:spTree>
    <p:extLst>
      <p:ext uri="{BB962C8B-B14F-4D97-AF65-F5344CB8AC3E}">
        <p14:creationId xmlns:p14="http://schemas.microsoft.com/office/powerpoint/2010/main" val="4163370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Tax: </a:t>
            </a:r>
          </a:p>
          <a:p>
            <a:r>
              <a:rPr lang="en-US" dirty="0"/>
              <a:t>Child’s name alone; joint </a:t>
            </a:r>
            <a:r>
              <a:rPr lang="en-US" dirty="0">
                <a:sym typeface="Wingdings" panose="05000000000000000000" pitchFamily="2" charset="2"/>
              </a:rPr>
              <a:t> Show in all 3 lands </a:t>
            </a:r>
          </a:p>
          <a:p>
            <a:endParaRPr lang="en-US" dirty="0">
              <a:sym typeface="Wingdings" panose="05000000000000000000" pitchFamily="2" charset="2"/>
            </a:endParaRPr>
          </a:p>
          <a:p>
            <a:r>
              <a:rPr lang="en-US" dirty="0">
                <a:sym typeface="Wingdings" panose="05000000000000000000" pitchFamily="2" charset="2"/>
              </a:rPr>
              <a:t>EP:</a:t>
            </a:r>
          </a:p>
          <a:p>
            <a:r>
              <a:rPr lang="en-US" dirty="0">
                <a:sym typeface="Wingdings" panose="05000000000000000000" pitchFamily="2" charset="2"/>
              </a:rPr>
              <a:t>Introduce Trust  in control </a:t>
            </a:r>
          </a:p>
          <a:p>
            <a:endParaRPr lang="en-US" dirty="0">
              <a:sym typeface="Wingdings" panose="05000000000000000000" pitchFamily="2" charset="2"/>
            </a:endParaRPr>
          </a:p>
          <a:p>
            <a:r>
              <a:rPr lang="en-US" dirty="0">
                <a:sym typeface="Wingdings" panose="05000000000000000000" pitchFamily="2" charset="2"/>
              </a:rPr>
              <a:t>	</a:t>
            </a:r>
            <a:r>
              <a:rPr lang="en-US" sz="1200" dirty="0"/>
              <a:t>– </a:t>
            </a:r>
            <a:r>
              <a:rPr lang="en-US" dirty="0">
                <a:sym typeface="Wingdings" panose="05000000000000000000" pitchFamily="2" charset="2"/>
              </a:rPr>
              <a:t>Walk through all 3 lands</a:t>
            </a:r>
          </a:p>
          <a:p>
            <a:r>
              <a:rPr lang="en-US" dirty="0">
                <a:sym typeface="Wingdings" panose="05000000000000000000" pitchFamily="2" charset="2"/>
              </a:rPr>
              <a:t>	</a:t>
            </a:r>
            <a:r>
              <a:rPr lang="en-US" sz="1200" dirty="0"/>
              <a:t>– </a:t>
            </a:r>
            <a:r>
              <a:rPr lang="en-US" dirty="0">
                <a:sym typeface="Wingdings" panose="05000000000000000000" pitchFamily="2" charset="2"/>
              </a:rPr>
              <a:t>Show how connected &amp; how different </a:t>
            </a:r>
          </a:p>
          <a:p>
            <a:endParaRPr lang="en-US" dirty="0">
              <a:sym typeface="Wingdings" panose="05000000000000000000" pitchFamily="2" charset="2"/>
            </a:endParaRPr>
          </a:p>
          <a:p>
            <a:r>
              <a:rPr lang="en-US" dirty="0">
                <a:sym typeface="Wingdings" panose="05000000000000000000" pitchFamily="2" charset="2"/>
              </a:rPr>
              <a:t>Then walk through joint owned from all 3</a:t>
            </a:r>
          </a:p>
          <a:p>
            <a:r>
              <a:rPr lang="en-US" dirty="0">
                <a:sym typeface="Wingdings" panose="05000000000000000000" pitchFamily="2" charset="2"/>
              </a:rPr>
              <a:t>	</a:t>
            </a:r>
            <a:r>
              <a:rPr lang="en-US" sz="1200" dirty="0"/>
              <a:t>– </a:t>
            </a:r>
            <a:r>
              <a:rPr lang="en-US" dirty="0">
                <a:sym typeface="Wingdings" panose="05000000000000000000" pitchFamily="2" charset="2"/>
              </a:rPr>
              <a:t>Show what happens in all </a:t>
            </a:r>
            <a:endParaRPr lang="en-US" dirty="0"/>
          </a:p>
        </p:txBody>
      </p:sp>
      <p:sp>
        <p:nvSpPr>
          <p:cNvPr id="5" name="TextBox 4">
            <a:extLst>
              <a:ext uri="{FF2B5EF4-FFF2-40B4-BE49-F238E27FC236}">
                <a16:creationId xmlns:a16="http://schemas.microsoft.com/office/drawing/2014/main" id="{C4C53BFA-9D75-4A23-8676-85A1513EA0D2}"/>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29D1D3E3-E03E-442F-A39F-702CF42F0294}"/>
              </a:ext>
            </a:extLst>
          </p:cNvPr>
          <p:cNvSpPr>
            <a:spLocks noGrp="1"/>
          </p:cNvSpPr>
          <p:nvPr>
            <p:ph type="sldNum" sz="quarter" idx="5"/>
          </p:nvPr>
        </p:nvSpPr>
        <p:spPr/>
        <p:txBody>
          <a:bodyPr/>
          <a:lstStyle/>
          <a:p>
            <a:fld id="{1B156AD9-9286-4C09-8AF9-C122A7331CB8}" type="slidenum">
              <a:rPr lang="en-US" smtClean="0"/>
              <a:t>32</a:t>
            </a:fld>
            <a:endParaRPr lang="en-US" dirty="0"/>
          </a:p>
        </p:txBody>
      </p:sp>
    </p:spTree>
    <p:extLst>
      <p:ext uri="{BB962C8B-B14F-4D97-AF65-F5344CB8AC3E}">
        <p14:creationId xmlns:p14="http://schemas.microsoft.com/office/powerpoint/2010/main" val="19586404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B0B4C981-F29B-4EDD-8F0D-CF7FA1CC290E}"/>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B7A6F5E2-9298-416C-BF0B-2D4DB1F7D747}"/>
              </a:ext>
            </a:extLst>
          </p:cNvPr>
          <p:cNvSpPr>
            <a:spLocks noGrp="1"/>
          </p:cNvSpPr>
          <p:nvPr>
            <p:ph type="sldNum" sz="quarter" idx="5"/>
          </p:nvPr>
        </p:nvSpPr>
        <p:spPr/>
        <p:txBody>
          <a:bodyPr/>
          <a:lstStyle/>
          <a:p>
            <a:fld id="{1B156AD9-9286-4C09-8AF9-C122A7331CB8}" type="slidenum">
              <a:rPr lang="en-US" smtClean="0"/>
              <a:t>33</a:t>
            </a:fld>
            <a:endParaRPr lang="en-US" dirty="0"/>
          </a:p>
        </p:txBody>
      </p:sp>
    </p:spTree>
    <p:extLst>
      <p:ext uri="{BB962C8B-B14F-4D97-AF65-F5344CB8AC3E}">
        <p14:creationId xmlns:p14="http://schemas.microsoft.com/office/powerpoint/2010/main" val="3313402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DBE4CCC6-971B-4655-9830-C911791BCDC6}"/>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F0F42C89-BDEB-4825-A417-8F7362273358}"/>
              </a:ext>
            </a:extLst>
          </p:cNvPr>
          <p:cNvSpPr>
            <a:spLocks noGrp="1"/>
          </p:cNvSpPr>
          <p:nvPr>
            <p:ph type="sldNum" sz="quarter" idx="5"/>
          </p:nvPr>
        </p:nvSpPr>
        <p:spPr/>
        <p:txBody>
          <a:bodyPr/>
          <a:lstStyle/>
          <a:p>
            <a:fld id="{1B156AD9-9286-4C09-8AF9-C122A7331CB8}" type="slidenum">
              <a:rPr lang="en-US" smtClean="0"/>
              <a:t>34</a:t>
            </a:fld>
            <a:endParaRPr lang="en-US" dirty="0"/>
          </a:p>
        </p:txBody>
      </p:sp>
    </p:spTree>
    <p:extLst>
      <p:ext uri="{BB962C8B-B14F-4D97-AF65-F5344CB8AC3E}">
        <p14:creationId xmlns:p14="http://schemas.microsoft.com/office/powerpoint/2010/main" val="37264762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4171" y="4445784"/>
            <a:ext cx="6802059" cy="4773146"/>
          </a:xfrm>
        </p:spPr>
        <p:txBody>
          <a:bodyPr/>
          <a:lstStyle/>
          <a:p>
            <a:pPr lvl="0"/>
            <a:endParaRPr lang="en-US" sz="1100" b="1" dirty="0">
              <a:solidFill>
                <a:srgbClr val="003399"/>
              </a:solidFill>
            </a:endParaRPr>
          </a:p>
          <a:p>
            <a:pPr lvl="0"/>
            <a:r>
              <a:rPr lang="en-US" sz="1100" b="1" dirty="0">
                <a:solidFill>
                  <a:srgbClr val="003399"/>
                </a:solidFill>
              </a:rPr>
              <a:t>Handouts: </a:t>
            </a:r>
          </a:p>
          <a:p>
            <a:pPr lvl="0"/>
            <a:r>
              <a:rPr lang="en-US" sz="1100" i="1" u="sng" dirty="0">
                <a:solidFill>
                  <a:srgbClr val="003399"/>
                </a:solidFill>
              </a:rPr>
              <a:t>Legal Capacity Required Chart</a:t>
            </a:r>
            <a:r>
              <a:rPr lang="en-US" sz="1100" dirty="0">
                <a:solidFill>
                  <a:srgbClr val="003399"/>
                </a:solidFill>
              </a:rPr>
              <a:t> </a:t>
            </a:r>
            <a:r>
              <a:rPr lang="en-US" sz="1100" dirty="0">
                <a:sym typeface="Wingdings" panose="05000000000000000000" pitchFamily="2" charset="2"/>
              </a:rPr>
              <a:t> transactions and the legal capacity required </a:t>
            </a:r>
            <a:endParaRPr lang="en-US" sz="1100" dirty="0"/>
          </a:p>
          <a:p>
            <a:pPr lvl="0"/>
            <a:r>
              <a:rPr lang="en-US" sz="1100" i="1" u="sng" dirty="0">
                <a:solidFill>
                  <a:srgbClr val="003399"/>
                </a:solidFill>
              </a:rPr>
              <a:t>Understanding the 4 C’s of Elder Law Ethics</a:t>
            </a:r>
            <a:r>
              <a:rPr lang="en-US" sz="1100" dirty="0">
                <a:solidFill>
                  <a:srgbClr val="003399"/>
                </a:solidFill>
              </a:rPr>
              <a:t> </a:t>
            </a:r>
            <a:r>
              <a:rPr lang="en-US" sz="1100" dirty="0">
                <a:sym typeface="Wingdings" panose="05000000000000000000" pitchFamily="2" charset="2"/>
              </a:rPr>
              <a:t> all lawyers are required to follow: client identification, conflicts of interest, confidentiality, competency  </a:t>
            </a:r>
            <a:endParaRPr lang="en-US" sz="1100" dirty="0"/>
          </a:p>
          <a:p>
            <a:endParaRPr lang="en-US" sz="1000" dirty="0"/>
          </a:p>
          <a:p>
            <a:r>
              <a:rPr lang="en-US" sz="900" dirty="0"/>
              <a:t>Statute- </a:t>
            </a:r>
            <a:r>
              <a:rPr lang="en-US" sz="1100" b="0" i="0" dirty="0">
                <a:solidFill>
                  <a:srgbClr val="202124"/>
                </a:solidFill>
                <a:effectLst/>
                <a:latin typeface="Roboto" panose="02000000000000000000" pitchFamily="2" charset="0"/>
              </a:rPr>
              <a:t>A testator must have testamentary </a:t>
            </a:r>
            <a:r>
              <a:rPr lang="en-US" sz="1100" b="1" i="0" dirty="0">
                <a:solidFill>
                  <a:srgbClr val="202124"/>
                </a:solidFill>
                <a:effectLst/>
                <a:latin typeface="Roboto" panose="02000000000000000000" pitchFamily="2" charset="0"/>
              </a:rPr>
              <a:t>capacity</a:t>
            </a:r>
            <a:r>
              <a:rPr lang="en-US" sz="1100" b="0" i="0" dirty="0">
                <a:solidFill>
                  <a:srgbClr val="202124"/>
                </a:solidFill>
                <a:effectLst/>
                <a:latin typeface="Roboto" panose="02000000000000000000" pitchFamily="2" charset="0"/>
              </a:rPr>
              <a:t> to make a valid will. </a:t>
            </a:r>
            <a:r>
              <a:rPr lang="en-US" sz="1100" b="1" i="0" dirty="0">
                <a:solidFill>
                  <a:srgbClr val="202124"/>
                </a:solidFill>
                <a:effectLst/>
                <a:latin typeface="Roboto" panose="02000000000000000000" pitchFamily="2" charset="0"/>
              </a:rPr>
              <a:t>Georgia law</a:t>
            </a:r>
            <a:r>
              <a:rPr lang="en-US" sz="1100" b="0" i="0" dirty="0">
                <a:solidFill>
                  <a:srgbClr val="202124"/>
                </a:solidFill>
                <a:effectLst/>
                <a:latin typeface="Roboto" panose="02000000000000000000" pitchFamily="2" charset="0"/>
              </a:rPr>
              <a:t> states that testamentary </a:t>
            </a:r>
            <a:r>
              <a:rPr lang="en-US" sz="1100" b="1" i="0" dirty="0">
                <a:solidFill>
                  <a:srgbClr val="202124"/>
                </a:solidFill>
                <a:effectLst/>
                <a:latin typeface="Roboto" panose="02000000000000000000" pitchFamily="2" charset="0"/>
              </a:rPr>
              <a:t>capacity</a:t>
            </a:r>
            <a:r>
              <a:rPr lang="en-US" sz="1100" b="0" i="0" dirty="0">
                <a:solidFill>
                  <a:srgbClr val="202124"/>
                </a:solidFill>
                <a:effectLst/>
                <a:latin typeface="Roboto" panose="02000000000000000000" pitchFamily="2" charset="0"/>
              </a:rPr>
              <a:t> exists “when the testator has a decided and rational desire as to the disposition of property.” </a:t>
            </a:r>
            <a:r>
              <a:rPr lang="en-US" sz="1100" b="1" i="0" dirty="0">
                <a:solidFill>
                  <a:srgbClr val="202124"/>
                </a:solidFill>
                <a:effectLst/>
                <a:latin typeface="Roboto" panose="02000000000000000000" pitchFamily="2" charset="0"/>
              </a:rPr>
              <a:t>GA Code</a:t>
            </a:r>
            <a:r>
              <a:rPr lang="en-US" sz="1100" b="0" i="0" dirty="0">
                <a:solidFill>
                  <a:srgbClr val="202124"/>
                </a:solidFill>
                <a:effectLst/>
                <a:latin typeface="Roboto" panose="02000000000000000000" pitchFamily="2" charset="0"/>
              </a:rPr>
              <a:t> § 53-4-11</a:t>
            </a:r>
            <a:endParaRPr lang="en-US" sz="900" dirty="0"/>
          </a:p>
          <a:p>
            <a:r>
              <a:rPr lang="en-US" sz="900" dirty="0"/>
              <a:t>In case law- expanded it to 3 part test (will)</a:t>
            </a:r>
          </a:p>
          <a:p>
            <a:r>
              <a:rPr lang="en-US" sz="900" dirty="0"/>
              <a:t>	1. Natural objects of bounty</a:t>
            </a:r>
          </a:p>
          <a:p>
            <a:r>
              <a:rPr lang="en-US" sz="900" dirty="0"/>
              <a:t>	2. generally what the estate consists of</a:t>
            </a:r>
          </a:p>
          <a:p>
            <a:r>
              <a:rPr lang="en-US" sz="900" dirty="0"/>
              <a:t>	3. Draw connection between 2 and what person wants to occur (even if impaired memory)</a:t>
            </a:r>
          </a:p>
          <a:p>
            <a:endParaRPr lang="en-US" sz="900" dirty="0"/>
          </a:p>
          <a:p>
            <a:r>
              <a:rPr lang="en-US" sz="900" dirty="0"/>
              <a:t>Guardianship-  Read definition out of UCGA: </a:t>
            </a:r>
            <a:r>
              <a:rPr lang="en-US" sz="1100" b="0" i="0" dirty="0">
                <a:solidFill>
                  <a:srgbClr val="000000"/>
                </a:solidFill>
                <a:effectLst/>
                <a:latin typeface="Open Sans" panose="020B0606030504020204" pitchFamily="34" charset="0"/>
              </a:rPr>
              <a:t>"Adult unable to consent" means a person 18 years of age or older who has been determined in his or her medical records by a licensed physician after the physician has personally examined the adult that he or she lacks sufficient understanding or capacity to make significant responsible decisions regarding his or her medical treatment or the ability to communicate by any means such decisions.</a:t>
            </a:r>
            <a:endParaRPr lang="en-US" sz="900" dirty="0"/>
          </a:p>
          <a:p>
            <a:r>
              <a:rPr lang="en-US" sz="900" dirty="0"/>
              <a:t>Incapacitated individuals are adults whose abilities to receive and evaluate information effectively and to communicate decisions in any way are impaired to such an extent that they are partially or totally unable to meet the essential requirements for their physical health and safety.</a:t>
            </a:r>
          </a:p>
          <a:p>
            <a:endParaRPr lang="en-US" sz="900" dirty="0"/>
          </a:p>
          <a:p>
            <a:r>
              <a:rPr lang="en-US" sz="900" dirty="0"/>
              <a:t>POA- Go over handout on capacity from PBI (reference handout)</a:t>
            </a:r>
          </a:p>
          <a:p>
            <a:endParaRPr lang="en-US" sz="900" dirty="0"/>
          </a:p>
          <a:p>
            <a:r>
              <a:rPr lang="en-US" sz="900" dirty="0"/>
              <a:t>Recognizing Incapacity</a:t>
            </a:r>
          </a:p>
          <a:p>
            <a:r>
              <a:rPr lang="en-US" sz="900" dirty="0"/>
              <a:t>Talk from experience- in our office we need to know if person has capacity or not.  Usually we can ascertain within seconds</a:t>
            </a:r>
          </a:p>
          <a:p>
            <a:r>
              <a:rPr lang="en-US" sz="900" dirty="0"/>
              <a:t>		*Reference 4 C’s handout*</a:t>
            </a:r>
          </a:p>
          <a:p>
            <a:endParaRPr lang="en-US" sz="900" b="1" i="1" dirty="0"/>
          </a:p>
          <a:p>
            <a:r>
              <a:rPr lang="en-US" sz="900" b="1" i="1" dirty="0"/>
              <a:t>In gray area (tough)</a:t>
            </a:r>
          </a:p>
          <a:p>
            <a:r>
              <a:rPr lang="en-US" sz="900" dirty="0"/>
              <a:t>Atty asks questions to ascertain capacity</a:t>
            </a:r>
          </a:p>
          <a:p>
            <a:r>
              <a:rPr lang="en-US" sz="900" dirty="0"/>
              <a:t>May use mini mental exam</a:t>
            </a:r>
          </a:p>
          <a:p>
            <a:r>
              <a:rPr lang="en-US" sz="900" dirty="0"/>
              <a:t>May send to Dr. to get opinion letter</a:t>
            </a:r>
          </a:p>
          <a:p>
            <a:r>
              <a:rPr lang="en-US" sz="900" dirty="0"/>
              <a:t>Licensed psychologist- want to know if they have legal capacity to sign documents (often insurance companies will pay for this)</a:t>
            </a:r>
          </a:p>
          <a:p>
            <a:endParaRPr lang="en-US" sz="900" dirty="0"/>
          </a:p>
          <a:p>
            <a:r>
              <a:rPr lang="en-US" sz="900" dirty="0"/>
              <a:t>Legal Implications- Just because person has dementia diagnosis does not mean that they don’t have legal capacity (lucid in the moment)</a:t>
            </a:r>
          </a:p>
          <a:p>
            <a:endParaRPr lang="en-US" dirty="0"/>
          </a:p>
        </p:txBody>
      </p:sp>
      <p:sp>
        <p:nvSpPr>
          <p:cNvPr id="5" name="TextBox 4">
            <a:extLst>
              <a:ext uri="{FF2B5EF4-FFF2-40B4-BE49-F238E27FC236}">
                <a16:creationId xmlns:a16="http://schemas.microsoft.com/office/drawing/2014/main" id="{76217775-25DD-4504-9616-0654D6590117}"/>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C22ACC56-B725-4D1E-9F71-EA7D13CAD5A3}"/>
              </a:ext>
            </a:extLst>
          </p:cNvPr>
          <p:cNvSpPr>
            <a:spLocks noGrp="1"/>
          </p:cNvSpPr>
          <p:nvPr>
            <p:ph type="sldNum" sz="quarter" idx="5"/>
          </p:nvPr>
        </p:nvSpPr>
        <p:spPr/>
        <p:txBody>
          <a:bodyPr/>
          <a:lstStyle/>
          <a:p>
            <a:fld id="{1B156AD9-9286-4C09-8AF9-C122A7331CB8}" type="slidenum">
              <a:rPr lang="en-US" smtClean="0"/>
              <a:t>35</a:t>
            </a:fld>
            <a:endParaRPr lang="en-US" dirty="0"/>
          </a:p>
        </p:txBody>
      </p:sp>
    </p:spTree>
    <p:extLst>
      <p:ext uri="{BB962C8B-B14F-4D97-AF65-F5344CB8AC3E}">
        <p14:creationId xmlns:p14="http://schemas.microsoft.com/office/powerpoint/2010/main" val="25474811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AC259473-C2FF-4081-B6B9-3A53AAB6E5C7}"/>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84C74586-5BEF-4A12-A4B9-18874B053162}"/>
              </a:ext>
            </a:extLst>
          </p:cNvPr>
          <p:cNvSpPr>
            <a:spLocks noGrp="1"/>
          </p:cNvSpPr>
          <p:nvPr>
            <p:ph type="sldNum" sz="quarter" idx="5"/>
          </p:nvPr>
        </p:nvSpPr>
        <p:spPr/>
        <p:txBody>
          <a:bodyPr/>
          <a:lstStyle/>
          <a:p>
            <a:fld id="{1B156AD9-9286-4C09-8AF9-C122A7331CB8}" type="slidenum">
              <a:rPr lang="en-US" smtClean="0"/>
              <a:t>36</a:t>
            </a:fld>
            <a:endParaRPr lang="en-US" dirty="0"/>
          </a:p>
        </p:txBody>
      </p:sp>
    </p:spTree>
    <p:extLst>
      <p:ext uri="{BB962C8B-B14F-4D97-AF65-F5344CB8AC3E}">
        <p14:creationId xmlns:p14="http://schemas.microsoft.com/office/powerpoint/2010/main" val="1155882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1355" y="4299585"/>
            <a:ext cx="6779535" cy="4918412"/>
          </a:xfrm>
        </p:spPr>
        <p:txBody>
          <a:bodyPr/>
          <a:lstStyle/>
          <a:p>
            <a:pPr defTabSz="931774">
              <a:defRPr/>
            </a:pPr>
            <a:endParaRPr lang="en-US" sz="1100" b="1" dirty="0">
              <a:solidFill>
                <a:srgbClr val="003399"/>
              </a:solidFill>
            </a:endParaRPr>
          </a:p>
          <a:p>
            <a:pPr defTabSz="931774">
              <a:defRPr/>
            </a:pPr>
            <a:endParaRPr lang="en-US" sz="1100" b="1" dirty="0">
              <a:solidFill>
                <a:srgbClr val="003399"/>
              </a:solidFill>
            </a:endParaRPr>
          </a:p>
          <a:p>
            <a:pPr defTabSz="931774">
              <a:defRPr/>
            </a:pPr>
            <a:r>
              <a:rPr lang="en-US" sz="1100" b="1" dirty="0">
                <a:solidFill>
                  <a:srgbClr val="003399"/>
                </a:solidFill>
              </a:rPr>
              <a:t>Handout:</a:t>
            </a:r>
          </a:p>
          <a:p>
            <a:pPr defTabSz="931774">
              <a:defRPr/>
            </a:pPr>
            <a:r>
              <a:rPr lang="en-US" sz="1100" i="1" u="sng" dirty="0">
                <a:solidFill>
                  <a:srgbClr val="003399"/>
                </a:solidFill>
              </a:rPr>
              <a:t>Brian’s 7 Tips for Better POAs</a:t>
            </a:r>
            <a:r>
              <a:rPr lang="en-US" sz="1100" dirty="0">
                <a:solidFill>
                  <a:srgbClr val="003399"/>
                </a:solidFill>
              </a:rPr>
              <a:t> </a:t>
            </a:r>
            <a:r>
              <a:rPr lang="en-US" sz="1100" dirty="0">
                <a:sym typeface="Wingdings" panose="05000000000000000000" pitchFamily="2" charset="2"/>
              </a:rPr>
              <a:t> (1) watch the basics, (2) select the right agent, (3) have the right gifting powers, (4) authorize agent to create trusts for others, (5) give authority over digital assets, (6) store it properly, (7) make it effective</a:t>
            </a:r>
            <a:endParaRPr lang="en-US" sz="1000" dirty="0"/>
          </a:p>
          <a:p>
            <a:r>
              <a:rPr lang="en-US" sz="900" dirty="0"/>
              <a:t>Notice and acknowledgment have changed as of July 1, 2017 –  </a:t>
            </a:r>
          </a:p>
          <a:p>
            <a:r>
              <a:rPr lang="en-US" sz="900" dirty="0"/>
              <a:t>	– if POA meets the old one then it is grandfathered in (made prior to July 1, 2017)</a:t>
            </a:r>
          </a:p>
          <a:p>
            <a:endParaRPr lang="en-US" sz="900" dirty="0"/>
          </a:p>
          <a:p>
            <a:r>
              <a:rPr lang="en-US" sz="900" dirty="0"/>
              <a:t>Explain why GA Uniform POA Act came into place (providing protection for banks and institutions accepting POAs</a:t>
            </a:r>
          </a:p>
          <a:p>
            <a:r>
              <a:rPr lang="en-US" sz="900" dirty="0"/>
              <a:t>	– If they believe in good faith the document is valid the bank will be protected</a:t>
            </a:r>
          </a:p>
          <a:p>
            <a:endParaRPr lang="en-US" sz="900" dirty="0"/>
          </a:p>
          <a:p>
            <a:r>
              <a:rPr lang="en-US" sz="900" dirty="0"/>
              <a:t>Durable – means that document is effective through incapacity (now deemed to be durable unless otherwise stated)</a:t>
            </a:r>
          </a:p>
          <a:p>
            <a:r>
              <a:rPr lang="en-US" sz="900" dirty="0"/>
              <a:t>	</a:t>
            </a:r>
          </a:p>
          <a:p>
            <a:r>
              <a:rPr lang="en-US" sz="900" dirty="0"/>
              <a:t>Gifting powers must be expressly provided for</a:t>
            </a:r>
          </a:p>
          <a:p>
            <a:endParaRPr lang="en-US" sz="900" dirty="0"/>
          </a:p>
          <a:p>
            <a:r>
              <a:rPr lang="en-US" sz="900" dirty="0"/>
              <a:t>Specifying powers (hot powers in new statute)</a:t>
            </a:r>
          </a:p>
          <a:p>
            <a:r>
              <a:rPr lang="en-US" sz="900" dirty="0"/>
              <a:t>	– changing beneficiary designations</a:t>
            </a:r>
          </a:p>
          <a:p>
            <a:r>
              <a:rPr lang="en-US" sz="900" dirty="0"/>
              <a:t>	– we have to explain in meetings what powers are and why they may or may not want them</a:t>
            </a:r>
          </a:p>
          <a:p>
            <a:endParaRPr lang="en-US" sz="900" dirty="0"/>
          </a:p>
          <a:p>
            <a:r>
              <a:rPr lang="en-US" sz="900" dirty="0"/>
              <a:t>Revocation – can always revoke as long as have capacity</a:t>
            </a:r>
          </a:p>
          <a:p>
            <a:r>
              <a:rPr lang="en-US" sz="900" dirty="0"/>
              <a:t>	– same definition of creating POA</a:t>
            </a:r>
          </a:p>
          <a:p>
            <a:endParaRPr lang="en-US" sz="900" dirty="0"/>
          </a:p>
          <a:p>
            <a:r>
              <a:rPr lang="en-US" sz="900" dirty="0"/>
              <a:t>GA Uniform POA Act protections for banks and 3</a:t>
            </a:r>
            <a:r>
              <a:rPr lang="en-US" sz="900" baseline="30000" dirty="0"/>
              <a:t>rd</a:t>
            </a:r>
            <a:r>
              <a:rPr lang="en-US" sz="900" dirty="0"/>
              <a:t> parties</a:t>
            </a:r>
          </a:p>
          <a:p>
            <a:r>
              <a:rPr lang="en-US" sz="900" dirty="0"/>
              <a:t>	– If you provide a validly executed document to 3</a:t>
            </a:r>
            <a:r>
              <a:rPr lang="en-US" sz="900" baseline="30000" dirty="0"/>
              <a:t>rd</a:t>
            </a:r>
            <a:r>
              <a:rPr lang="en-US" sz="900" dirty="0"/>
              <a:t> party and they do not accept it they can be sued</a:t>
            </a:r>
          </a:p>
          <a:p>
            <a:r>
              <a:rPr lang="en-US" sz="900" dirty="0"/>
              <a:t>	– If they accept a document believing it is valid they cannot be sued (if in good faith)</a:t>
            </a:r>
          </a:p>
          <a:p>
            <a:endParaRPr lang="en-US" sz="900" dirty="0"/>
          </a:p>
          <a:p>
            <a:r>
              <a:rPr lang="en-US" sz="900" dirty="0"/>
              <a:t>Compensation – reasonable</a:t>
            </a:r>
          </a:p>
          <a:p>
            <a:r>
              <a:rPr lang="en-US" sz="900" dirty="0"/>
              <a:t>	If document says none agent can always get costs</a:t>
            </a:r>
          </a:p>
          <a:p>
            <a:endParaRPr lang="en-US" sz="900" dirty="0"/>
          </a:p>
          <a:p>
            <a:r>
              <a:rPr lang="en-US" sz="900" dirty="0"/>
              <a:t>Out of state POA – if valid in state created in then valid in our state</a:t>
            </a:r>
          </a:p>
          <a:p>
            <a:r>
              <a:rPr lang="en-US" sz="900" dirty="0"/>
              <a:t>	– But many banks concerned about liability and may find reasons not to accept</a:t>
            </a:r>
            <a:endParaRPr lang="en-US" sz="1100" dirty="0"/>
          </a:p>
        </p:txBody>
      </p:sp>
      <p:sp>
        <p:nvSpPr>
          <p:cNvPr id="5" name="TextBox 4">
            <a:extLst>
              <a:ext uri="{FF2B5EF4-FFF2-40B4-BE49-F238E27FC236}">
                <a16:creationId xmlns:a16="http://schemas.microsoft.com/office/drawing/2014/main" id="{7C58433D-D46D-4518-BD69-45E2D99B8E9F}"/>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E3AE1799-382A-4589-9BA9-4E1AB2603AA7}"/>
              </a:ext>
            </a:extLst>
          </p:cNvPr>
          <p:cNvSpPr>
            <a:spLocks noGrp="1"/>
          </p:cNvSpPr>
          <p:nvPr>
            <p:ph type="sldNum" sz="quarter" idx="5"/>
          </p:nvPr>
        </p:nvSpPr>
        <p:spPr/>
        <p:txBody>
          <a:bodyPr/>
          <a:lstStyle/>
          <a:p>
            <a:fld id="{1B156AD9-9286-4C09-8AF9-C122A7331CB8}" type="slidenum">
              <a:rPr lang="en-US" smtClean="0"/>
              <a:t>37</a:t>
            </a:fld>
            <a:endParaRPr lang="en-US" dirty="0"/>
          </a:p>
        </p:txBody>
      </p:sp>
    </p:spTree>
    <p:extLst>
      <p:ext uri="{BB962C8B-B14F-4D97-AF65-F5344CB8AC3E}">
        <p14:creationId xmlns:p14="http://schemas.microsoft.com/office/powerpoint/2010/main" val="9193297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873356"/>
          </a:xfrm>
        </p:spPr>
        <p:txBody>
          <a:bodyPr/>
          <a:lstStyle/>
          <a:p>
            <a:endParaRPr lang="en-US" b="1" baseline="0" dirty="0">
              <a:solidFill>
                <a:srgbClr val="003399"/>
              </a:solidFill>
            </a:endParaRPr>
          </a:p>
          <a:p>
            <a:r>
              <a:rPr lang="en-US" b="1" baseline="0" dirty="0">
                <a:solidFill>
                  <a:srgbClr val="003399"/>
                </a:solidFill>
              </a:rPr>
              <a:t>Handouts: </a:t>
            </a:r>
          </a:p>
          <a:p>
            <a:r>
              <a:rPr lang="en-US" i="1" u="sng" baseline="0" dirty="0">
                <a:solidFill>
                  <a:srgbClr val="003399"/>
                </a:solidFill>
              </a:rPr>
              <a:t>Petition for Appointment of Guardian, Notification of Mental Health Commitment, Protecting Mom &amp; Dad’s Money </a:t>
            </a:r>
            <a:endParaRPr lang="en-US" i="1" u="sng" dirty="0"/>
          </a:p>
          <a:p>
            <a:r>
              <a:rPr lang="en-US" dirty="0"/>
              <a:t>Explain</a:t>
            </a:r>
            <a:r>
              <a:rPr lang="en-US" baseline="0" dirty="0"/>
              <a:t> the process of guardianship</a:t>
            </a:r>
          </a:p>
          <a:p>
            <a:endParaRPr lang="en-US" baseline="0" dirty="0"/>
          </a:p>
          <a:p>
            <a:r>
              <a:rPr lang="en-US" baseline="0" dirty="0"/>
              <a:t>If we have POA we can avoid the guardianship process</a:t>
            </a:r>
          </a:p>
          <a:p>
            <a:r>
              <a:rPr lang="en-US" baseline="0" dirty="0"/>
              <a:t>	York County website </a:t>
            </a:r>
            <a:r>
              <a:rPr lang="en-US" sz="1200" dirty="0"/>
              <a:t>– </a:t>
            </a:r>
            <a:r>
              <a:rPr lang="en-US" baseline="0" dirty="0"/>
              <a:t> </a:t>
            </a:r>
          </a:p>
          <a:p>
            <a:r>
              <a:rPr lang="en-US" baseline="0" dirty="0"/>
              <a:t>	GREAT resource</a:t>
            </a:r>
            <a:endParaRPr lang="en-US" dirty="0"/>
          </a:p>
          <a:p>
            <a:endParaRPr lang="en-US" dirty="0"/>
          </a:p>
          <a:p>
            <a:r>
              <a:rPr lang="en-US" dirty="0"/>
              <a:t>Bonding </a:t>
            </a:r>
            <a:r>
              <a:rPr lang="en-US" sz="1200" dirty="0"/>
              <a:t>– </a:t>
            </a:r>
            <a:r>
              <a:rPr lang="en-US" dirty="0"/>
              <a:t>must have bonding</a:t>
            </a:r>
            <a:r>
              <a:rPr lang="en-US" baseline="0" dirty="0"/>
              <a:t> in place ahead of time</a:t>
            </a:r>
          </a:p>
          <a:p>
            <a:r>
              <a:rPr lang="en-US" baseline="0" dirty="0"/>
              <a:t>Annual reporting (York has great website with forms) </a:t>
            </a:r>
          </a:p>
          <a:p>
            <a:endParaRPr lang="en-US" baseline="0" dirty="0"/>
          </a:p>
          <a:p>
            <a:r>
              <a:rPr lang="en-US" baseline="0" dirty="0"/>
              <a:t>Emergency guardianships </a:t>
            </a:r>
            <a:r>
              <a:rPr lang="en-US" sz="1200" dirty="0"/>
              <a:t>–  </a:t>
            </a:r>
            <a:r>
              <a:rPr lang="en-US" baseline="0" dirty="0"/>
              <a:t> </a:t>
            </a:r>
            <a:r>
              <a:rPr lang="en-US" sz="1200" dirty="0"/>
              <a:t> </a:t>
            </a:r>
            <a:r>
              <a:rPr lang="en-US" baseline="0" dirty="0"/>
              <a:t>Emergency guardianship order appointing an emergency guardian of the person may be in effect for up to 72 hours.  If the emergency continues, the emergency order may be extended for no more than 20 days from the expiration of the initial emergency order </a:t>
            </a:r>
          </a:p>
          <a:p>
            <a:r>
              <a:rPr lang="en-US" baseline="0" dirty="0"/>
              <a:t>		</a:t>
            </a:r>
            <a:r>
              <a:rPr lang="en-US" sz="1200" dirty="0"/>
              <a:t>– </a:t>
            </a:r>
            <a:r>
              <a:rPr lang="en-US" baseline="0" dirty="0"/>
              <a:t>Still have to attend the guardianship hearing</a:t>
            </a:r>
            <a:endParaRPr lang="en-US" dirty="0"/>
          </a:p>
          <a:p>
            <a:endParaRPr lang="en-US" dirty="0"/>
          </a:p>
        </p:txBody>
      </p:sp>
      <p:sp>
        <p:nvSpPr>
          <p:cNvPr id="5" name="TextBox 4">
            <a:extLst>
              <a:ext uri="{FF2B5EF4-FFF2-40B4-BE49-F238E27FC236}">
                <a16:creationId xmlns:a16="http://schemas.microsoft.com/office/drawing/2014/main" id="{D1BC5138-9286-4C39-9339-E0738A0F00C9}"/>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72E91F8A-E195-405E-8574-220A3092F33E}"/>
              </a:ext>
            </a:extLst>
          </p:cNvPr>
          <p:cNvSpPr>
            <a:spLocks noGrp="1"/>
          </p:cNvSpPr>
          <p:nvPr>
            <p:ph type="sldNum" sz="quarter" idx="5"/>
          </p:nvPr>
        </p:nvSpPr>
        <p:spPr/>
        <p:txBody>
          <a:bodyPr/>
          <a:lstStyle/>
          <a:p>
            <a:fld id="{1B156AD9-9286-4C09-8AF9-C122A7331CB8}" type="slidenum">
              <a:rPr lang="en-US" smtClean="0"/>
              <a:t>38</a:t>
            </a:fld>
            <a:endParaRPr lang="en-US" dirty="0"/>
          </a:p>
        </p:txBody>
      </p:sp>
    </p:spTree>
    <p:extLst>
      <p:ext uri="{BB962C8B-B14F-4D97-AF65-F5344CB8AC3E}">
        <p14:creationId xmlns:p14="http://schemas.microsoft.com/office/powerpoint/2010/main" val="2620450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Give brief overview of what trust is (contract between 3 parties)</a:t>
            </a:r>
            <a:r>
              <a:rPr lang="en-US" baseline="0" dirty="0"/>
              <a:t> (grantor, trustee, beneficiary)</a:t>
            </a:r>
          </a:p>
          <a:p>
            <a:r>
              <a:rPr lang="en-US" baseline="0" dirty="0"/>
              <a:t>Red Wagon </a:t>
            </a:r>
            <a:r>
              <a:rPr lang="en-US" sz="1200" dirty="0"/>
              <a:t>– </a:t>
            </a:r>
            <a:r>
              <a:rPr lang="en-US" baseline="0" dirty="0"/>
              <a:t>Your own rule book</a:t>
            </a:r>
          </a:p>
          <a:p>
            <a:endParaRPr lang="en-US" baseline="0" dirty="0"/>
          </a:p>
          <a:p>
            <a:r>
              <a:rPr lang="en-US" baseline="0" dirty="0"/>
              <a:t>Disability panel</a:t>
            </a:r>
          </a:p>
          <a:p>
            <a:r>
              <a:rPr lang="en-US" baseline="0" dirty="0"/>
              <a:t>Trust protector</a:t>
            </a:r>
          </a:p>
          <a:p>
            <a:endParaRPr lang="en-US" baseline="0" dirty="0"/>
          </a:p>
          <a:p>
            <a:r>
              <a:rPr lang="en-US" baseline="0" dirty="0"/>
              <a:t>Family is in control and not the courts</a:t>
            </a:r>
            <a:endParaRPr lang="en-US" dirty="0"/>
          </a:p>
          <a:p>
            <a:endParaRPr lang="en-US" dirty="0"/>
          </a:p>
        </p:txBody>
      </p:sp>
      <p:sp>
        <p:nvSpPr>
          <p:cNvPr id="5" name="TextBox 4">
            <a:extLst>
              <a:ext uri="{FF2B5EF4-FFF2-40B4-BE49-F238E27FC236}">
                <a16:creationId xmlns:a16="http://schemas.microsoft.com/office/drawing/2014/main" id="{EB69FCA2-CF85-4B4B-A5B9-D52D431512DB}"/>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C4A8C6B8-088E-4573-98A8-BB10F39ACCCB}"/>
              </a:ext>
            </a:extLst>
          </p:cNvPr>
          <p:cNvSpPr>
            <a:spLocks noGrp="1"/>
          </p:cNvSpPr>
          <p:nvPr>
            <p:ph type="sldNum" sz="quarter" idx="5"/>
          </p:nvPr>
        </p:nvSpPr>
        <p:spPr/>
        <p:txBody>
          <a:bodyPr/>
          <a:lstStyle/>
          <a:p>
            <a:fld id="{1B156AD9-9286-4C09-8AF9-C122A7331CB8}" type="slidenum">
              <a:rPr lang="en-US" smtClean="0"/>
              <a:t>39</a:t>
            </a:fld>
            <a:endParaRPr lang="en-US" dirty="0"/>
          </a:p>
        </p:txBody>
      </p:sp>
    </p:spTree>
    <p:extLst>
      <p:ext uri="{BB962C8B-B14F-4D97-AF65-F5344CB8AC3E}">
        <p14:creationId xmlns:p14="http://schemas.microsoft.com/office/powerpoint/2010/main" val="62422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b="1" dirty="0"/>
              <a:t>Give my</a:t>
            </a:r>
            <a:r>
              <a:rPr lang="en-US" altLang="en-US" b="1" baseline="0" dirty="0"/>
              <a:t> purpose </a:t>
            </a:r>
          </a:p>
          <a:p>
            <a:pPr defTabSz="931774">
              <a:defRPr/>
            </a:pPr>
            <a:r>
              <a:rPr lang="en-US" altLang="en-US" baseline="0" dirty="0"/>
              <a:t>- Show why it’s important to what we do</a:t>
            </a:r>
          </a:p>
          <a:p>
            <a:pPr defTabSz="931774">
              <a:defRPr/>
            </a:pPr>
            <a:r>
              <a:rPr lang="en-US" altLang="en-US" baseline="0" dirty="0"/>
              <a:t>- It’s all about the family </a:t>
            </a:r>
            <a:endParaRPr lang="en-US" altLang="en-US" dirty="0"/>
          </a:p>
          <a:p>
            <a:endParaRPr lang="en-US" dirty="0"/>
          </a:p>
        </p:txBody>
      </p:sp>
      <p:sp>
        <p:nvSpPr>
          <p:cNvPr id="5" name="TextBox 4">
            <a:extLst>
              <a:ext uri="{FF2B5EF4-FFF2-40B4-BE49-F238E27FC236}">
                <a16:creationId xmlns:a16="http://schemas.microsoft.com/office/drawing/2014/main" id="{FD6EA641-98C6-42C6-9087-470D7CFC430B}"/>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5848B452-9B62-44C9-9D88-5D85216D7ECA}"/>
              </a:ext>
            </a:extLst>
          </p:cNvPr>
          <p:cNvSpPr>
            <a:spLocks noGrp="1"/>
          </p:cNvSpPr>
          <p:nvPr>
            <p:ph type="sldNum" sz="quarter" idx="5"/>
          </p:nvPr>
        </p:nvSpPr>
        <p:spPr/>
        <p:txBody>
          <a:bodyPr/>
          <a:lstStyle/>
          <a:p>
            <a:fld id="{1B156AD9-9286-4C09-8AF9-C122A7331CB8}" type="slidenum">
              <a:rPr lang="en-US" smtClean="0"/>
              <a:t>4</a:t>
            </a:fld>
            <a:endParaRPr lang="en-US" dirty="0"/>
          </a:p>
        </p:txBody>
      </p:sp>
    </p:spTree>
    <p:extLst>
      <p:ext uri="{BB962C8B-B14F-4D97-AF65-F5344CB8AC3E}">
        <p14:creationId xmlns:p14="http://schemas.microsoft.com/office/powerpoint/2010/main" val="113414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27285"/>
            <a:ext cx="5608320" cy="4091071"/>
          </a:xfrm>
        </p:spPr>
        <p:txBody>
          <a:bodyPr/>
          <a:lstStyle/>
          <a:p>
            <a:r>
              <a:rPr lang="en-US" sz="900" dirty="0"/>
              <a:t>Voluntary – </a:t>
            </a:r>
            <a:r>
              <a:rPr lang="en-US" sz="1100" b="0" i="0" dirty="0">
                <a:solidFill>
                  <a:srgbClr val="202124"/>
                </a:solidFill>
                <a:effectLst/>
                <a:latin typeface="Roboto" panose="02000000000000000000" pitchFamily="2" charset="0"/>
              </a:rPr>
              <a:t>§ </a:t>
            </a:r>
            <a:r>
              <a:rPr lang="en-US" sz="1100" b="1" i="0" dirty="0">
                <a:solidFill>
                  <a:srgbClr val="202124"/>
                </a:solidFill>
                <a:effectLst/>
                <a:latin typeface="Roboto" panose="02000000000000000000" pitchFamily="2" charset="0"/>
              </a:rPr>
              <a:t>37-3-20</a:t>
            </a:r>
            <a:r>
              <a:rPr lang="en-US" sz="1100" b="0" i="0" dirty="0">
                <a:solidFill>
                  <a:srgbClr val="202124"/>
                </a:solidFill>
                <a:effectLst/>
                <a:latin typeface="Roboto" panose="02000000000000000000" pitchFamily="2" charset="0"/>
              </a:rPr>
              <a:t> - Admission of voluntary patients; consent of parent or guardian to treatment; giving notice of rights to patient at time of admission. ... The parents or guardian of a minor child must give written consent to such treatment. An individualized service plan shall be developed for such person as soon as possible.</a:t>
            </a:r>
          </a:p>
          <a:p>
            <a:endParaRPr lang="en-US" sz="900" dirty="0"/>
          </a:p>
          <a:p>
            <a:r>
              <a:rPr lang="en-US" sz="1100" b="0" i="0" dirty="0">
                <a:solidFill>
                  <a:srgbClr val="202124"/>
                </a:solidFill>
                <a:effectLst/>
                <a:latin typeface="Roboto" panose="02000000000000000000" pitchFamily="2" charset="0"/>
              </a:rPr>
              <a:t>Involuntary - § </a:t>
            </a:r>
            <a:r>
              <a:rPr lang="en-US" sz="1100" b="1" i="0" dirty="0">
                <a:solidFill>
                  <a:srgbClr val="202124"/>
                </a:solidFill>
                <a:effectLst/>
                <a:latin typeface="Roboto" panose="02000000000000000000" pitchFamily="2" charset="0"/>
              </a:rPr>
              <a:t>37-3-83 </a:t>
            </a:r>
            <a:r>
              <a:rPr lang="en-US" sz="1100" b="0" i="0" dirty="0">
                <a:solidFill>
                  <a:srgbClr val="202124"/>
                </a:solidFill>
                <a:effectLst/>
                <a:latin typeface="Roboto" panose="02000000000000000000" pitchFamily="2" charset="0"/>
              </a:rPr>
              <a:t>To commit someone </a:t>
            </a:r>
            <a:r>
              <a:rPr lang="en-US" sz="1100" b="1" i="0" dirty="0">
                <a:solidFill>
                  <a:srgbClr val="202124"/>
                </a:solidFill>
                <a:effectLst/>
                <a:latin typeface="Roboto" panose="02000000000000000000" pitchFamily="2" charset="0"/>
              </a:rPr>
              <a:t>involuntary</a:t>
            </a:r>
            <a:r>
              <a:rPr lang="en-US" sz="1100" b="0" i="0" dirty="0">
                <a:solidFill>
                  <a:srgbClr val="202124"/>
                </a:solidFill>
                <a:effectLst/>
                <a:latin typeface="Roboto" panose="02000000000000000000" pitchFamily="2" charset="0"/>
              </a:rPr>
              <a:t> for a mental evaluation, two people have to petition the Court. Petitioners must have witnessed the behavior of an individual within 48 hours of their hearing date. If it has been 49 hours since the two individuals saw the mentally ill person, the Judge cannot sign the Order to Apprehend.</a:t>
            </a:r>
            <a:endParaRPr lang="en-US" sz="900" dirty="0"/>
          </a:p>
          <a:p>
            <a:endParaRPr lang="en-US" sz="900" dirty="0"/>
          </a:p>
          <a:p>
            <a:r>
              <a:rPr lang="en-US" sz="900" dirty="0"/>
              <a:t>Must show that the person being committed is a clear and present danger to himself and/or others</a:t>
            </a:r>
          </a:p>
          <a:p>
            <a:endParaRPr lang="en-US" sz="900" dirty="0"/>
          </a:p>
          <a:p>
            <a:r>
              <a:rPr lang="en-US" sz="900" dirty="0"/>
              <a:t>Clear and present danger to himself may be shown by establishing that within the past 30 days; </a:t>
            </a:r>
          </a:p>
          <a:p>
            <a:pPr marL="291179" indent="-291179">
              <a:buAutoNum type="romanLcParenR"/>
            </a:pPr>
            <a:r>
              <a:rPr lang="en-US" sz="900" dirty="0"/>
              <a:t>The person has acted in such a manner as to evidence that he would be unable, without care, supervision and the continued assistance of others, to satisfy his need for nourishment, personal or medical care, shelter or self protection and safety and that there is a reasonable probability that death, serious bodily injury or serious physical debilitation would ensue within 30 days unless adequate treatment were afforded under this act; or; </a:t>
            </a:r>
          </a:p>
          <a:p>
            <a:pPr marL="291179" indent="-291179">
              <a:buAutoNum type="romanLcParenR"/>
            </a:pPr>
            <a:endParaRPr lang="en-US" sz="900" dirty="0"/>
          </a:p>
          <a:p>
            <a:r>
              <a:rPr lang="en-US" sz="900" dirty="0"/>
              <a:t>ii) The person attempted suicide and that there is a reasonable probability of suicide unless adequate treatment is afforded under this act.</a:t>
            </a:r>
          </a:p>
          <a:p>
            <a:r>
              <a:rPr lang="en-US" sz="900" dirty="0"/>
              <a:t>iii) The person has mutilated himself or attempted mutilation….</a:t>
            </a:r>
          </a:p>
          <a:p>
            <a:endParaRPr lang="en-US" dirty="0"/>
          </a:p>
        </p:txBody>
      </p:sp>
      <p:sp>
        <p:nvSpPr>
          <p:cNvPr id="5" name="TextBox 4">
            <a:extLst>
              <a:ext uri="{FF2B5EF4-FFF2-40B4-BE49-F238E27FC236}">
                <a16:creationId xmlns:a16="http://schemas.microsoft.com/office/drawing/2014/main" id="{AFF773B7-6B83-4557-A2C4-8942916A7807}"/>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B3FE5E22-6ED6-41D0-A1A3-80ECD0A889B5}"/>
              </a:ext>
            </a:extLst>
          </p:cNvPr>
          <p:cNvSpPr>
            <a:spLocks noGrp="1"/>
          </p:cNvSpPr>
          <p:nvPr>
            <p:ph type="sldNum" sz="quarter" idx="5"/>
          </p:nvPr>
        </p:nvSpPr>
        <p:spPr/>
        <p:txBody>
          <a:bodyPr/>
          <a:lstStyle/>
          <a:p>
            <a:fld id="{1B156AD9-9286-4C09-8AF9-C122A7331CB8}" type="slidenum">
              <a:rPr lang="en-US" smtClean="0"/>
              <a:t>40</a:t>
            </a:fld>
            <a:endParaRPr lang="en-US" dirty="0"/>
          </a:p>
        </p:txBody>
      </p:sp>
    </p:spTree>
    <p:extLst>
      <p:ext uri="{BB962C8B-B14F-4D97-AF65-F5344CB8AC3E}">
        <p14:creationId xmlns:p14="http://schemas.microsoft.com/office/powerpoint/2010/main" val="32973759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43663"/>
            <a:ext cx="5608320" cy="4662237"/>
          </a:xfrm>
        </p:spPr>
        <p:txBody>
          <a:bodyPr/>
          <a:lstStyle/>
          <a:p>
            <a:endParaRPr lang="en-US" b="1" dirty="0">
              <a:solidFill>
                <a:srgbClr val="003399"/>
              </a:solidFill>
            </a:endParaRPr>
          </a:p>
          <a:p>
            <a:r>
              <a:rPr lang="en-US" sz="1150" b="1" dirty="0">
                <a:solidFill>
                  <a:srgbClr val="003399"/>
                </a:solidFill>
              </a:rPr>
              <a:t>Handout:</a:t>
            </a:r>
          </a:p>
          <a:p>
            <a:r>
              <a:rPr lang="en-US" sz="1150" i="1" u="sng" dirty="0">
                <a:solidFill>
                  <a:srgbClr val="003399"/>
                </a:solidFill>
              </a:rPr>
              <a:t>Protecting</a:t>
            </a:r>
            <a:r>
              <a:rPr lang="en-US" sz="1150" i="1" u="sng" baseline="0" dirty="0">
                <a:solidFill>
                  <a:srgbClr val="003399"/>
                </a:solidFill>
              </a:rPr>
              <a:t> Mom and Dad’s Money</a:t>
            </a:r>
            <a:r>
              <a:rPr lang="en-US" sz="1150" baseline="0" dirty="0">
                <a:solidFill>
                  <a:srgbClr val="003399"/>
                </a:solidFill>
              </a:rPr>
              <a:t> </a:t>
            </a:r>
            <a:r>
              <a:rPr lang="en-US" sz="1150" baseline="0" dirty="0">
                <a:sym typeface="Wingdings" panose="05000000000000000000" pitchFamily="2" charset="2"/>
              </a:rPr>
              <a:t> elder financial abuse issues, multiple stories/examples of how elders have been taken advantage of, how to protect yourself</a:t>
            </a:r>
          </a:p>
          <a:p>
            <a:r>
              <a:rPr lang="en-US" sz="1150" i="1" u="sng" dirty="0">
                <a:solidFill>
                  <a:srgbClr val="003399"/>
                </a:solidFill>
              </a:rPr>
              <a:t>Lies</a:t>
            </a:r>
            <a:r>
              <a:rPr lang="en-US" sz="1150" i="1" u="sng" dirty="0">
                <a:ln w="0"/>
                <a:solidFill>
                  <a:srgbClr val="003399"/>
                </a:solidFill>
              </a:rPr>
              <a:t>, Secrets, and Scams: How to </a:t>
            </a:r>
            <a:r>
              <a:rPr lang="en-US" sz="1150" b="0" i="1" u="sng" cap="none" spc="0" dirty="0">
                <a:ln w="0"/>
                <a:solidFill>
                  <a:srgbClr val="003399"/>
                </a:solidFill>
              </a:rPr>
              <a:t>Prevent Elder Abuse</a:t>
            </a:r>
            <a:r>
              <a:rPr lang="en-US" sz="1150" i="1" u="sng" baseline="0" dirty="0">
                <a:solidFill>
                  <a:srgbClr val="003399"/>
                </a:solidFill>
              </a:rPr>
              <a:t> </a:t>
            </a:r>
            <a:r>
              <a:rPr lang="en-US" sz="1150" baseline="0" dirty="0">
                <a:sym typeface="Wingdings" panose="05000000000000000000" pitchFamily="2" charset="2"/>
              </a:rPr>
              <a:t> in-depth stories of financial elder abuse, signs of financial elder abuse and scamming patterns, the emotional games and altered reality of abuse </a:t>
            </a:r>
          </a:p>
          <a:p>
            <a:r>
              <a:rPr lang="en-US" sz="1150" b="1" dirty="0">
                <a:solidFill>
                  <a:srgbClr val="003399"/>
                </a:solidFill>
              </a:rPr>
              <a:t>“The amount lost to swindlers, whether they are strangers or even relatives, is huge, with estimates ranging from almost $3 billion to more than $30 billion annually.”</a:t>
            </a:r>
          </a:p>
          <a:p>
            <a:endParaRPr lang="en-US" sz="1150" b="1" dirty="0">
              <a:solidFill>
                <a:srgbClr val="003399"/>
              </a:solidFill>
            </a:endParaRPr>
          </a:p>
          <a:p>
            <a:r>
              <a:rPr lang="en-US" sz="1150" b="1" dirty="0">
                <a:solidFill>
                  <a:srgbClr val="003399"/>
                </a:solidFill>
              </a:rPr>
              <a:t>“Among the factors that keep seniors from reporting scams are deep humiliation once they realize they’ve been had, and fear of reprisals from scammers who may have made threats to keep them silent.” </a:t>
            </a:r>
          </a:p>
          <a:p>
            <a:r>
              <a:rPr lang="en-US" sz="1150" b="1" dirty="0">
                <a:solidFill>
                  <a:srgbClr val="003399"/>
                </a:solidFill>
              </a:rPr>
              <a:t> </a:t>
            </a:r>
            <a:endParaRPr lang="en-US" sz="115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50" i="1" u="sng" dirty="0">
                <a:solidFill>
                  <a:srgbClr val="003399"/>
                </a:solidFill>
              </a:rPr>
              <a:t>Shining a Spotlight on Elder Abuse</a:t>
            </a:r>
            <a:r>
              <a:rPr lang="en-US" sz="1150" dirty="0">
                <a:solidFill>
                  <a:srgbClr val="003399"/>
                </a:solidFill>
              </a:rPr>
              <a:t> </a:t>
            </a:r>
            <a:r>
              <a:rPr lang="en-US" sz="1150" baseline="0" dirty="0">
                <a:sym typeface="Wingdings" panose="05000000000000000000" pitchFamily="2" charset="2"/>
              </a:rPr>
              <a:t> overview of all types of elder abuse (physical, sexual, emotional, confinement, passive neglect, willful deprivation) </a:t>
            </a:r>
          </a:p>
          <a:p>
            <a:pPr lvl="0"/>
            <a:r>
              <a:rPr lang="en-US" sz="1150" b="1" dirty="0">
                <a:solidFill>
                  <a:srgbClr val="003399"/>
                </a:solidFill>
              </a:rPr>
              <a:t>“Too often, elder abuse goes unreported and untreated. One study estimates that only 1 in 14 cases of abuse are reported to authorities.”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5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50" i="1" u="sng" baseline="0" dirty="0">
                <a:solidFill>
                  <a:srgbClr val="003399"/>
                </a:solidFill>
                <a:sym typeface="Wingdings" panose="05000000000000000000" pitchFamily="2" charset="2"/>
              </a:rPr>
              <a:t>5 Things Everyone Should Know About Elder Abuse</a:t>
            </a:r>
            <a:r>
              <a:rPr lang="en-US" sz="1150" baseline="0" dirty="0">
                <a:solidFill>
                  <a:srgbClr val="003399"/>
                </a:solidFill>
                <a:sym typeface="Wingdings" panose="05000000000000000000" pitchFamily="2" charset="2"/>
              </a:rPr>
              <a:t> </a:t>
            </a:r>
            <a:r>
              <a:rPr lang="en-US" sz="1150" baseline="0" dirty="0">
                <a:sym typeface="Wingdings" panose="05000000000000000000" pitchFamily="2" charset="2"/>
              </a:rPr>
              <a:t> it’s bigger than you might think, some caregivers may be unaware of the abuse, some older adults become more vulnerable as their brain changes, prevention methods are lacking, collaboration is key</a:t>
            </a:r>
          </a:p>
          <a:p>
            <a:pPr lvl="0"/>
            <a:r>
              <a:rPr lang="en-US" sz="1150" b="1" dirty="0">
                <a:solidFill>
                  <a:srgbClr val="003399"/>
                </a:solidFill>
              </a:rPr>
              <a:t>“1 in 10 Americans over 60 years old has experienced some form of elder abuse...” </a:t>
            </a:r>
          </a:p>
          <a:p>
            <a:endParaRPr lang="en-US" sz="1150" baseline="0" dirty="0"/>
          </a:p>
          <a:p>
            <a:r>
              <a:rPr lang="en-US" sz="1150" b="1" baseline="0" dirty="0"/>
              <a:t>Discuss – POA and guardianship</a:t>
            </a:r>
            <a:endParaRPr lang="en-US" sz="1150" b="1" dirty="0"/>
          </a:p>
          <a:p>
            <a:endParaRPr lang="en-US" dirty="0"/>
          </a:p>
        </p:txBody>
      </p:sp>
      <p:sp>
        <p:nvSpPr>
          <p:cNvPr id="5" name="TextBox 4">
            <a:extLst>
              <a:ext uri="{FF2B5EF4-FFF2-40B4-BE49-F238E27FC236}">
                <a16:creationId xmlns:a16="http://schemas.microsoft.com/office/drawing/2014/main" id="{7273F382-7D2D-4441-866E-72EBCC84AC8F}"/>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7F795C44-D1FD-4972-9FA9-C856D058A8D2}"/>
              </a:ext>
            </a:extLst>
          </p:cNvPr>
          <p:cNvSpPr>
            <a:spLocks noGrp="1"/>
          </p:cNvSpPr>
          <p:nvPr>
            <p:ph type="sldNum" sz="quarter" idx="5"/>
          </p:nvPr>
        </p:nvSpPr>
        <p:spPr/>
        <p:txBody>
          <a:bodyPr/>
          <a:lstStyle/>
          <a:p>
            <a:fld id="{1B156AD9-9286-4C09-8AF9-C122A7331CB8}" type="slidenum">
              <a:rPr lang="en-US" smtClean="0"/>
              <a:t>41</a:t>
            </a:fld>
            <a:endParaRPr lang="en-US" dirty="0"/>
          </a:p>
        </p:txBody>
      </p:sp>
    </p:spTree>
    <p:extLst>
      <p:ext uri="{BB962C8B-B14F-4D97-AF65-F5344CB8AC3E}">
        <p14:creationId xmlns:p14="http://schemas.microsoft.com/office/powerpoint/2010/main" val="5929096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EDE614FB-3D87-4F7A-B115-206666A504DD}"/>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CC4814DF-C00D-4010-ABE2-B9227DFB7489}"/>
              </a:ext>
            </a:extLst>
          </p:cNvPr>
          <p:cNvSpPr>
            <a:spLocks noGrp="1"/>
          </p:cNvSpPr>
          <p:nvPr>
            <p:ph type="sldNum" sz="quarter" idx="5"/>
          </p:nvPr>
        </p:nvSpPr>
        <p:spPr/>
        <p:txBody>
          <a:bodyPr/>
          <a:lstStyle/>
          <a:p>
            <a:fld id="{1B156AD9-9286-4C09-8AF9-C122A7331CB8}" type="slidenum">
              <a:rPr lang="en-US" smtClean="0"/>
              <a:t>42</a:t>
            </a:fld>
            <a:endParaRPr lang="en-US" dirty="0"/>
          </a:p>
        </p:txBody>
      </p:sp>
    </p:spTree>
    <p:extLst>
      <p:ext uri="{BB962C8B-B14F-4D97-AF65-F5344CB8AC3E}">
        <p14:creationId xmlns:p14="http://schemas.microsoft.com/office/powerpoint/2010/main" val="28599645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32D82F37-D7A7-4B85-A14F-4D94656A0E67}"/>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0BC2A954-7212-4D70-BB51-865CA957B1A7}"/>
              </a:ext>
            </a:extLst>
          </p:cNvPr>
          <p:cNvSpPr>
            <a:spLocks noGrp="1"/>
          </p:cNvSpPr>
          <p:nvPr>
            <p:ph type="sldNum" sz="quarter" idx="5"/>
          </p:nvPr>
        </p:nvSpPr>
        <p:spPr/>
        <p:txBody>
          <a:bodyPr/>
          <a:lstStyle/>
          <a:p>
            <a:fld id="{1B156AD9-9286-4C09-8AF9-C122A7331CB8}" type="slidenum">
              <a:rPr lang="en-US" smtClean="0"/>
              <a:t>43</a:t>
            </a:fld>
            <a:endParaRPr lang="en-US" dirty="0"/>
          </a:p>
        </p:txBody>
      </p:sp>
    </p:spTree>
    <p:extLst>
      <p:ext uri="{BB962C8B-B14F-4D97-AF65-F5344CB8AC3E}">
        <p14:creationId xmlns:p14="http://schemas.microsoft.com/office/powerpoint/2010/main" val="9242014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003399"/>
              </a:solidFill>
            </a:endParaRPr>
          </a:p>
          <a:p>
            <a:r>
              <a:rPr lang="en-US" b="1" dirty="0">
                <a:solidFill>
                  <a:srgbClr val="003399"/>
                </a:solidFill>
              </a:rPr>
              <a:t>Handout: </a:t>
            </a:r>
          </a:p>
          <a:p>
            <a:r>
              <a:rPr lang="en-US" i="1" u="sng" dirty="0">
                <a:solidFill>
                  <a:srgbClr val="003399"/>
                </a:solidFill>
              </a:rPr>
              <a:t>Tom Petty and Your End-of-Life Wishes</a:t>
            </a:r>
            <a:r>
              <a:rPr lang="en-US" i="1" dirty="0">
                <a:solidFill>
                  <a:srgbClr val="003399"/>
                </a:solidFill>
              </a:rPr>
              <a:t> </a:t>
            </a:r>
            <a:r>
              <a:rPr lang="en-US" dirty="0">
                <a:sym typeface="Wingdings" panose="05000000000000000000" pitchFamily="2" charset="2"/>
              </a:rPr>
              <a:t> tragic events can happen no matter the age or health, importance of stating preferences</a:t>
            </a:r>
          </a:p>
          <a:p>
            <a:endParaRPr lang="en-US" dirty="0">
              <a:sym typeface="Wingdings" panose="05000000000000000000" pitchFamily="2" charset="2"/>
            </a:endParaRPr>
          </a:p>
          <a:p>
            <a:r>
              <a:rPr lang="en-US" b="1" dirty="0">
                <a:solidFill>
                  <a:srgbClr val="003399"/>
                </a:solidFill>
                <a:sym typeface="Wingdings" panose="05000000000000000000" pitchFamily="2" charset="2"/>
              </a:rPr>
              <a:t>“While more than 70 percent of Americans want to die at a home in a familiar, comfortable setting, only 25 percent do so.”</a:t>
            </a:r>
          </a:p>
          <a:p>
            <a:endParaRPr lang="en-US" b="1" dirty="0">
              <a:solidFill>
                <a:srgbClr val="003399"/>
              </a:solidFill>
              <a:sym typeface="Wingdings" panose="05000000000000000000" pitchFamily="2" charset="2"/>
            </a:endParaRPr>
          </a:p>
          <a:p>
            <a:r>
              <a:rPr lang="en-US" dirty="0">
                <a:solidFill>
                  <a:srgbClr val="003399"/>
                </a:solidFill>
                <a:sym typeface="Wingdings" panose="05000000000000000000" pitchFamily="2" charset="2"/>
              </a:rPr>
              <a:t>“90 percent of people say talking with their loved ones about end-of-life care is important, but only 27 percent have actually done so.”</a:t>
            </a:r>
            <a:endParaRPr lang="en-US" dirty="0">
              <a:solidFill>
                <a:srgbClr val="003399"/>
              </a:solidFill>
            </a:endParaRPr>
          </a:p>
          <a:p>
            <a:endParaRPr lang="en-US" dirty="0"/>
          </a:p>
          <a:p>
            <a:r>
              <a:rPr lang="en-US" dirty="0"/>
              <a:t> </a:t>
            </a:r>
          </a:p>
          <a:p>
            <a:r>
              <a:rPr lang="en-US" dirty="0"/>
              <a:t>Define what a health care POA</a:t>
            </a:r>
            <a:r>
              <a:rPr lang="en-US" baseline="0" dirty="0"/>
              <a:t> is</a:t>
            </a:r>
          </a:p>
          <a:p>
            <a:r>
              <a:rPr lang="en-US" baseline="0" dirty="0"/>
              <a:t>	</a:t>
            </a:r>
            <a:r>
              <a:rPr lang="en-US" sz="1200" dirty="0"/>
              <a:t>– </a:t>
            </a:r>
            <a:r>
              <a:rPr lang="en-US" baseline="0" dirty="0"/>
              <a:t>when is it valid</a:t>
            </a:r>
          </a:p>
          <a:p>
            <a:r>
              <a:rPr lang="en-US" baseline="0" dirty="0"/>
              <a:t>	</a:t>
            </a:r>
            <a:r>
              <a:rPr lang="en-US" sz="1200" dirty="0"/>
              <a:t>– </a:t>
            </a:r>
            <a:r>
              <a:rPr lang="en-US" baseline="0" dirty="0"/>
              <a:t>when does it cease</a:t>
            </a:r>
          </a:p>
          <a:p>
            <a:r>
              <a:rPr lang="en-US" baseline="0" dirty="0"/>
              <a:t>		Death</a:t>
            </a:r>
          </a:p>
          <a:p>
            <a:r>
              <a:rPr lang="en-US" baseline="0" dirty="0"/>
              <a:t>		or; when Living Will kicks in</a:t>
            </a:r>
          </a:p>
          <a:p>
            <a:endParaRPr lang="en-US" dirty="0"/>
          </a:p>
        </p:txBody>
      </p:sp>
      <p:sp>
        <p:nvSpPr>
          <p:cNvPr id="5" name="TextBox 4">
            <a:extLst>
              <a:ext uri="{FF2B5EF4-FFF2-40B4-BE49-F238E27FC236}">
                <a16:creationId xmlns:a16="http://schemas.microsoft.com/office/drawing/2014/main" id="{6750B56A-AC8F-4B29-9EE7-43BFCA2C7452}"/>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833720DD-E545-49B0-9AE0-E374E9F21DF9}"/>
              </a:ext>
            </a:extLst>
          </p:cNvPr>
          <p:cNvSpPr>
            <a:spLocks noGrp="1"/>
          </p:cNvSpPr>
          <p:nvPr>
            <p:ph type="sldNum" sz="quarter" idx="5"/>
          </p:nvPr>
        </p:nvSpPr>
        <p:spPr/>
        <p:txBody>
          <a:bodyPr/>
          <a:lstStyle/>
          <a:p>
            <a:fld id="{1B156AD9-9286-4C09-8AF9-C122A7331CB8}" type="slidenum">
              <a:rPr lang="en-US" smtClean="0"/>
              <a:t>44</a:t>
            </a:fld>
            <a:endParaRPr lang="en-US" dirty="0"/>
          </a:p>
        </p:txBody>
      </p:sp>
    </p:spTree>
    <p:extLst>
      <p:ext uri="{BB962C8B-B14F-4D97-AF65-F5344CB8AC3E}">
        <p14:creationId xmlns:p14="http://schemas.microsoft.com/office/powerpoint/2010/main" val="21839427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a:p>
            <a:pPr defTabSz="931774">
              <a:defRPr/>
            </a:pPr>
            <a:endParaRPr lang="en-US" dirty="0"/>
          </a:p>
          <a:p>
            <a:pPr defTabSz="931774">
              <a:defRPr/>
            </a:pPr>
            <a:r>
              <a:rPr lang="en-US" dirty="0"/>
              <a:t>Living will </a:t>
            </a:r>
            <a:r>
              <a:rPr lang="en-US" sz="1200" dirty="0"/>
              <a:t>– </a:t>
            </a:r>
            <a:r>
              <a:rPr lang="en-US" dirty="0"/>
              <a:t>permanently unconscious, terminally ill,</a:t>
            </a:r>
            <a:r>
              <a:rPr lang="en-US" baseline="0" dirty="0"/>
              <a:t> vegetative, comatose 2 qualified physicians state that there is no realistic hope of recovery</a:t>
            </a:r>
            <a:endParaRPr lang="en-US" dirty="0"/>
          </a:p>
          <a:p>
            <a:endParaRPr lang="en-US" dirty="0"/>
          </a:p>
        </p:txBody>
      </p:sp>
      <p:sp>
        <p:nvSpPr>
          <p:cNvPr id="5" name="TextBox 4">
            <a:extLst>
              <a:ext uri="{FF2B5EF4-FFF2-40B4-BE49-F238E27FC236}">
                <a16:creationId xmlns:a16="http://schemas.microsoft.com/office/drawing/2014/main" id="{7F119DA5-E5D1-4487-8E30-7BEB8FA81AA3}"/>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92C6F63D-C16F-4CA7-91C9-69D9904BA61F}"/>
              </a:ext>
            </a:extLst>
          </p:cNvPr>
          <p:cNvSpPr>
            <a:spLocks noGrp="1"/>
          </p:cNvSpPr>
          <p:nvPr>
            <p:ph type="sldNum" sz="quarter" idx="5"/>
          </p:nvPr>
        </p:nvSpPr>
        <p:spPr/>
        <p:txBody>
          <a:bodyPr/>
          <a:lstStyle/>
          <a:p>
            <a:fld id="{1B156AD9-9286-4C09-8AF9-C122A7331CB8}" type="slidenum">
              <a:rPr lang="en-US" smtClean="0"/>
              <a:t>45</a:t>
            </a:fld>
            <a:endParaRPr lang="en-US" dirty="0"/>
          </a:p>
        </p:txBody>
      </p:sp>
    </p:spTree>
    <p:extLst>
      <p:ext uri="{BB962C8B-B14F-4D97-AF65-F5344CB8AC3E}">
        <p14:creationId xmlns:p14="http://schemas.microsoft.com/office/powerpoint/2010/main" val="20155534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6FD6B7A6-7778-4084-8F2F-5D12943F1D95}"/>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90C9DF49-DC4A-4C1C-9B53-38F3AADC4DC5}"/>
              </a:ext>
            </a:extLst>
          </p:cNvPr>
          <p:cNvSpPr>
            <a:spLocks noGrp="1"/>
          </p:cNvSpPr>
          <p:nvPr>
            <p:ph type="sldNum" sz="quarter" idx="5"/>
          </p:nvPr>
        </p:nvSpPr>
        <p:spPr/>
        <p:txBody>
          <a:bodyPr/>
          <a:lstStyle/>
          <a:p>
            <a:fld id="{1B156AD9-9286-4C09-8AF9-C122A7331CB8}" type="slidenum">
              <a:rPr lang="en-US" smtClean="0"/>
              <a:t>46</a:t>
            </a:fld>
            <a:endParaRPr lang="en-US" dirty="0"/>
          </a:p>
        </p:txBody>
      </p:sp>
    </p:spTree>
    <p:extLst>
      <p:ext uri="{BB962C8B-B14F-4D97-AF65-F5344CB8AC3E}">
        <p14:creationId xmlns:p14="http://schemas.microsoft.com/office/powerpoint/2010/main" val="34567934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0613610D-31C8-442D-AA04-E5483678F025}"/>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55D43A16-D944-4EE4-AE18-69CDE327FA3B}"/>
              </a:ext>
            </a:extLst>
          </p:cNvPr>
          <p:cNvSpPr>
            <a:spLocks noGrp="1"/>
          </p:cNvSpPr>
          <p:nvPr>
            <p:ph type="sldNum" sz="quarter" idx="5"/>
          </p:nvPr>
        </p:nvSpPr>
        <p:spPr/>
        <p:txBody>
          <a:bodyPr/>
          <a:lstStyle/>
          <a:p>
            <a:fld id="{1B156AD9-9286-4C09-8AF9-C122A7331CB8}" type="slidenum">
              <a:rPr lang="en-US" smtClean="0"/>
              <a:t>47</a:t>
            </a:fld>
            <a:endParaRPr lang="en-US" dirty="0"/>
          </a:p>
        </p:txBody>
      </p:sp>
    </p:spTree>
    <p:extLst>
      <p:ext uri="{BB962C8B-B14F-4D97-AF65-F5344CB8AC3E}">
        <p14:creationId xmlns:p14="http://schemas.microsoft.com/office/powerpoint/2010/main" val="35533771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baseline="0" dirty="0"/>
              <a:t>Taken together LW and HCPOA provide more information than POLST form, including but not limited to details about health care agent, more complete health care wishes and preference for organ donation</a:t>
            </a:r>
          </a:p>
          <a:p>
            <a:endParaRPr lang="en-US" baseline="0" dirty="0"/>
          </a:p>
          <a:p>
            <a:endParaRPr lang="en-US" dirty="0"/>
          </a:p>
        </p:txBody>
      </p:sp>
      <p:sp>
        <p:nvSpPr>
          <p:cNvPr id="5" name="TextBox 4">
            <a:extLst>
              <a:ext uri="{FF2B5EF4-FFF2-40B4-BE49-F238E27FC236}">
                <a16:creationId xmlns:a16="http://schemas.microsoft.com/office/drawing/2014/main" id="{67BA17AA-FFC7-4378-A64B-C2784A462130}"/>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F4298FB2-4A97-4D71-9733-394588235ACF}"/>
              </a:ext>
            </a:extLst>
          </p:cNvPr>
          <p:cNvSpPr>
            <a:spLocks noGrp="1"/>
          </p:cNvSpPr>
          <p:nvPr>
            <p:ph type="sldNum" sz="quarter" idx="5"/>
          </p:nvPr>
        </p:nvSpPr>
        <p:spPr/>
        <p:txBody>
          <a:bodyPr/>
          <a:lstStyle/>
          <a:p>
            <a:fld id="{1B156AD9-9286-4C09-8AF9-C122A7331CB8}" type="slidenum">
              <a:rPr lang="en-US" smtClean="0"/>
              <a:t>48</a:t>
            </a:fld>
            <a:endParaRPr lang="en-US" dirty="0"/>
          </a:p>
        </p:txBody>
      </p:sp>
    </p:spTree>
    <p:extLst>
      <p:ext uri="{BB962C8B-B14F-4D97-AF65-F5344CB8AC3E}">
        <p14:creationId xmlns:p14="http://schemas.microsoft.com/office/powerpoint/2010/main" val="30656940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3BD69119-3AD7-4362-8F81-25906D899723}"/>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BD14DEEE-F99A-49B9-8EA2-6DD0409FDF20}"/>
              </a:ext>
            </a:extLst>
          </p:cNvPr>
          <p:cNvSpPr>
            <a:spLocks noGrp="1"/>
          </p:cNvSpPr>
          <p:nvPr>
            <p:ph type="sldNum" sz="quarter" idx="5"/>
          </p:nvPr>
        </p:nvSpPr>
        <p:spPr/>
        <p:txBody>
          <a:bodyPr/>
          <a:lstStyle/>
          <a:p>
            <a:fld id="{1B156AD9-9286-4C09-8AF9-C122A7331CB8}" type="slidenum">
              <a:rPr lang="en-US" smtClean="0"/>
              <a:t>49</a:t>
            </a:fld>
            <a:endParaRPr lang="en-US" dirty="0"/>
          </a:p>
        </p:txBody>
      </p:sp>
    </p:spTree>
    <p:extLst>
      <p:ext uri="{BB962C8B-B14F-4D97-AF65-F5344CB8AC3E}">
        <p14:creationId xmlns:p14="http://schemas.microsoft.com/office/powerpoint/2010/main" val="3827378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b="1" dirty="0"/>
              <a:t>Give my</a:t>
            </a:r>
            <a:r>
              <a:rPr lang="en-US" altLang="en-US" b="1" baseline="0" dirty="0"/>
              <a:t> purpose </a:t>
            </a:r>
          </a:p>
          <a:p>
            <a:pPr defTabSz="931774">
              <a:defRPr/>
            </a:pPr>
            <a:r>
              <a:rPr lang="en-US" altLang="en-US" baseline="0" dirty="0"/>
              <a:t>- Show why it’s important to what we do</a:t>
            </a:r>
          </a:p>
          <a:p>
            <a:pPr defTabSz="931774">
              <a:defRPr/>
            </a:pPr>
            <a:r>
              <a:rPr lang="en-US" altLang="en-US" baseline="0" dirty="0"/>
              <a:t>- It’s all about the family </a:t>
            </a:r>
            <a:endParaRPr lang="en-US" altLang="en-US" dirty="0"/>
          </a:p>
          <a:p>
            <a:endParaRPr lang="en-US" dirty="0"/>
          </a:p>
        </p:txBody>
      </p:sp>
      <p:sp>
        <p:nvSpPr>
          <p:cNvPr id="5" name="TextBox 4">
            <a:extLst>
              <a:ext uri="{FF2B5EF4-FFF2-40B4-BE49-F238E27FC236}">
                <a16:creationId xmlns:a16="http://schemas.microsoft.com/office/drawing/2014/main" id="{FD6EA641-98C6-42C6-9087-470D7CFC430B}"/>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5848B452-9B62-44C9-9D88-5D85216D7ECA}"/>
              </a:ext>
            </a:extLst>
          </p:cNvPr>
          <p:cNvSpPr>
            <a:spLocks noGrp="1"/>
          </p:cNvSpPr>
          <p:nvPr>
            <p:ph type="sldNum" sz="quarter" idx="5"/>
          </p:nvPr>
        </p:nvSpPr>
        <p:spPr/>
        <p:txBody>
          <a:bodyPr/>
          <a:lstStyle/>
          <a:p>
            <a:fld id="{1B156AD9-9286-4C09-8AF9-C122A7331CB8}" type="slidenum">
              <a:rPr lang="en-US" smtClean="0"/>
              <a:t>5</a:t>
            </a:fld>
            <a:endParaRPr lang="en-US" dirty="0"/>
          </a:p>
        </p:txBody>
      </p:sp>
    </p:spTree>
    <p:extLst>
      <p:ext uri="{BB962C8B-B14F-4D97-AF65-F5344CB8AC3E}">
        <p14:creationId xmlns:p14="http://schemas.microsoft.com/office/powerpoint/2010/main" val="30587561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TextBox 4">
            <a:extLst>
              <a:ext uri="{FF2B5EF4-FFF2-40B4-BE49-F238E27FC236}">
                <a16:creationId xmlns:a16="http://schemas.microsoft.com/office/drawing/2014/main" id="{3344ADE6-A899-42BE-9094-17B580D216C6}"/>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7963B3C2-924E-403A-B2AF-12360216E23B}"/>
              </a:ext>
            </a:extLst>
          </p:cNvPr>
          <p:cNvSpPr>
            <a:spLocks noGrp="1"/>
          </p:cNvSpPr>
          <p:nvPr>
            <p:ph type="sldNum" sz="quarter" idx="5"/>
          </p:nvPr>
        </p:nvSpPr>
        <p:spPr/>
        <p:txBody>
          <a:bodyPr/>
          <a:lstStyle/>
          <a:p>
            <a:fld id="{1B156AD9-9286-4C09-8AF9-C122A7331CB8}" type="slidenum">
              <a:rPr lang="en-US" smtClean="0"/>
              <a:t>50</a:t>
            </a:fld>
            <a:endParaRPr lang="en-US" dirty="0"/>
          </a:p>
        </p:txBody>
      </p:sp>
    </p:spTree>
    <p:extLst>
      <p:ext uri="{BB962C8B-B14F-4D97-AF65-F5344CB8AC3E}">
        <p14:creationId xmlns:p14="http://schemas.microsoft.com/office/powerpoint/2010/main" val="37343558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003399"/>
              </a:solidFill>
            </a:endParaRPr>
          </a:p>
          <a:p>
            <a:r>
              <a:rPr lang="en-US" b="1" dirty="0">
                <a:solidFill>
                  <a:srgbClr val="003399"/>
                </a:solidFill>
              </a:rPr>
              <a:t>Handout:</a:t>
            </a:r>
          </a:p>
          <a:p>
            <a:r>
              <a:rPr lang="en-US" i="1" u="sng" dirty="0">
                <a:solidFill>
                  <a:srgbClr val="003399"/>
                </a:solidFill>
              </a:rPr>
              <a:t>Adults of Every Age Should Have Advance Health Care Directives</a:t>
            </a:r>
            <a:r>
              <a:rPr lang="en-US" dirty="0">
                <a:solidFill>
                  <a:srgbClr val="003399"/>
                </a:solidFill>
              </a:rPr>
              <a:t> </a:t>
            </a:r>
            <a:r>
              <a:rPr lang="en-US" dirty="0">
                <a:sym typeface="Wingdings" panose="05000000000000000000" pitchFamily="2" charset="2"/>
              </a:rPr>
              <a:t></a:t>
            </a:r>
            <a:r>
              <a:rPr lang="en-US" dirty="0"/>
              <a:t> importance of everyone over 18 having an advance HCD</a:t>
            </a:r>
          </a:p>
          <a:p>
            <a:endParaRPr lang="en-US" dirty="0"/>
          </a:p>
          <a:p>
            <a:endParaRPr lang="en-US" dirty="0"/>
          </a:p>
          <a:p>
            <a:r>
              <a:rPr lang="en-US" dirty="0"/>
              <a:t>Quiz from Andy on Living Wills (Adults of Every Age…)</a:t>
            </a:r>
          </a:p>
          <a:p>
            <a:endParaRPr lang="en-US" dirty="0"/>
          </a:p>
          <a:p>
            <a:r>
              <a:rPr lang="en-US" dirty="0"/>
              <a:t>Walk through Handout and ask questions </a:t>
            </a:r>
          </a:p>
        </p:txBody>
      </p:sp>
      <p:sp>
        <p:nvSpPr>
          <p:cNvPr id="5" name="TextBox 4">
            <a:extLst>
              <a:ext uri="{FF2B5EF4-FFF2-40B4-BE49-F238E27FC236}">
                <a16:creationId xmlns:a16="http://schemas.microsoft.com/office/drawing/2014/main" id="{3FC3961F-F03D-4FB7-A7A4-5026B0FFCCB1}"/>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DF45A352-7532-405E-8E0E-5E3AE96225FA}"/>
              </a:ext>
            </a:extLst>
          </p:cNvPr>
          <p:cNvSpPr>
            <a:spLocks noGrp="1"/>
          </p:cNvSpPr>
          <p:nvPr>
            <p:ph type="sldNum" sz="quarter" idx="5"/>
          </p:nvPr>
        </p:nvSpPr>
        <p:spPr/>
        <p:txBody>
          <a:bodyPr/>
          <a:lstStyle/>
          <a:p>
            <a:fld id="{1B156AD9-9286-4C09-8AF9-C122A7331CB8}" type="slidenum">
              <a:rPr lang="en-US" smtClean="0"/>
              <a:t>51</a:t>
            </a:fld>
            <a:endParaRPr lang="en-US" dirty="0"/>
          </a:p>
        </p:txBody>
      </p:sp>
    </p:spTree>
    <p:extLst>
      <p:ext uri="{BB962C8B-B14F-4D97-AF65-F5344CB8AC3E}">
        <p14:creationId xmlns:p14="http://schemas.microsoft.com/office/powerpoint/2010/main" val="36528696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7" name="TextBox 6">
            <a:extLst>
              <a:ext uri="{FF2B5EF4-FFF2-40B4-BE49-F238E27FC236}">
                <a16:creationId xmlns:a16="http://schemas.microsoft.com/office/drawing/2014/main" id="{AE5A7553-6D6E-4C93-B02E-9CFF60F338CD}"/>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6" name="Slide Number Placeholder 5">
            <a:extLst>
              <a:ext uri="{FF2B5EF4-FFF2-40B4-BE49-F238E27FC236}">
                <a16:creationId xmlns:a16="http://schemas.microsoft.com/office/drawing/2014/main" id="{07875E3E-515E-4069-BCC6-B7C77BC2053D}"/>
              </a:ext>
            </a:extLst>
          </p:cNvPr>
          <p:cNvSpPr>
            <a:spLocks noGrp="1"/>
          </p:cNvSpPr>
          <p:nvPr>
            <p:ph type="sldNum" sz="quarter" idx="5"/>
          </p:nvPr>
        </p:nvSpPr>
        <p:spPr/>
        <p:txBody>
          <a:bodyPr/>
          <a:lstStyle/>
          <a:p>
            <a:fld id="{1B156AD9-9286-4C09-8AF9-C122A7331CB8}" type="slidenum">
              <a:rPr lang="en-US" smtClean="0"/>
              <a:t>52</a:t>
            </a:fld>
            <a:endParaRPr lang="en-US" dirty="0"/>
          </a:p>
        </p:txBody>
      </p:sp>
    </p:spTree>
    <p:extLst>
      <p:ext uri="{BB962C8B-B14F-4D97-AF65-F5344CB8AC3E}">
        <p14:creationId xmlns:p14="http://schemas.microsoft.com/office/powerpoint/2010/main" val="7815975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solidFill>
                <a:srgbClr val="003399"/>
              </a:solidFill>
            </a:endParaRPr>
          </a:p>
          <a:p>
            <a:r>
              <a:rPr lang="en-US" b="1" baseline="0" dirty="0">
                <a:solidFill>
                  <a:srgbClr val="003399"/>
                </a:solidFill>
              </a:rPr>
              <a:t>Handout:</a:t>
            </a:r>
          </a:p>
          <a:p>
            <a:r>
              <a:rPr lang="en-US" i="1" u="sng" baseline="0" dirty="0">
                <a:solidFill>
                  <a:srgbClr val="003399"/>
                </a:solidFill>
              </a:rPr>
              <a:t>Horror Stories: When You Die Without a Will</a:t>
            </a:r>
            <a:r>
              <a:rPr lang="en-US" baseline="0" dirty="0">
                <a:solidFill>
                  <a:srgbClr val="003399"/>
                </a:solidFill>
              </a:rPr>
              <a:t> </a:t>
            </a:r>
            <a:r>
              <a:rPr lang="en-US" baseline="0" dirty="0">
                <a:sym typeface="Wingdings" panose="05000000000000000000" pitchFamily="2" charset="2"/>
              </a:rPr>
              <a:t> great, short examples of how things can go wrong</a:t>
            </a:r>
          </a:p>
          <a:p>
            <a:endParaRPr lang="en-US" baseline="0" dirty="0">
              <a:sym typeface="Wingdings" panose="05000000000000000000" pitchFamily="2" charset="2"/>
            </a:endParaRPr>
          </a:p>
          <a:p>
            <a:r>
              <a:rPr lang="en-US" b="1" baseline="0" dirty="0">
                <a:solidFill>
                  <a:srgbClr val="003399"/>
                </a:solidFill>
                <a:sym typeface="Wingdings" panose="05000000000000000000" pitchFamily="2" charset="2"/>
              </a:rPr>
              <a:t>“Nearly three-quarters of Americans don’t have a will or don’t have one that’s up to date: 63% do not have a will at all, and another 9% percent have a will that is out of date, according to a Google Consumer survey by USLegalWills.com.”</a:t>
            </a:r>
          </a:p>
          <a:p>
            <a:endParaRPr lang="en-US" b="1" dirty="0">
              <a:solidFill>
                <a:srgbClr val="003399"/>
              </a:solidFill>
              <a:sym typeface="Wingdings" panose="05000000000000000000" pitchFamily="2" charset="2"/>
            </a:endParaRPr>
          </a:p>
          <a:p>
            <a:r>
              <a:rPr lang="en-US" b="1" baseline="0" dirty="0">
                <a:solidFill>
                  <a:srgbClr val="003399"/>
                </a:solidFill>
                <a:sym typeface="Wingdings" panose="05000000000000000000" pitchFamily="2" charset="2"/>
              </a:rPr>
              <a:t>“Among seniors age 65 and older, only half have up-to-date wills in place.”</a:t>
            </a:r>
          </a:p>
          <a:p>
            <a:endParaRPr lang="en-US" b="1" dirty="0">
              <a:solidFill>
                <a:srgbClr val="003399"/>
              </a:solidFill>
              <a:sym typeface="Wingdings" panose="05000000000000000000" pitchFamily="2" charset="2"/>
            </a:endParaRPr>
          </a:p>
          <a:p>
            <a:r>
              <a:rPr lang="en-US" b="1" baseline="0" dirty="0"/>
              <a:t>*Great stories in this article*</a:t>
            </a:r>
          </a:p>
          <a:p>
            <a:endParaRPr lang="en-US" baseline="0" dirty="0"/>
          </a:p>
          <a:p>
            <a:r>
              <a:rPr lang="en-US" baseline="0" dirty="0"/>
              <a:t>Walk through handout and ask questions</a:t>
            </a:r>
            <a:endParaRPr lang="en-US" dirty="0"/>
          </a:p>
          <a:p>
            <a:endParaRPr lang="en-US" dirty="0"/>
          </a:p>
          <a:p>
            <a:endParaRPr lang="en-US" dirty="0"/>
          </a:p>
        </p:txBody>
      </p:sp>
      <p:sp>
        <p:nvSpPr>
          <p:cNvPr id="5" name="TextBox 4">
            <a:extLst>
              <a:ext uri="{FF2B5EF4-FFF2-40B4-BE49-F238E27FC236}">
                <a16:creationId xmlns:a16="http://schemas.microsoft.com/office/drawing/2014/main" id="{A6960936-53C3-4B21-9282-6E93FCB74542}"/>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74AADF1B-86D9-470A-ABD2-4D8FE3FFA44B}"/>
              </a:ext>
            </a:extLst>
          </p:cNvPr>
          <p:cNvSpPr>
            <a:spLocks noGrp="1"/>
          </p:cNvSpPr>
          <p:nvPr>
            <p:ph type="sldNum" sz="quarter" idx="5"/>
          </p:nvPr>
        </p:nvSpPr>
        <p:spPr/>
        <p:txBody>
          <a:bodyPr/>
          <a:lstStyle/>
          <a:p>
            <a:fld id="{1B156AD9-9286-4C09-8AF9-C122A7331CB8}" type="slidenum">
              <a:rPr lang="en-US" smtClean="0"/>
              <a:t>53</a:t>
            </a:fld>
            <a:endParaRPr lang="en-US" dirty="0"/>
          </a:p>
        </p:txBody>
      </p:sp>
    </p:spTree>
    <p:extLst>
      <p:ext uri="{BB962C8B-B14F-4D97-AF65-F5344CB8AC3E}">
        <p14:creationId xmlns:p14="http://schemas.microsoft.com/office/powerpoint/2010/main" val="39162256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u="sng" dirty="0"/>
              <a:t>Story:</a:t>
            </a:r>
          </a:p>
          <a:p>
            <a:pPr marL="171450" indent="-171450">
              <a:buFontTx/>
              <a:buChar char="-"/>
            </a:pPr>
            <a:r>
              <a:rPr lang="en-US" altLang="en-US" dirty="0"/>
              <a:t>Biff the Pool Boy</a:t>
            </a:r>
          </a:p>
          <a:p>
            <a:pPr marL="171450" indent="-171450">
              <a:buFontTx/>
              <a:buChar char="-"/>
            </a:pPr>
            <a:r>
              <a:rPr lang="en-US" altLang="en-US" dirty="0"/>
              <a:t>Car Accident (School Bus)</a:t>
            </a:r>
          </a:p>
          <a:p>
            <a:pPr marL="171450" indent="-171450">
              <a:buFontTx/>
              <a:buChar char="-"/>
            </a:pPr>
            <a:r>
              <a:rPr lang="en-US" altLang="en-US" dirty="0"/>
              <a:t>Stroke and in home NH</a:t>
            </a:r>
          </a:p>
          <a:p>
            <a:endParaRPr lang="en-US" altLang="en-US" dirty="0"/>
          </a:p>
          <a:p>
            <a:r>
              <a:rPr lang="en-US" altLang="en-US" dirty="0"/>
              <a:t>World’s best trust and world’s best Will.</a:t>
            </a:r>
          </a:p>
          <a:p>
            <a:endParaRPr lang="en-US" altLang="en-US" dirty="0"/>
          </a:p>
          <a:p>
            <a:r>
              <a:rPr lang="en-US" altLang="en-US" dirty="0"/>
              <a:t>Show all assets and how they go right over to the benie and not to the world’s best Will or trust.  </a:t>
            </a:r>
          </a:p>
          <a:p>
            <a:endParaRPr lang="en-US" altLang="en-US" dirty="0"/>
          </a:p>
          <a:p>
            <a:r>
              <a:rPr lang="en-US" altLang="en-US" dirty="0"/>
              <a:t>Will or trust didn’t do anything.</a:t>
            </a:r>
          </a:p>
          <a:p>
            <a:endParaRPr lang="en-US" altLang="en-US" dirty="0"/>
          </a:p>
          <a:p>
            <a:r>
              <a:rPr lang="en-US" altLang="en-US" dirty="0"/>
              <a:t>By benie designations I bypassed the entire thing. </a:t>
            </a:r>
          </a:p>
          <a:p>
            <a:r>
              <a:rPr lang="en-US" altLang="en-US" dirty="0"/>
              <a:t>Now, I have to hope whoever got it won’t be sued, divorced. </a:t>
            </a:r>
          </a:p>
          <a:p>
            <a:endParaRPr lang="en-US" dirty="0"/>
          </a:p>
        </p:txBody>
      </p:sp>
      <p:sp>
        <p:nvSpPr>
          <p:cNvPr id="5" name="TextBox 4">
            <a:extLst>
              <a:ext uri="{FF2B5EF4-FFF2-40B4-BE49-F238E27FC236}">
                <a16:creationId xmlns:a16="http://schemas.microsoft.com/office/drawing/2014/main" id="{3DC478B1-08A0-479C-80B1-F8D58720CE5A}"/>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0DBAF95B-FF8F-4EE6-BC34-8F3717D3C405}"/>
              </a:ext>
            </a:extLst>
          </p:cNvPr>
          <p:cNvSpPr>
            <a:spLocks noGrp="1"/>
          </p:cNvSpPr>
          <p:nvPr>
            <p:ph type="sldNum" sz="quarter" idx="5"/>
          </p:nvPr>
        </p:nvSpPr>
        <p:spPr/>
        <p:txBody>
          <a:bodyPr/>
          <a:lstStyle/>
          <a:p>
            <a:fld id="{1B156AD9-9286-4C09-8AF9-C122A7331CB8}" type="slidenum">
              <a:rPr lang="en-US" smtClean="0"/>
              <a:t>54</a:t>
            </a:fld>
            <a:endParaRPr lang="en-US" dirty="0"/>
          </a:p>
        </p:txBody>
      </p:sp>
    </p:spTree>
    <p:extLst>
      <p:ext uri="{BB962C8B-B14F-4D97-AF65-F5344CB8AC3E}">
        <p14:creationId xmlns:p14="http://schemas.microsoft.com/office/powerpoint/2010/main" val="2985879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mn-lt"/>
              </a:rPr>
              <a:t>Discuss importance of funding</a:t>
            </a:r>
          </a:p>
          <a:p>
            <a:r>
              <a:rPr lang="en-US" altLang="en-US" dirty="0">
                <a:latin typeface="+mn-lt"/>
              </a:rPr>
              <a:t>How do we put assets in Wagon</a:t>
            </a:r>
          </a:p>
          <a:p>
            <a:r>
              <a:rPr lang="en-US" altLang="en-US" dirty="0">
                <a:latin typeface="+mn-lt"/>
              </a:rPr>
              <a:t>	Mom story</a:t>
            </a:r>
          </a:p>
          <a:p>
            <a:r>
              <a:rPr lang="en-US" altLang="en-US" dirty="0">
                <a:latin typeface="+mn-lt"/>
              </a:rPr>
              <a:t>	Getting money out</a:t>
            </a:r>
          </a:p>
          <a:p>
            <a:r>
              <a:rPr lang="en-US" altLang="en-US" dirty="0">
                <a:latin typeface="+mn-lt"/>
              </a:rPr>
              <a:t>	Firing Dad</a:t>
            </a:r>
          </a:p>
          <a:p>
            <a:r>
              <a:rPr lang="en-US" altLang="en-US" dirty="0">
                <a:latin typeface="+mn-lt"/>
              </a:rPr>
              <a:t>	Remarriage protection</a:t>
            </a:r>
          </a:p>
          <a:p>
            <a:endParaRPr lang="en-US" dirty="0"/>
          </a:p>
        </p:txBody>
      </p:sp>
      <p:sp>
        <p:nvSpPr>
          <p:cNvPr id="5" name="TextBox 4">
            <a:extLst>
              <a:ext uri="{FF2B5EF4-FFF2-40B4-BE49-F238E27FC236}">
                <a16:creationId xmlns:a16="http://schemas.microsoft.com/office/drawing/2014/main" id="{6B18995B-1E04-4661-B6F8-6C36B8052F32}"/>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F2BE88C4-58D7-4798-A047-CC6309500A2F}"/>
              </a:ext>
            </a:extLst>
          </p:cNvPr>
          <p:cNvSpPr>
            <a:spLocks noGrp="1"/>
          </p:cNvSpPr>
          <p:nvPr>
            <p:ph type="sldNum" sz="quarter" idx="5"/>
          </p:nvPr>
        </p:nvSpPr>
        <p:spPr/>
        <p:txBody>
          <a:bodyPr/>
          <a:lstStyle/>
          <a:p>
            <a:fld id="{1B156AD9-9286-4C09-8AF9-C122A7331CB8}" type="slidenum">
              <a:rPr lang="en-US" smtClean="0"/>
              <a:t>55</a:t>
            </a:fld>
            <a:endParaRPr lang="en-US" dirty="0"/>
          </a:p>
        </p:txBody>
      </p:sp>
    </p:spTree>
    <p:extLst>
      <p:ext uri="{BB962C8B-B14F-4D97-AF65-F5344CB8AC3E}">
        <p14:creationId xmlns:p14="http://schemas.microsoft.com/office/powerpoint/2010/main" val="41426608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must tie together </a:t>
            </a:r>
          </a:p>
          <a:p>
            <a:pPr marL="171450" indent="-171450">
              <a:buFontTx/>
              <a:buChar char="-"/>
            </a:pPr>
            <a:r>
              <a:rPr lang="en-US" dirty="0"/>
              <a:t>Benies must be correct and pointed to correct place </a:t>
            </a:r>
          </a:p>
          <a:p>
            <a:pPr marL="171450" indent="-171450">
              <a:buFontTx/>
              <a:buChar char="-"/>
            </a:pPr>
            <a:r>
              <a:rPr lang="en-US" dirty="0"/>
              <a:t>Make sure they don’t contradict each other</a:t>
            </a:r>
          </a:p>
          <a:p>
            <a:pPr marL="171450" indent="-171450">
              <a:buFontTx/>
              <a:buChar char="-"/>
            </a:pPr>
            <a:r>
              <a:rPr lang="en-US" dirty="0"/>
              <a:t> Make sure funding of all assets is correct </a:t>
            </a:r>
          </a:p>
        </p:txBody>
      </p:sp>
      <p:sp>
        <p:nvSpPr>
          <p:cNvPr id="5" name="TextBox 4">
            <a:extLst>
              <a:ext uri="{FF2B5EF4-FFF2-40B4-BE49-F238E27FC236}">
                <a16:creationId xmlns:a16="http://schemas.microsoft.com/office/drawing/2014/main" id="{A3707156-0A18-489A-8C55-2D6EB048E44F}"/>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18A705E1-1DCD-46F1-B69B-27C804340EB2}"/>
              </a:ext>
            </a:extLst>
          </p:cNvPr>
          <p:cNvSpPr>
            <a:spLocks noGrp="1"/>
          </p:cNvSpPr>
          <p:nvPr>
            <p:ph type="sldNum" sz="quarter" idx="5"/>
          </p:nvPr>
        </p:nvSpPr>
        <p:spPr/>
        <p:txBody>
          <a:bodyPr/>
          <a:lstStyle/>
          <a:p>
            <a:fld id="{1B156AD9-9286-4C09-8AF9-C122A7331CB8}" type="slidenum">
              <a:rPr lang="en-US" smtClean="0"/>
              <a:t>56</a:t>
            </a:fld>
            <a:endParaRPr lang="en-US" dirty="0"/>
          </a:p>
        </p:txBody>
      </p:sp>
    </p:spTree>
    <p:extLst>
      <p:ext uri="{BB962C8B-B14F-4D97-AF65-F5344CB8AC3E}">
        <p14:creationId xmlns:p14="http://schemas.microsoft.com/office/powerpoint/2010/main" val="32375090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685BAE1E-A989-46FD-979C-832B2A1ECBC4}"/>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00913089-4027-4FE9-B217-95B091D09054}"/>
              </a:ext>
            </a:extLst>
          </p:cNvPr>
          <p:cNvSpPr>
            <a:spLocks noGrp="1"/>
          </p:cNvSpPr>
          <p:nvPr>
            <p:ph type="sldNum" sz="quarter" idx="5"/>
          </p:nvPr>
        </p:nvSpPr>
        <p:spPr/>
        <p:txBody>
          <a:bodyPr/>
          <a:lstStyle/>
          <a:p>
            <a:fld id="{1B156AD9-9286-4C09-8AF9-C122A7331CB8}" type="slidenum">
              <a:rPr lang="en-US" smtClean="0"/>
              <a:t>57</a:t>
            </a:fld>
            <a:endParaRPr lang="en-US" dirty="0"/>
          </a:p>
        </p:txBody>
      </p:sp>
    </p:spTree>
    <p:extLst>
      <p:ext uri="{BB962C8B-B14F-4D97-AF65-F5344CB8AC3E}">
        <p14:creationId xmlns:p14="http://schemas.microsoft.com/office/powerpoint/2010/main" val="32101458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want to be?</a:t>
            </a:r>
          </a:p>
          <a:p>
            <a:pPr marL="228600" indent="-228600">
              <a:buAutoNum type="arabicPeriod"/>
            </a:pPr>
            <a:r>
              <a:rPr lang="en-US" dirty="0"/>
              <a:t>Benie</a:t>
            </a:r>
          </a:p>
          <a:p>
            <a:pPr marL="228600" indent="-228600">
              <a:buAutoNum type="arabicPeriod"/>
            </a:pPr>
            <a:r>
              <a:rPr lang="en-US" dirty="0"/>
              <a:t>Trustee</a:t>
            </a:r>
          </a:p>
          <a:p>
            <a:pPr marL="228600" indent="-228600">
              <a:buAutoNum type="arabicPeriod"/>
            </a:pPr>
            <a:r>
              <a:rPr lang="en-US" dirty="0"/>
              <a:t>Grantor</a:t>
            </a:r>
          </a:p>
          <a:p>
            <a:pPr marL="228600" indent="-228600">
              <a:buAutoNum type="arabicPeriod"/>
            </a:pPr>
            <a:endParaRPr lang="en-US" dirty="0"/>
          </a:p>
          <a:p>
            <a:pPr marL="0" indent="0">
              <a:buNone/>
            </a:pPr>
            <a:r>
              <a:rPr lang="en-US" dirty="0"/>
              <a:t>NO </a:t>
            </a:r>
            <a:r>
              <a:rPr lang="en-US" dirty="0">
                <a:sym typeface="Wingdings" panose="05000000000000000000" pitchFamily="2" charset="2"/>
              </a:rPr>
              <a:t> ALL 3 </a:t>
            </a:r>
          </a:p>
          <a:p>
            <a:pPr marL="0" indent="0">
              <a:buNone/>
            </a:pPr>
            <a:endParaRPr lang="en-US" dirty="0">
              <a:sym typeface="Wingdings" panose="05000000000000000000" pitchFamily="2" charset="2"/>
            </a:endParaRPr>
          </a:p>
          <a:p>
            <a:pPr marL="0" indent="0">
              <a:buNone/>
            </a:pPr>
            <a:r>
              <a:rPr lang="en-US" dirty="0">
                <a:sym typeface="Wingdings" panose="05000000000000000000" pitchFamily="2" charset="2"/>
              </a:rPr>
              <a:t>Give brief overview of Tax Trust &amp; how they are different </a:t>
            </a:r>
          </a:p>
          <a:p>
            <a:pPr marL="0" indent="0">
              <a:buNone/>
            </a:pPr>
            <a:r>
              <a:rPr lang="en-US" dirty="0">
                <a:sym typeface="Wingdings" panose="05000000000000000000" pitchFamily="2" charset="2"/>
              </a:rPr>
              <a:t>     - Tax Trust vs Grantor Irrevocable Trust </a:t>
            </a:r>
            <a:endParaRPr lang="en-US" dirty="0"/>
          </a:p>
        </p:txBody>
      </p:sp>
      <p:sp>
        <p:nvSpPr>
          <p:cNvPr id="5" name="TextBox 4">
            <a:extLst>
              <a:ext uri="{FF2B5EF4-FFF2-40B4-BE49-F238E27FC236}">
                <a16:creationId xmlns:a16="http://schemas.microsoft.com/office/drawing/2014/main" id="{8C762EAA-5334-4E3D-9F47-D8BE0D82AF65}"/>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833ED480-5C71-4E21-8FA0-F9B6C3D296EE}"/>
              </a:ext>
            </a:extLst>
          </p:cNvPr>
          <p:cNvSpPr>
            <a:spLocks noGrp="1"/>
          </p:cNvSpPr>
          <p:nvPr>
            <p:ph type="sldNum" sz="quarter" idx="5"/>
          </p:nvPr>
        </p:nvSpPr>
        <p:spPr/>
        <p:txBody>
          <a:bodyPr/>
          <a:lstStyle/>
          <a:p>
            <a:fld id="{1B156AD9-9286-4C09-8AF9-C122A7331CB8}" type="slidenum">
              <a:rPr lang="en-US" smtClean="0"/>
              <a:t>58</a:t>
            </a:fld>
            <a:endParaRPr lang="en-US" dirty="0"/>
          </a:p>
        </p:txBody>
      </p:sp>
    </p:spTree>
    <p:extLst>
      <p:ext uri="{BB962C8B-B14F-4D97-AF65-F5344CB8AC3E}">
        <p14:creationId xmlns:p14="http://schemas.microsoft.com/office/powerpoint/2010/main" val="34979068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dirty="0">
              <a:latin typeface="+mn-lt"/>
            </a:endParaRPr>
          </a:p>
          <a:p>
            <a:pPr eaLnBrk="1" hangingPunct="1"/>
            <a:endParaRPr lang="en-US" altLang="en-US" dirty="0"/>
          </a:p>
          <a:p>
            <a:pPr eaLnBrk="1" hangingPunct="1"/>
            <a:r>
              <a:rPr lang="en-US" altLang="en-US" dirty="0">
                <a:latin typeface="+mn-lt"/>
              </a:rPr>
              <a:t>Trust is contract between grantor, trustee and beneficiary.</a:t>
            </a:r>
          </a:p>
          <a:p>
            <a:pPr eaLnBrk="1" hangingPunct="1"/>
            <a:r>
              <a:rPr lang="en-US" altLang="en-US" dirty="0">
                <a:latin typeface="+mn-lt"/>
              </a:rPr>
              <a:t>You can be all three.   </a:t>
            </a:r>
          </a:p>
          <a:p>
            <a:pPr lvl="1" eaLnBrk="1" hangingPunct="1">
              <a:buFontTx/>
              <a:buChar char="•"/>
            </a:pPr>
            <a:r>
              <a:rPr lang="en-US" altLang="en-US" dirty="0">
                <a:latin typeface="+mn-lt"/>
              </a:rPr>
              <a:t>  Testamentary:  You must die and must probate. </a:t>
            </a:r>
          </a:p>
          <a:p>
            <a:pPr lvl="1" eaLnBrk="1" hangingPunct="1">
              <a:buFontTx/>
              <a:buChar char="•"/>
            </a:pPr>
            <a:r>
              <a:rPr lang="en-US" altLang="en-US" dirty="0">
                <a:latin typeface="+mn-lt"/>
              </a:rPr>
              <a:t>  QUESTION:    </a:t>
            </a:r>
            <a:r>
              <a:rPr lang="en-US" altLang="en-US" u="sng" dirty="0">
                <a:latin typeface="+mn-lt"/>
              </a:rPr>
              <a:t>How effective is it if you become disabled mentally</a:t>
            </a:r>
            <a:r>
              <a:rPr lang="en-US" altLang="en-US" dirty="0">
                <a:latin typeface="+mn-lt"/>
              </a:rPr>
              <a:t>? </a:t>
            </a:r>
          </a:p>
          <a:p>
            <a:pPr lvl="1" eaLnBrk="1" hangingPunct="1"/>
            <a:endParaRPr lang="en-US" altLang="en-US" dirty="0">
              <a:latin typeface="+mn-lt"/>
            </a:endParaRPr>
          </a:p>
          <a:p>
            <a:pPr lvl="1" eaLnBrk="1" hangingPunct="1"/>
            <a:r>
              <a:rPr lang="en-US" altLang="en-US" dirty="0">
                <a:latin typeface="+mn-lt"/>
              </a:rPr>
              <a:t>EXPLAIN TRUSTS AND WHAT YOU CAN CONTROL</a:t>
            </a:r>
          </a:p>
          <a:p>
            <a:pPr eaLnBrk="1" hangingPunct="1"/>
            <a:r>
              <a:rPr lang="en-US" altLang="en-US" dirty="0" err="1">
                <a:latin typeface="+mn-lt"/>
              </a:rPr>
              <a:t>RLT</a:t>
            </a:r>
            <a:r>
              <a:rPr lang="en-US" altLang="en-US" dirty="0">
                <a:latin typeface="+mn-lt"/>
              </a:rPr>
              <a:t> </a:t>
            </a:r>
            <a:r>
              <a:rPr lang="en-US" sz="1200" dirty="0"/>
              <a:t>– </a:t>
            </a:r>
            <a:r>
              <a:rPr lang="en-US" altLang="en-US" dirty="0">
                <a:latin typeface="+mn-lt"/>
              </a:rPr>
              <a:t> Open box – explain.</a:t>
            </a:r>
          </a:p>
          <a:p>
            <a:pPr eaLnBrk="1" hangingPunct="1"/>
            <a:r>
              <a:rPr lang="en-US" altLang="en-US" dirty="0">
                <a:latin typeface="+mn-lt"/>
              </a:rPr>
              <a:t>IRR –  Closed box – explain. </a:t>
            </a:r>
          </a:p>
          <a:p>
            <a:pPr lvl="1" eaLnBrk="1" hangingPunct="1">
              <a:buFontTx/>
              <a:buChar char="•"/>
            </a:pPr>
            <a:r>
              <a:rPr lang="en-US" altLang="en-US" dirty="0">
                <a:latin typeface="+mn-lt"/>
              </a:rPr>
              <a:t>  Can’t change it – wrong (tax issues) (I told you – you’d answer wrong). </a:t>
            </a:r>
          </a:p>
          <a:p>
            <a:pPr lvl="1" eaLnBrk="1" hangingPunct="1">
              <a:buFontTx/>
              <a:buChar char="•"/>
            </a:pPr>
            <a:r>
              <a:rPr lang="en-US" altLang="en-US" dirty="0">
                <a:latin typeface="+mn-lt"/>
              </a:rPr>
              <a:t>  Give up irrevocably the right to something. </a:t>
            </a:r>
          </a:p>
          <a:p>
            <a:pPr lvl="1" eaLnBrk="1" hangingPunct="1"/>
            <a:r>
              <a:rPr lang="en-US" altLang="en-US" dirty="0">
                <a:latin typeface="+mn-lt"/>
              </a:rPr>
              <a:t> Give examples: </a:t>
            </a:r>
          </a:p>
          <a:p>
            <a:pPr lvl="2" eaLnBrk="1" hangingPunct="1">
              <a:buFontTx/>
              <a:buChar char="•"/>
            </a:pPr>
            <a:r>
              <a:rPr lang="en-US" altLang="en-US" dirty="0">
                <a:latin typeface="+mn-lt"/>
              </a:rPr>
              <a:t>  Five-year trust. </a:t>
            </a:r>
          </a:p>
          <a:p>
            <a:pPr lvl="2" eaLnBrk="1" hangingPunct="1">
              <a:buFontTx/>
              <a:buChar char="•"/>
            </a:pPr>
            <a:r>
              <a:rPr lang="en-US" altLang="en-US" dirty="0">
                <a:latin typeface="+mn-lt"/>
              </a:rPr>
              <a:t>  Income only.</a:t>
            </a:r>
          </a:p>
          <a:p>
            <a:pPr eaLnBrk="1" hangingPunct="1"/>
            <a:r>
              <a:rPr lang="en-US" altLang="en-US" dirty="0">
                <a:latin typeface="+mn-lt"/>
              </a:rPr>
              <a:t>Wagon Story</a:t>
            </a:r>
          </a:p>
          <a:p>
            <a:endParaRPr lang="en-US" dirty="0"/>
          </a:p>
        </p:txBody>
      </p:sp>
      <p:sp>
        <p:nvSpPr>
          <p:cNvPr id="5" name="TextBox 4">
            <a:extLst>
              <a:ext uri="{FF2B5EF4-FFF2-40B4-BE49-F238E27FC236}">
                <a16:creationId xmlns:a16="http://schemas.microsoft.com/office/drawing/2014/main" id="{586367D0-070F-42E1-82E8-07A1065C3BFF}"/>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75953F8A-5BB2-4AFA-9800-73F1CD7D4360}"/>
              </a:ext>
            </a:extLst>
          </p:cNvPr>
          <p:cNvSpPr>
            <a:spLocks noGrp="1"/>
          </p:cNvSpPr>
          <p:nvPr>
            <p:ph type="sldNum" sz="quarter" idx="5"/>
          </p:nvPr>
        </p:nvSpPr>
        <p:spPr/>
        <p:txBody>
          <a:bodyPr/>
          <a:lstStyle/>
          <a:p>
            <a:fld id="{1B156AD9-9286-4C09-8AF9-C122A7331CB8}" type="slidenum">
              <a:rPr lang="en-US" smtClean="0"/>
              <a:t>59</a:t>
            </a:fld>
            <a:endParaRPr lang="en-US" dirty="0"/>
          </a:p>
        </p:txBody>
      </p:sp>
    </p:spTree>
    <p:extLst>
      <p:ext uri="{BB962C8B-B14F-4D97-AF65-F5344CB8AC3E}">
        <p14:creationId xmlns:p14="http://schemas.microsoft.com/office/powerpoint/2010/main" val="2261614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Go over Case Study Facts </a:t>
            </a:r>
          </a:p>
        </p:txBody>
      </p:sp>
      <p:sp>
        <p:nvSpPr>
          <p:cNvPr id="5" name="TextBox 4">
            <a:extLst>
              <a:ext uri="{FF2B5EF4-FFF2-40B4-BE49-F238E27FC236}">
                <a16:creationId xmlns:a16="http://schemas.microsoft.com/office/drawing/2014/main" id="{9DE0E45E-F9EC-4EBD-AF46-33A3458E304F}"/>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EF2F0699-ACB0-4748-8733-A446C3AF835A}"/>
              </a:ext>
            </a:extLst>
          </p:cNvPr>
          <p:cNvSpPr>
            <a:spLocks noGrp="1"/>
          </p:cNvSpPr>
          <p:nvPr>
            <p:ph type="sldNum" sz="quarter" idx="5"/>
          </p:nvPr>
        </p:nvSpPr>
        <p:spPr/>
        <p:txBody>
          <a:bodyPr/>
          <a:lstStyle/>
          <a:p>
            <a:fld id="{1B156AD9-9286-4C09-8AF9-C122A7331CB8}" type="slidenum">
              <a:rPr lang="en-US" smtClean="0"/>
              <a:t>6</a:t>
            </a:fld>
            <a:endParaRPr lang="en-US" dirty="0"/>
          </a:p>
        </p:txBody>
      </p:sp>
    </p:spTree>
    <p:extLst>
      <p:ext uri="{BB962C8B-B14F-4D97-AF65-F5344CB8AC3E}">
        <p14:creationId xmlns:p14="http://schemas.microsoft.com/office/powerpoint/2010/main" val="41423322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550" y="4473891"/>
            <a:ext cx="5575300" cy="4549793"/>
          </a:xfrm>
        </p:spPr>
        <p:txBody>
          <a:bodyPr/>
          <a:lstStyle/>
          <a:p>
            <a:pPr eaLnBrk="1" hangingPunct="1">
              <a:spcBef>
                <a:spcPct val="50000"/>
              </a:spcBef>
              <a:defRPr/>
            </a:pPr>
            <a:endParaRPr lang="en-US" sz="1100" dirty="0"/>
          </a:p>
          <a:p>
            <a:pPr eaLnBrk="1" hangingPunct="1">
              <a:spcBef>
                <a:spcPct val="50000"/>
              </a:spcBef>
              <a:defRPr/>
            </a:pPr>
            <a:r>
              <a:rPr lang="en-US" sz="1100" dirty="0"/>
              <a:t>The key is for you to maintain control of the process!! From the beginning because </a:t>
            </a:r>
          </a:p>
          <a:p>
            <a:pPr eaLnBrk="1" hangingPunct="1">
              <a:spcBef>
                <a:spcPct val="50000"/>
              </a:spcBef>
              <a:defRPr/>
            </a:pPr>
            <a:r>
              <a:rPr lang="en-US" sz="1100" dirty="0"/>
              <a:t>Under probate who is in control?? Probate, lawyers, state rules.</a:t>
            </a:r>
          </a:p>
          <a:p>
            <a:pPr marL="232888" indent="-232888">
              <a:spcBef>
                <a:spcPct val="50000"/>
              </a:spcBef>
              <a:buFontTx/>
              <a:buAutoNum type="arabicPeriod"/>
              <a:defRPr/>
            </a:pPr>
            <a:r>
              <a:rPr lang="en-US" sz="1100" dirty="0"/>
              <a:t>How do we get control? The trust concept? A trust is a little red wagon?? With your own rule book? Your rule book will probably make things easier than the state’s rule book. We help you build it.</a:t>
            </a:r>
          </a:p>
          <a:p>
            <a:pPr marL="232888" indent="-232888">
              <a:spcBef>
                <a:spcPct val="50000"/>
              </a:spcBef>
              <a:buFontTx/>
              <a:buAutoNum type="arabicPeriod"/>
              <a:defRPr/>
            </a:pPr>
            <a:r>
              <a:rPr lang="en-US" sz="1100" dirty="0"/>
              <a:t>STORY – CARRY ALL YOUR BOXES – Imagine your Stuff is boxes.  So we have to make sure we get your boxes in your wagon – proper asset ownership. What happens when you die or become disabled with your rule book of instructions…..?</a:t>
            </a:r>
          </a:p>
          <a:p>
            <a:pPr marL="232888" indent="-232888">
              <a:spcBef>
                <a:spcPct val="50000"/>
              </a:spcBef>
              <a:buFontTx/>
              <a:buAutoNum type="arabicPeriod" startAt="3"/>
              <a:defRPr/>
            </a:pPr>
            <a:r>
              <a:rPr lang="en-US" sz="1100" dirty="0"/>
              <a:t>Control is not the Courts and lawyers </a:t>
            </a:r>
            <a:r>
              <a:rPr lang="en-US" sz="1100" b="1" u="sng" dirty="0"/>
              <a:t>its you and your</a:t>
            </a:r>
            <a:r>
              <a:rPr lang="en-US" sz="1100" dirty="0"/>
              <a:t> family. </a:t>
            </a:r>
          </a:p>
          <a:p>
            <a:pPr marL="232888" indent="-232888">
              <a:spcBef>
                <a:spcPct val="50000"/>
              </a:spcBef>
              <a:buFontTx/>
              <a:buAutoNum type="arabicPeriod" startAt="3"/>
              <a:defRPr/>
            </a:pPr>
            <a:r>
              <a:rPr lang="en-US" sz="1100" dirty="0"/>
              <a:t>This is important because a Trust never dies, trust never becomes disabled. </a:t>
            </a:r>
          </a:p>
          <a:p>
            <a:pPr marL="232888" indent="-232888">
              <a:spcBef>
                <a:spcPct val="50000"/>
              </a:spcBef>
              <a:buFontTx/>
              <a:buAutoNum type="arabicPeriod" startAt="3"/>
              <a:defRPr/>
            </a:pPr>
            <a:r>
              <a:rPr lang="en-US" sz="1100" dirty="0"/>
              <a:t>That’s why we want to put our assets into a trust – </a:t>
            </a:r>
          </a:p>
          <a:p>
            <a:pPr lvl="1" eaLnBrk="1" hangingPunct="1">
              <a:buFontTx/>
              <a:buChar char="•"/>
              <a:defRPr/>
            </a:pPr>
            <a:r>
              <a:rPr lang="en-US" sz="1100" dirty="0"/>
              <a:t>  How do you know you own an account? </a:t>
            </a:r>
          </a:p>
          <a:p>
            <a:pPr lvl="1" eaLnBrk="1" hangingPunct="1">
              <a:spcBef>
                <a:spcPct val="50000"/>
              </a:spcBef>
              <a:buFontTx/>
              <a:buChar char="•"/>
              <a:defRPr/>
            </a:pPr>
            <a:r>
              <a:rPr lang="en-US" sz="1100" dirty="0"/>
              <a:t>  Trustee controls accounts.  Does not own. </a:t>
            </a:r>
          </a:p>
          <a:p>
            <a:pPr lvl="1" eaLnBrk="1" hangingPunct="1">
              <a:spcBef>
                <a:spcPct val="50000"/>
              </a:spcBef>
              <a:buFontTx/>
              <a:buChar char="•"/>
              <a:defRPr/>
            </a:pPr>
            <a:r>
              <a:rPr lang="en-US" sz="1100" dirty="0"/>
              <a:t>  “Estate Planning Trusts”</a:t>
            </a:r>
          </a:p>
          <a:p>
            <a:pPr lvl="2" eaLnBrk="1" hangingPunct="1">
              <a:spcBef>
                <a:spcPct val="50000"/>
              </a:spcBef>
              <a:buFontTx/>
              <a:buChar char="•"/>
              <a:defRPr/>
            </a:pPr>
            <a:r>
              <a:rPr lang="en-US" sz="1100" dirty="0"/>
              <a:t> Plan for while you are alive.</a:t>
            </a:r>
          </a:p>
          <a:p>
            <a:pPr>
              <a:defRPr/>
            </a:pPr>
            <a:endParaRPr lang="en-US" sz="1100" dirty="0"/>
          </a:p>
          <a:p>
            <a:pPr>
              <a:defRPr/>
            </a:pPr>
            <a:r>
              <a:rPr lang="en-US" sz="1100" dirty="0"/>
              <a:t>Do you lose control of assets? Explain control of process. </a:t>
            </a:r>
          </a:p>
          <a:p>
            <a:pPr>
              <a:defRPr/>
            </a:pPr>
            <a:r>
              <a:rPr lang="en-US" sz="1100" dirty="0"/>
              <a:t>Control is not the Courts and lawyers </a:t>
            </a:r>
            <a:r>
              <a:rPr lang="en-US" sz="1100" b="1" u="sng" dirty="0"/>
              <a:t>its you and your</a:t>
            </a:r>
            <a:r>
              <a:rPr lang="en-US" sz="1100" dirty="0"/>
              <a:t> family. </a:t>
            </a:r>
          </a:p>
          <a:p>
            <a:pPr>
              <a:defRPr/>
            </a:pPr>
            <a:r>
              <a:rPr lang="en-US" sz="1100" b="1" u="sng" dirty="0"/>
              <a:t>Your</a:t>
            </a:r>
            <a:r>
              <a:rPr lang="en-US" sz="1100" u="sng" dirty="0"/>
              <a:t> </a:t>
            </a:r>
            <a:r>
              <a:rPr lang="en-US" sz="1100" dirty="0"/>
              <a:t>Rule Book.</a:t>
            </a:r>
            <a:endParaRPr lang="en-US" dirty="0"/>
          </a:p>
        </p:txBody>
      </p:sp>
      <p:sp>
        <p:nvSpPr>
          <p:cNvPr id="5" name="TextBox 4">
            <a:extLst>
              <a:ext uri="{FF2B5EF4-FFF2-40B4-BE49-F238E27FC236}">
                <a16:creationId xmlns:a16="http://schemas.microsoft.com/office/drawing/2014/main" id="{F2D793E9-2436-4732-8D58-5C4331C219D9}"/>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20800267-BDE3-4BB0-BF7D-26972D1729C5}"/>
              </a:ext>
            </a:extLst>
          </p:cNvPr>
          <p:cNvSpPr>
            <a:spLocks noGrp="1"/>
          </p:cNvSpPr>
          <p:nvPr>
            <p:ph type="sldNum" sz="quarter" idx="5"/>
          </p:nvPr>
        </p:nvSpPr>
        <p:spPr/>
        <p:txBody>
          <a:bodyPr/>
          <a:lstStyle/>
          <a:p>
            <a:fld id="{1B156AD9-9286-4C09-8AF9-C122A7331CB8}" type="slidenum">
              <a:rPr lang="en-US" smtClean="0"/>
              <a:t>60</a:t>
            </a:fld>
            <a:endParaRPr lang="en-US" dirty="0"/>
          </a:p>
        </p:txBody>
      </p:sp>
    </p:spTree>
    <p:extLst>
      <p:ext uri="{BB962C8B-B14F-4D97-AF65-F5344CB8AC3E}">
        <p14:creationId xmlns:p14="http://schemas.microsoft.com/office/powerpoint/2010/main" val="22574431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 </a:t>
            </a:r>
          </a:p>
        </p:txBody>
      </p:sp>
      <p:sp>
        <p:nvSpPr>
          <p:cNvPr id="5" name="TextBox 4">
            <a:extLst>
              <a:ext uri="{FF2B5EF4-FFF2-40B4-BE49-F238E27FC236}">
                <a16:creationId xmlns:a16="http://schemas.microsoft.com/office/drawing/2014/main" id="{833E59D5-654B-42E7-A054-C6386147317A}"/>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B0478AA9-DE9C-43E4-81D1-536C2E8A8717}"/>
              </a:ext>
            </a:extLst>
          </p:cNvPr>
          <p:cNvSpPr>
            <a:spLocks noGrp="1"/>
          </p:cNvSpPr>
          <p:nvPr>
            <p:ph type="sldNum" sz="quarter" idx="5"/>
          </p:nvPr>
        </p:nvSpPr>
        <p:spPr/>
        <p:txBody>
          <a:bodyPr/>
          <a:lstStyle/>
          <a:p>
            <a:fld id="{1B156AD9-9286-4C09-8AF9-C122A7331CB8}" type="slidenum">
              <a:rPr lang="en-US" smtClean="0"/>
              <a:t>61</a:t>
            </a:fld>
            <a:endParaRPr lang="en-US" dirty="0"/>
          </a:p>
        </p:txBody>
      </p:sp>
    </p:spTree>
    <p:extLst>
      <p:ext uri="{BB962C8B-B14F-4D97-AF65-F5344CB8AC3E}">
        <p14:creationId xmlns:p14="http://schemas.microsoft.com/office/powerpoint/2010/main" val="29632739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for Tax planning and VA planning </a:t>
            </a:r>
          </a:p>
        </p:txBody>
      </p:sp>
      <p:sp>
        <p:nvSpPr>
          <p:cNvPr id="5" name="TextBox 4">
            <a:extLst>
              <a:ext uri="{FF2B5EF4-FFF2-40B4-BE49-F238E27FC236}">
                <a16:creationId xmlns:a16="http://schemas.microsoft.com/office/drawing/2014/main" id="{63535CF6-52D2-4E7B-80F0-579BA9531917}"/>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BEF42AE9-E456-45BB-B8C9-42748903E96A}"/>
              </a:ext>
            </a:extLst>
          </p:cNvPr>
          <p:cNvSpPr>
            <a:spLocks noGrp="1"/>
          </p:cNvSpPr>
          <p:nvPr>
            <p:ph type="sldNum" sz="quarter" idx="5"/>
          </p:nvPr>
        </p:nvSpPr>
        <p:spPr/>
        <p:txBody>
          <a:bodyPr/>
          <a:lstStyle/>
          <a:p>
            <a:fld id="{1B156AD9-9286-4C09-8AF9-C122A7331CB8}" type="slidenum">
              <a:rPr lang="en-US" smtClean="0"/>
              <a:t>62</a:t>
            </a:fld>
            <a:endParaRPr lang="en-US" dirty="0"/>
          </a:p>
        </p:txBody>
      </p:sp>
    </p:spTree>
    <p:extLst>
      <p:ext uri="{BB962C8B-B14F-4D97-AF65-F5344CB8AC3E}">
        <p14:creationId xmlns:p14="http://schemas.microsoft.com/office/powerpoint/2010/main" val="19794569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 </a:t>
            </a:r>
          </a:p>
        </p:txBody>
      </p:sp>
      <p:sp>
        <p:nvSpPr>
          <p:cNvPr id="5" name="TextBox 4">
            <a:extLst>
              <a:ext uri="{FF2B5EF4-FFF2-40B4-BE49-F238E27FC236}">
                <a16:creationId xmlns:a16="http://schemas.microsoft.com/office/drawing/2014/main" id="{5FE96B91-2A85-43C1-BD00-21557F77DEA9}"/>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6C50AB3B-C016-491E-ADC1-6B5A134DEF7D}"/>
              </a:ext>
            </a:extLst>
          </p:cNvPr>
          <p:cNvSpPr>
            <a:spLocks noGrp="1"/>
          </p:cNvSpPr>
          <p:nvPr>
            <p:ph type="sldNum" sz="quarter" idx="5"/>
          </p:nvPr>
        </p:nvSpPr>
        <p:spPr/>
        <p:txBody>
          <a:bodyPr/>
          <a:lstStyle/>
          <a:p>
            <a:fld id="{1B156AD9-9286-4C09-8AF9-C122A7331CB8}" type="slidenum">
              <a:rPr lang="en-US" smtClean="0"/>
              <a:t>63</a:t>
            </a:fld>
            <a:endParaRPr lang="en-US" dirty="0"/>
          </a:p>
        </p:txBody>
      </p:sp>
    </p:spTree>
    <p:extLst>
      <p:ext uri="{BB962C8B-B14F-4D97-AF65-F5344CB8AC3E}">
        <p14:creationId xmlns:p14="http://schemas.microsoft.com/office/powerpoint/2010/main" val="14186434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a:p>
            <a:pPr defTabSz="931774">
              <a:defRPr/>
            </a:pPr>
            <a:endParaRPr lang="en-US" dirty="0"/>
          </a:p>
          <a:p>
            <a:pPr defTabSz="931774">
              <a:defRPr/>
            </a:pPr>
            <a:r>
              <a:rPr lang="en-US" dirty="0"/>
              <a:t>Remind them of Debtor Creditor Law </a:t>
            </a:r>
            <a:r>
              <a:rPr lang="en-US" dirty="0">
                <a:sym typeface="Wingdings" panose="05000000000000000000" pitchFamily="2" charset="2"/>
              </a:rPr>
              <a:t> </a:t>
            </a:r>
            <a:r>
              <a:rPr lang="en-US" dirty="0"/>
              <a:t> Creditors have direct access to whatever debtor has direct access to</a:t>
            </a:r>
          </a:p>
          <a:p>
            <a:pPr defTabSz="931774">
              <a:defRPr/>
            </a:pPr>
            <a:endParaRPr lang="en-US" dirty="0"/>
          </a:p>
          <a:p>
            <a:pPr defTabSz="931774">
              <a:defRPr/>
            </a:pPr>
            <a:r>
              <a:rPr lang="en-US" dirty="0"/>
              <a:t>Susan Ormand Story </a:t>
            </a:r>
          </a:p>
          <a:p>
            <a:pPr defTabSz="931774">
              <a:defRPr/>
            </a:pPr>
            <a:r>
              <a:rPr lang="en-US" dirty="0"/>
              <a:t>(NO AP)</a:t>
            </a:r>
          </a:p>
          <a:p>
            <a:pPr defTabSz="931774">
              <a:defRPr/>
            </a:pPr>
            <a:r>
              <a:rPr lang="en-US" dirty="0"/>
              <a:t>     </a:t>
            </a:r>
            <a:r>
              <a:rPr lang="en-US" sz="1200" dirty="0"/>
              <a:t>– </a:t>
            </a:r>
            <a:r>
              <a:rPr lang="en-US" dirty="0"/>
              <a:t>some states are very difficult to go through Probate</a:t>
            </a:r>
          </a:p>
          <a:p>
            <a:pPr defTabSz="931774">
              <a:defRPr/>
            </a:pPr>
            <a:r>
              <a:rPr lang="en-US" dirty="0"/>
              <a:t>     </a:t>
            </a:r>
            <a:r>
              <a:rPr lang="en-US" sz="1200" dirty="0"/>
              <a:t>– </a:t>
            </a:r>
            <a:r>
              <a:rPr lang="en-US" dirty="0"/>
              <a:t>very expensive (not to expensive I GA if uncontested)</a:t>
            </a:r>
          </a:p>
          <a:p>
            <a:pPr defTabSz="931774">
              <a:defRPr/>
            </a:pPr>
            <a:r>
              <a:rPr lang="en-US" dirty="0"/>
              <a:t>Show  what has to be done for Probate admin. vs Grantor Trust admin.</a:t>
            </a:r>
          </a:p>
          <a:p>
            <a:pPr defTabSz="931774">
              <a:defRPr/>
            </a:pPr>
            <a:r>
              <a:rPr lang="en-US" dirty="0"/>
              <a:t>     (only difference is executor going to courthouse to take oath) </a:t>
            </a:r>
          </a:p>
          <a:p>
            <a:pPr defTabSz="931774">
              <a:defRPr/>
            </a:pPr>
            <a:endParaRPr lang="en-US" b="1" dirty="0"/>
          </a:p>
          <a:p>
            <a:pPr defTabSz="931774">
              <a:defRPr/>
            </a:pPr>
            <a:r>
              <a:rPr lang="en-US" b="1" dirty="0"/>
              <a:t>Cost in GA to Probate an estate is on average: $4,000 (including attorney fees for a smaller estate). </a:t>
            </a:r>
            <a:r>
              <a:rPr lang="en-US" dirty="0"/>
              <a:t>Everything in Probate is based on the value of the estate, so it is a range more than a set fee. </a:t>
            </a:r>
          </a:p>
        </p:txBody>
      </p:sp>
      <p:sp>
        <p:nvSpPr>
          <p:cNvPr id="5" name="TextBox 4">
            <a:extLst>
              <a:ext uri="{FF2B5EF4-FFF2-40B4-BE49-F238E27FC236}">
                <a16:creationId xmlns:a16="http://schemas.microsoft.com/office/drawing/2014/main" id="{C007F76B-90C1-49A8-9539-A6889BF42A23}"/>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FA05AB2E-5D74-46EC-9F4B-9C2D28632FE3}"/>
              </a:ext>
            </a:extLst>
          </p:cNvPr>
          <p:cNvSpPr>
            <a:spLocks noGrp="1"/>
          </p:cNvSpPr>
          <p:nvPr>
            <p:ph type="sldNum" sz="quarter" idx="5"/>
          </p:nvPr>
        </p:nvSpPr>
        <p:spPr/>
        <p:txBody>
          <a:bodyPr/>
          <a:lstStyle/>
          <a:p>
            <a:fld id="{1B156AD9-9286-4C09-8AF9-C122A7331CB8}" type="slidenum">
              <a:rPr lang="en-US" smtClean="0"/>
              <a:t>64</a:t>
            </a:fld>
            <a:endParaRPr lang="en-US" dirty="0"/>
          </a:p>
        </p:txBody>
      </p:sp>
    </p:spTree>
    <p:extLst>
      <p:ext uri="{BB962C8B-B14F-4D97-AF65-F5344CB8AC3E}">
        <p14:creationId xmlns:p14="http://schemas.microsoft.com/office/powerpoint/2010/main" val="7692510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mn-lt"/>
            </a:endParaRPr>
          </a:p>
          <a:p>
            <a:endParaRPr lang="en-US" altLang="en-US" dirty="0">
              <a:latin typeface="+mn-lt"/>
            </a:endParaRPr>
          </a:p>
          <a:p>
            <a:r>
              <a:rPr lang="en-US" altLang="en-US" dirty="0">
                <a:latin typeface="+mn-lt"/>
              </a:rPr>
              <a:t>Explain why these types of trusts aren’t good. No one wants to do them but ours can be different if we aren’t facing huge tax issues and we are doing complete estate planning.</a:t>
            </a:r>
          </a:p>
          <a:p>
            <a:endParaRPr lang="en-US" altLang="en-US" dirty="0">
              <a:latin typeface="+mn-lt"/>
            </a:endParaRPr>
          </a:p>
          <a:p>
            <a:r>
              <a:rPr lang="en-US" altLang="en-US" b="1" dirty="0">
                <a:latin typeface="+mn-lt"/>
              </a:rPr>
              <a:t>Federal Exemption Amount Changes Every Year: 11.7 million (2021)</a:t>
            </a:r>
          </a:p>
          <a:p>
            <a:endParaRPr lang="en-US" altLang="en-US" dirty="0">
              <a:latin typeface="+mn-lt"/>
            </a:endParaRPr>
          </a:p>
          <a:p>
            <a:r>
              <a:rPr lang="en-US" altLang="en-US" b="1" dirty="0">
                <a:latin typeface="+mn-lt"/>
              </a:rPr>
              <a:t>Can’t accomplish what we defined earlier as our definition of Estate Planning.</a:t>
            </a:r>
          </a:p>
          <a:p>
            <a:endParaRPr lang="en-US" altLang="en-US" b="1" dirty="0">
              <a:latin typeface="+mn-lt"/>
            </a:endParaRPr>
          </a:p>
          <a:p>
            <a:r>
              <a:rPr lang="en-US" altLang="en-US" b="1" dirty="0">
                <a:latin typeface="+mn-lt"/>
              </a:rPr>
              <a:t>Go to next slide</a:t>
            </a:r>
          </a:p>
          <a:p>
            <a:endParaRPr lang="en-US" dirty="0"/>
          </a:p>
        </p:txBody>
      </p:sp>
      <p:sp>
        <p:nvSpPr>
          <p:cNvPr id="5" name="TextBox 4">
            <a:extLst>
              <a:ext uri="{FF2B5EF4-FFF2-40B4-BE49-F238E27FC236}">
                <a16:creationId xmlns:a16="http://schemas.microsoft.com/office/drawing/2014/main" id="{E81FF912-8EBC-4605-8D4A-CE9A434AD925}"/>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0D3E2300-8328-4925-88C8-F2F1F8BF49E8}"/>
              </a:ext>
            </a:extLst>
          </p:cNvPr>
          <p:cNvSpPr>
            <a:spLocks noGrp="1"/>
          </p:cNvSpPr>
          <p:nvPr>
            <p:ph type="sldNum" sz="quarter" idx="5"/>
          </p:nvPr>
        </p:nvSpPr>
        <p:spPr/>
        <p:txBody>
          <a:bodyPr/>
          <a:lstStyle/>
          <a:p>
            <a:fld id="{1B156AD9-9286-4C09-8AF9-C122A7331CB8}" type="slidenum">
              <a:rPr lang="en-US" smtClean="0"/>
              <a:t>65</a:t>
            </a:fld>
            <a:endParaRPr lang="en-US" dirty="0"/>
          </a:p>
        </p:txBody>
      </p:sp>
    </p:spTree>
    <p:extLst>
      <p:ext uri="{BB962C8B-B14F-4D97-AF65-F5344CB8AC3E}">
        <p14:creationId xmlns:p14="http://schemas.microsoft.com/office/powerpoint/2010/main" val="35206528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mn-lt"/>
            </a:endParaRPr>
          </a:p>
          <a:p>
            <a:endParaRPr lang="en-US" altLang="en-US" dirty="0">
              <a:latin typeface="+mn-lt"/>
            </a:endParaRPr>
          </a:p>
          <a:p>
            <a:r>
              <a:rPr lang="en-US" altLang="en-US" dirty="0">
                <a:latin typeface="+mn-lt"/>
              </a:rPr>
              <a:t>Explain why these types of trusts aren’t good. No one wants to do them but ours can be different if we aren’t facing huge tax issues and we are doing complete estate planning.</a:t>
            </a:r>
          </a:p>
          <a:p>
            <a:endParaRPr lang="en-US" altLang="en-US" dirty="0">
              <a:latin typeface="+mn-lt"/>
            </a:endParaRPr>
          </a:p>
          <a:p>
            <a:r>
              <a:rPr lang="en-US" altLang="en-US" b="1" dirty="0">
                <a:latin typeface="+mn-lt"/>
              </a:rPr>
              <a:t>Can’t accomplish what we defined earlier as our definition of Estate Planning.</a:t>
            </a:r>
          </a:p>
          <a:p>
            <a:endParaRPr lang="en-US" altLang="en-US" b="1" dirty="0">
              <a:latin typeface="+mn-lt"/>
            </a:endParaRPr>
          </a:p>
          <a:p>
            <a:r>
              <a:rPr lang="en-US" altLang="en-US" b="1" dirty="0">
                <a:latin typeface="+mn-lt"/>
              </a:rPr>
              <a:t>Go to next slide</a:t>
            </a:r>
          </a:p>
          <a:p>
            <a:endParaRPr lang="en-US" altLang="en-US" b="1" dirty="0">
              <a:latin typeface="+mn-lt"/>
            </a:endParaRPr>
          </a:p>
          <a:p>
            <a:r>
              <a:rPr lang="en-US" altLang="en-US" b="0" dirty="0">
                <a:latin typeface="+mn-lt"/>
              </a:rPr>
              <a:t>If veteran wants this benefit (only choice) often downsides of non-grantor trust are worth it to get $ income every month. </a:t>
            </a:r>
          </a:p>
          <a:p>
            <a:endParaRPr lang="en-US" dirty="0"/>
          </a:p>
        </p:txBody>
      </p:sp>
      <p:sp>
        <p:nvSpPr>
          <p:cNvPr id="5" name="TextBox 4">
            <a:extLst>
              <a:ext uri="{FF2B5EF4-FFF2-40B4-BE49-F238E27FC236}">
                <a16:creationId xmlns:a16="http://schemas.microsoft.com/office/drawing/2014/main" id="{289145C3-C49F-4D80-8A7B-BC56F67244A3}"/>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06829A2E-66DD-409E-9A04-63FC3DB05C96}"/>
              </a:ext>
            </a:extLst>
          </p:cNvPr>
          <p:cNvSpPr>
            <a:spLocks noGrp="1"/>
          </p:cNvSpPr>
          <p:nvPr>
            <p:ph type="sldNum" sz="quarter" idx="5"/>
          </p:nvPr>
        </p:nvSpPr>
        <p:spPr/>
        <p:txBody>
          <a:bodyPr/>
          <a:lstStyle/>
          <a:p>
            <a:fld id="{1B156AD9-9286-4C09-8AF9-C122A7331CB8}" type="slidenum">
              <a:rPr lang="en-US" smtClean="0"/>
              <a:t>66</a:t>
            </a:fld>
            <a:endParaRPr lang="en-US" dirty="0"/>
          </a:p>
        </p:txBody>
      </p:sp>
    </p:spTree>
    <p:extLst>
      <p:ext uri="{BB962C8B-B14F-4D97-AF65-F5344CB8AC3E}">
        <p14:creationId xmlns:p14="http://schemas.microsoft.com/office/powerpoint/2010/main" val="15423848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a:p>
            <a:r>
              <a:rPr lang="en-US" dirty="0"/>
              <a:t>(discuss from high level)</a:t>
            </a:r>
          </a:p>
        </p:txBody>
      </p:sp>
      <p:sp>
        <p:nvSpPr>
          <p:cNvPr id="5" name="TextBox 4">
            <a:extLst>
              <a:ext uri="{FF2B5EF4-FFF2-40B4-BE49-F238E27FC236}">
                <a16:creationId xmlns:a16="http://schemas.microsoft.com/office/drawing/2014/main" id="{9DAAB382-BC8D-4C47-B619-C279B3F1C9FC}"/>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9CC229B0-E1EF-4930-A49D-0BBDE7643580}"/>
              </a:ext>
            </a:extLst>
          </p:cNvPr>
          <p:cNvSpPr>
            <a:spLocks noGrp="1"/>
          </p:cNvSpPr>
          <p:nvPr>
            <p:ph type="sldNum" sz="quarter" idx="5"/>
          </p:nvPr>
        </p:nvSpPr>
        <p:spPr/>
        <p:txBody>
          <a:bodyPr/>
          <a:lstStyle/>
          <a:p>
            <a:fld id="{1B156AD9-9286-4C09-8AF9-C122A7331CB8}" type="slidenum">
              <a:rPr lang="en-US" smtClean="0"/>
              <a:t>67</a:t>
            </a:fld>
            <a:endParaRPr lang="en-US" dirty="0"/>
          </a:p>
        </p:txBody>
      </p:sp>
    </p:spTree>
    <p:extLst>
      <p:ext uri="{BB962C8B-B14F-4D97-AF65-F5344CB8AC3E}">
        <p14:creationId xmlns:p14="http://schemas.microsoft.com/office/powerpoint/2010/main" val="8139283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our definition of EP</a:t>
            </a:r>
          </a:p>
          <a:p>
            <a:r>
              <a:rPr lang="en-US" dirty="0"/>
              <a:t>     - (Control is key) </a:t>
            </a:r>
          </a:p>
        </p:txBody>
      </p:sp>
      <p:sp>
        <p:nvSpPr>
          <p:cNvPr id="5" name="TextBox 4">
            <a:extLst>
              <a:ext uri="{FF2B5EF4-FFF2-40B4-BE49-F238E27FC236}">
                <a16:creationId xmlns:a16="http://schemas.microsoft.com/office/drawing/2014/main" id="{A8A31093-EF85-4E3C-AED5-724792DEAD08}"/>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47A33B2D-33CB-4BD1-9D6C-7A9C417421DD}"/>
              </a:ext>
            </a:extLst>
          </p:cNvPr>
          <p:cNvSpPr>
            <a:spLocks noGrp="1"/>
          </p:cNvSpPr>
          <p:nvPr>
            <p:ph type="sldNum" sz="quarter" idx="5"/>
          </p:nvPr>
        </p:nvSpPr>
        <p:spPr/>
        <p:txBody>
          <a:bodyPr/>
          <a:lstStyle/>
          <a:p>
            <a:fld id="{1B156AD9-9286-4C09-8AF9-C122A7331CB8}" type="slidenum">
              <a:rPr lang="en-US" smtClean="0"/>
              <a:t>68</a:t>
            </a:fld>
            <a:endParaRPr lang="en-US" dirty="0"/>
          </a:p>
        </p:txBody>
      </p:sp>
    </p:spTree>
    <p:extLst>
      <p:ext uri="{BB962C8B-B14F-4D97-AF65-F5344CB8AC3E}">
        <p14:creationId xmlns:p14="http://schemas.microsoft.com/office/powerpoint/2010/main" val="38389386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mn-lt"/>
            </a:endParaRPr>
          </a:p>
          <a:p>
            <a:endParaRPr lang="en-US" altLang="en-US" dirty="0"/>
          </a:p>
          <a:p>
            <a:r>
              <a:rPr lang="en-US" altLang="en-US" dirty="0">
                <a:latin typeface="+mn-lt"/>
              </a:rPr>
              <a:t>REINFORCE THESE CONCEPTS:  Now, come into my world.</a:t>
            </a:r>
          </a:p>
          <a:p>
            <a:endParaRPr lang="en-US" altLang="en-US" dirty="0">
              <a:latin typeface="+mn-lt"/>
            </a:endParaRPr>
          </a:p>
          <a:p>
            <a:r>
              <a:rPr lang="en-US" altLang="en-US" dirty="0">
                <a:latin typeface="+mn-lt"/>
              </a:rPr>
              <a:t>These trusts provide personal instructions upon your death, asset protection during your life, and allow you to leave money to your loved ones in cases of serious long term care in a nursing home.</a:t>
            </a:r>
          </a:p>
          <a:p>
            <a:endParaRPr lang="en-US" altLang="en-US" dirty="0">
              <a:latin typeface="+mn-lt"/>
            </a:endParaRPr>
          </a:p>
          <a:p>
            <a:r>
              <a:rPr lang="en-US" altLang="en-US" dirty="0">
                <a:latin typeface="+mn-lt"/>
              </a:rPr>
              <a:t>Remember all of our stories….. Let’s go over the income only trust</a:t>
            </a:r>
          </a:p>
          <a:p>
            <a:endParaRPr lang="en-US" altLang="en-US" dirty="0">
              <a:latin typeface="+mn-lt"/>
            </a:endParaRPr>
          </a:p>
          <a:p>
            <a:r>
              <a:rPr lang="en-US" altLang="en-US" dirty="0">
                <a:latin typeface="+mn-lt"/>
              </a:rPr>
              <a:t>You are convinced once you give up right to principal you will need it even though you have never spent it. So let’s discuss this…. </a:t>
            </a:r>
          </a:p>
          <a:p>
            <a:endParaRPr lang="en-US" altLang="en-US" dirty="0">
              <a:latin typeface="+mn-lt"/>
            </a:endParaRPr>
          </a:p>
          <a:p>
            <a:r>
              <a:rPr lang="en-US" altLang="en-US" dirty="0">
                <a:latin typeface="+mn-lt"/>
              </a:rPr>
              <a:t>What if you need it?  We are okay!  You gave away principal but you can give it to anyone except you or spouse. Give it to kids and then have them gift it back to you. If not, they won’t get anything else.  </a:t>
            </a:r>
          </a:p>
          <a:p>
            <a:endParaRPr lang="en-US" altLang="en-US" dirty="0">
              <a:latin typeface="+mn-lt"/>
            </a:endParaRPr>
          </a:p>
          <a:p>
            <a:r>
              <a:rPr lang="en-US" altLang="en-US" dirty="0">
                <a:latin typeface="+mn-lt"/>
              </a:rPr>
              <a:t>What if child gets weird?  It is okay, there is a trap door. Still have AP</a:t>
            </a:r>
          </a:p>
          <a:p>
            <a:endParaRPr lang="en-US" dirty="0"/>
          </a:p>
        </p:txBody>
      </p:sp>
      <p:sp>
        <p:nvSpPr>
          <p:cNvPr id="5" name="TextBox 4">
            <a:extLst>
              <a:ext uri="{FF2B5EF4-FFF2-40B4-BE49-F238E27FC236}">
                <a16:creationId xmlns:a16="http://schemas.microsoft.com/office/drawing/2014/main" id="{34C6DBC4-321B-4138-950B-90B48E2861E7}"/>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72BE6273-072F-49F7-A455-AAC1B46B2523}"/>
              </a:ext>
            </a:extLst>
          </p:cNvPr>
          <p:cNvSpPr>
            <a:spLocks noGrp="1"/>
          </p:cNvSpPr>
          <p:nvPr>
            <p:ph type="sldNum" sz="quarter" idx="5"/>
          </p:nvPr>
        </p:nvSpPr>
        <p:spPr/>
        <p:txBody>
          <a:bodyPr/>
          <a:lstStyle/>
          <a:p>
            <a:fld id="{1B156AD9-9286-4C09-8AF9-C122A7331CB8}" type="slidenum">
              <a:rPr lang="en-US" smtClean="0"/>
              <a:t>69</a:t>
            </a:fld>
            <a:endParaRPr lang="en-US" dirty="0"/>
          </a:p>
        </p:txBody>
      </p:sp>
    </p:spTree>
    <p:extLst>
      <p:ext uri="{BB962C8B-B14F-4D97-AF65-F5344CB8AC3E}">
        <p14:creationId xmlns:p14="http://schemas.microsoft.com/office/powerpoint/2010/main" val="3521035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958840" cy="3660458"/>
          </a:xfrm>
        </p:spPr>
        <p:txBody>
          <a:bodyPr/>
          <a:lstStyle/>
          <a:p>
            <a:endParaRPr lang="en-US" b="1" dirty="0">
              <a:solidFill>
                <a:srgbClr val="003399"/>
              </a:solidFill>
            </a:endParaRPr>
          </a:p>
          <a:p>
            <a:r>
              <a:rPr lang="en-US" b="1" dirty="0">
                <a:solidFill>
                  <a:srgbClr val="003399"/>
                </a:solidFill>
              </a:rPr>
              <a:t>Handouts:</a:t>
            </a:r>
          </a:p>
          <a:p>
            <a:r>
              <a:rPr lang="en-US" i="1" u="sng" dirty="0">
                <a:solidFill>
                  <a:srgbClr val="003399"/>
                </a:solidFill>
              </a:rPr>
              <a:t>Boot Camp Case Study</a:t>
            </a:r>
            <a:r>
              <a:rPr lang="en-US" i="1" u="none" dirty="0">
                <a:solidFill>
                  <a:srgbClr val="003399"/>
                </a:solidFill>
              </a:rPr>
              <a:t> </a:t>
            </a:r>
            <a:r>
              <a:rPr lang="en-US" dirty="0">
                <a:solidFill>
                  <a:schemeClr val="tx1"/>
                </a:solidFill>
                <a:sym typeface="Wingdings" panose="05000000000000000000" pitchFamily="2" charset="2"/>
              </a:rPr>
              <a:t> story of Jane &amp; John Doe’s current conditions</a:t>
            </a:r>
            <a:endParaRPr lang="en-US" dirty="0">
              <a:solidFill>
                <a:schemeClr val="tx1"/>
              </a:solidFill>
            </a:endParaRPr>
          </a:p>
          <a:p>
            <a:r>
              <a:rPr lang="en-US" i="1" u="sng" dirty="0">
                <a:solidFill>
                  <a:srgbClr val="003399"/>
                </a:solidFill>
              </a:rPr>
              <a:t>Boot Camp Case Study Facts </a:t>
            </a:r>
            <a:r>
              <a:rPr lang="en-US" dirty="0">
                <a:solidFill>
                  <a:schemeClr val="tx1"/>
                </a:solidFill>
                <a:sym typeface="Wingdings" panose="05000000000000000000" pitchFamily="2" charset="2"/>
              </a:rPr>
              <a:t></a:t>
            </a:r>
            <a:r>
              <a:rPr lang="en-US" dirty="0">
                <a:solidFill>
                  <a:srgbClr val="003399"/>
                </a:solidFill>
                <a:sym typeface="Wingdings" panose="05000000000000000000" pitchFamily="2" charset="2"/>
              </a:rPr>
              <a:t> </a:t>
            </a:r>
            <a:r>
              <a:rPr lang="en-US" dirty="0">
                <a:solidFill>
                  <a:schemeClr val="tx1"/>
                </a:solidFill>
                <a:sym typeface="Wingdings" panose="05000000000000000000" pitchFamily="2" charset="2"/>
              </a:rPr>
              <a:t>Jane &amp; John Doe’s Asset chart, questions to consider</a:t>
            </a:r>
            <a:endParaRPr lang="en-US" dirty="0">
              <a:solidFill>
                <a:schemeClr val="tx1"/>
              </a:solidFill>
            </a:endParaRPr>
          </a:p>
          <a:p>
            <a:r>
              <a:rPr lang="en-US" i="1" u="sng" dirty="0">
                <a:solidFill>
                  <a:srgbClr val="003399"/>
                </a:solidFill>
              </a:rPr>
              <a:t>Medicaid Application Questionnaire</a:t>
            </a:r>
            <a:r>
              <a:rPr lang="en-US" dirty="0">
                <a:solidFill>
                  <a:srgbClr val="003399"/>
                </a:solidFill>
              </a:rPr>
              <a:t> </a:t>
            </a:r>
            <a:r>
              <a:rPr lang="en-US" dirty="0">
                <a:sym typeface="Wingdings" panose="05000000000000000000" pitchFamily="2" charset="2"/>
              </a:rPr>
              <a:t> personal &amp; medical data, monthly income, monthly cost of nursing home, other monthly expenses, assets/liabilities, life insurance, gifts </a:t>
            </a:r>
            <a:endParaRPr lang="en-US" dirty="0"/>
          </a:p>
          <a:p>
            <a:endParaRPr lang="en-US" dirty="0"/>
          </a:p>
          <a:p>
            <a:r>
              <a:rPr lang="en-US" dirty="0"/>
              <a:t>Go over Case Study Facts</a:t>
            </a:r>
          </a:p>
          <a:p>
            <a:endParaRPr lang="en-US" dirty="0"/>
          </a:p>
        </p:txBody>
      </p:sp>
      <p:sp>
        <p:nvSpPr>
          <p:cNvPr id="5" name="TextBox 4">
            <a:extLst>
              <a:ext uri="{FF2B5EF4-FFF2-40B4-BE49-F238E27FC236}">
                <a16:creationId xmlns:a16="http://schemas.microsoft.com/office/drawing/2014/main" id="{122D2BA1-0870-41BD-9B72-76DEFCB8C665}"/>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4FDBE4C5-FBFB-4EEB-B86B-67DAD0528ECB}"/>
              </a:ext>
            </a:extLst>
          </p:cNvPr>
          <p:cNvSpPr>
            <a:spLocks noGrp="1"/>
          </p:cNvSpPr>
          <p:nvPr>
            <p:ph type="sldNum" sz="quarter" idx="5"/>
          </p:nvPr>
        </p:nvSpPr>
        <p:spPr/>
        <p:txBody>
          <a:bodyPr/>
          <a:lstStyle/>
          <a:p>
            <a:fld id="{1B156AD9-9286-4C09-8AF9-C122A7331CB8}" type="slidenum">
              <a:rPr lang="en-US" smtClean="0"/>
              <a:t>7</a:t>
            </a:fld>
            <a:endParaRPr lang="en-US" dirty="0"/>
          </a:p>
        </p:txBody>
      </p:sp>
    </p:spTree>
    <p:extLst>
      <p:ext uri="{BB962C8B-B14F-4D97-AF65-F5344CB8AC3E}">
        <p14:creationId xmlns:p14="http://schemas.microsoft.com/office/powerpoint/2010/main" val="13255578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mn-lt"/>
            </a:endParaRPr>
          </a:p>
          <a:p>
            <a:endParaRPr lang="en-US" altLang="en-US" dirty="0">
              <a:latin typeface="+mn-lt"/>
            </a:endParaRPr>
          </a:p>
          <a:p>
            <a:r>
              <a:rPr lang="en-US" altLang="en-US" dirty="0">
                <a:latin typeface="+mn-lt"/>
              </a:rPr>
              <a:t>REINFORCE THESE CONCEPTS:  Now, come into my world.</a:t>
            </a:r>
          </a:p>
          <a:p>
            <a:endParaRPr lang="en-US" altLang="en-US" dirty="0">
              <a:latin typeface="+mn-lt"/>
            </a:endParaRPr>
          </a:p>
          <a:p>
            <a:r>
              <a:rPr lang="en-US" altLang="en-US" dirty="0">
                <a:latin typeface="+mn-lt"/>
              </a:rPr>
              <a:t>These trusts provide personal instructions upon your death, asset protection during your life, and allow you to leave money to your loved ones in cases of serious long-term care in a nursing home.</a:t>
            </a:r>
          </a:p>
          <a:p>
            <a:endParaRPr lang="en-US" altLang="en-US" dirty="0">
              <a:latin typeface="+mn-lt"/>
            </a:endParaRPr>
          </a:p>
          <a:p>
            <a:r>
              <a:rPr lang="en-US" altLang="en-US" dirty="0">
                <a:latin typeface="+mn-lt"/>
              </a:rPr>
              <a:t>Remember all of our stories….. Let’s go over the income only trust</a:t>
            </a:r>
          </a:p>
          <a:p>
            <a:endParaRPr lang="en-US" altLang="en-US" dirty="0">
              <a:latin typeface="+mn-lt"/>
            </a:endParaRPr>
          </a:p>
          <a:p>
            <a:r>
              <a:rPr lang="en-US" altLang="en-US" dirty="0">
                <a:latin typeface="+mn-lt"/>
              </a:rPr>
              <a:t>You are convinced once you give up right to principal you will need it even though you have never spent it. So let’s discuss this…. </a:t>
            </a:r>
          </a:p>
          <a:p>
            <a:endParaRPr lang="en-US" altLang="en-US" dirty="0">
              <a:latin typeface="+mn-lt"/>
            </a:endParaRPr>
          </a:p>
          <a:p>
            <a:r>
              <a:rPr lang="en-US" altLang="en-US" dirty="0">
                <a:latin typeface="+mn-lt"/>
              </a:rPr>
              <a:t>What if you need it?  We are okay!  You gave away principal but you can give it to anyone except you or spouse. Give it to kids and then have them gift it back to you. If not, they won’t get anything else.  </a:t>
            </a:r>
          </a:p>
          <a:p>
            <a:endParaRPr lang="en-US" altLang="en-US" dirty="0">
              <a:latin typeface="+mn-lt"/>
            </a:endParaRPr>
          </a:p>
          <a:p>
            <a:r>
              <a:rPr lang="en-US" altLang="en-US" dirty="0">
                <a:latin typeface="+mn-lt"/>
              </a:rPr>
              <a:t>What if child gets weird?  It is okay, there is a trap door. Still have AP</a:t>
            </a:r>
          </a:p>
          <a:p>
            <a:endParaRPr lang="en-US" dirty="0"/>
          </a:p>
        </p:txBody>
      </p:sp>
      <p:sp>
        <p:nvSpPr>
          <p:cNvPr id="5" name="TextBox 4">
            <a:extLst>
              <a:ext uri="{FF2B5EF4-FFF2-40B4-BE49-F238E27FC236}">
                <a16:creationId xmlns:a16="http://schemas.microsoft.com/office/drawing/2014/main" id="{E7755A1F-62A7-4152-86A5-AC9F7F2A9703}"/>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A1AC066C-3129-4D25-A89B-594E252CB5A7}"/>
              </a:ext>
            </a:extLst>
          </p:cNvPr>
          <p:cNvSpPr>
            <a:spLocks noGrp="1"/>
          </p:cNvSpPr>
          <p:nvPr>
            <p:ph type="sldNum" sz="quarter" idx="5"/>
          </p:nvPr>
        </p:nvSpPr>
        <p:spPr/>
        <p:txBody>
          <a:bodyPr/>
          <a:lstStyle/>
          <a:p>
            <a:fld id="{1B156AD9-9286-4C09-8AF9-C122A7331CB8}" type="slidenum">
              <a:rPr lang="en-US" smtClean="0"/>
              <a:t>70</a:t>
            </a:fld>
            <a:endParaRPr lang="en-US" dirty="0"/>
          </a:p>
        </p:txBody>
      </p:sp>
    </p:spTree>
    <p:extLst>
      <p:ext uri="{BB962C8B-B14F-4D97-AF65-F5344CB8AC3E}">
        <p14:creationId xmlns:p14="http://schemas.microsoft.com/office/powerpoint/2010/main" val="19318465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mn-lt"/>
              </a:rPr>
              <a:t>Give examples of clients using both</a:t>
            </a:r>
          </a:p>
          <a:p>
            <a:endParaRPr lang="en-US" dirty="0"/>
          </a:p>
        </p:txBody>
      </p:sp>
      <p:sp>
        <p:nvSpPr>
          <p:cNvPr id="5" name="TextBox 4">
            <a:extLst>
              <a:ext uri="{FF2B5EF4-FFF2-40B4-BE49-F238E27FC236}">
                <a16:creationId xmlns:a16="http://schemas.microsoft.com/office/drawing/2014/main" id="{BE2E47B7-C7EB-4216-8267-0B113FCD883F}"/>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A73AA6C1-B27B-4301-8D7A-7485E8034D8E}"/>
              </a:ext>
            </a:extLst>
          </p:cNvPr>
          <p:cNvSpPr>
            <a:spLocks noGrp="1"/>
          </p:cNvSpPr>
          <p:nvPr>
            <p:ph type="sldNum" sz="quarter" idx="5"/>
          </p:nvPr>
        </p:nvSpPr>
        <p:spPr/>
        <p:txBody>
          <a:bodyPr/>
          <a:lstStyle/>
          <a:p>
            <a:fld id="{1B156AD9-9286-4C09-8AF9-C122A7331CB8}" type="slidenum">
              <a:rPr lang="en-US" smtClean="0"/>
              <a:t>71</a:t>
            </a:fld>
            <a:endParaRPr lang="en-US" dirty="0"/>
          </a:p>
        </p:txBody>
      </p:sp>
    </p:spTree>
    <p:extLst>
      <p:ext uri="{BB962C8B-B14F-4D97-AF65-F5344CB8AC3E}">
        <p14:creationId xmlns:p14="http://schemas.microsoft.com/office/powerpoint/2010/main" val="24260095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98520801-B9F3-4691-A93B-CA968CE6A1EC}"/>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BED761B2-96C4-4B3E-92D0-6CACB6B7A1DF}"/>
              </a:ext>
            </a:extLst>
          </p:cNvPr>
          <p:cNvSpPr>
            <a:spLocks noGrp="1"/>
          </p:cNvSpPr>
          <p:nvPr>
            <p:ph type="sldNum" sz="quarter" idx="5"/>
          </p:nvPr>
        </p:nvSpPr>
        <p:spPr/>
        <p:txBody>
          <a:bodyPr/>
          <a:lstStyle/>
          <a:p>
            <a:fld id="{1B156AD9-9286-4C09-8AF9-C122A7331CB8}" type="slidenum">
              <a:rPr lang="en-US" smtClean="0"/>
              <a:t>72</a:t>
            </a:fld>
            <a:endParaRPr lang="en-US" dirty="0"/>
          </a:p>
        </p:txBody>
      </p:sp>
    </p:spTree>
    <p:extLst>
      <p:ext uri="{BB962C8B-B14F-4D97-AF65-F5344CB8AC3E}">
        <p14:creationId xmlns:p14="http://schemas.microsoft.com/office/powerpoint/2010/main" val="1957446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b="1" dirty="0">
              <a:latin typeface="+mn-lt"/>
            </a:endParaRPr>
          </a:p>
          <a:p>
            <a:endParaRPr lang="en-US" altLang="en-US" b="1" dirty="0"/>
          </a:p>
          <a:p>
            <a:r>
              <a:rPr lang="en-US" altLang="en-US" b="1" dirty="0">
                <a:latin typeface="+mn-lt"/>
              </a:rPr>
              <a:t>REMINDER: This slide appeared earlier (#53), so provide overview and move on. </a:t>
            </a:r>
          </a:p>
          <a:p>
            <a:endParaRPr lang="en-US" dirty="0"/>
          </a:p>
        </p:txBody>
      </p:sp>
      <p:sp>
        <p:nvSpPr>
          <p:cNvPr id="5" name="TextBox 4">
            <a:extLst>
              <a:ext uri="{FF2B5EF4-FFF2-40B4-BE49-F238E27FC236}">
                <a16:creationId xmlns:a16="http://schemas.microsoft.com/office/drawing/2014/main" id="{36BB5001-88D1-42DE-A429-19F862F9FC2F}"/>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531C7647-1D1E-477E-BBED-032F95B6C953}"/>
              </a:ext>
            </a:extLst>
          </p:cNvPr>
          <p:cNvSpPr>
            <a:spLocks noGrp="1"/>
          </p:cNvSpPr>
          <p:nvPr>
            <p:ph type="sldNum" sz="quarter" idx="5"/>
          </p:nvPr>
        </p:nvSpPr>
        <p:spPr/>
        <p:txBody>
          <a:bodyPr/>
          <a:lstStyle/>
          <a:p>
            <a:fld id="{1B156AD9-9286-4C09-8AF9-C122A7331CB8}" type="slidenum">
              <a:rPr lang="en-US" smtClean="0"/>
              <a:t>73</a:t>
            </a:fld>
            <a:endParaRPr lang="en-US" dirty="0"/>
          </a:p>
        </p:txBody>
      </p:sp>
    </p:spTree>
    <p:extLst>
      <p:ext uri="{BB962C8B-B14F-4D97-AF65-F5344CB8AC3E}">
        <p14:creationId xmlns:p14="http://schemas.microsoft.com/office/powerpoint/2010/main" val="13285494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mn-lt"/>
              </a:rPr>
              <a:t>Discuss importance of funding</a:t>
            </a:r>
          </a:p>
          <a:p>
            <a:r>
              <a:rPr lang="en-US" altLang="en-US" dirty="0">
                <a:latin typeface="+mn-lt"/>
              </a:rPr>
              <a:t>How do we put assets in Wagon</a:t>
            </a:r>
          </a:p>
          <a:p>
            <a:r>
              <a:rPr lang="en-US" altLang="en-US" dirty="0">
                <a:latin typeface="+mn-lt"/>
              </a:rPr>
              <a:t>	Mom story</a:t>
            </a:r>
          </a:p>
          <a:p>
            <a:r>
              <a:rPr lang="en-US" altLang="en-US" dirty="0">
                <a:latin typeface="+mn-lt"/>
              </a:rPr>
              <a:t>	Getting money out</a:t>
            </a:r>
          </a:p>
          <a:p>
            <a:r>
              <a:rPr lang="en-US" altLang="en-US" dirty="0">
                <a:latin typeface="+mn-lt"/>
              </a:rPr>
              <a:t>	Firing Dad</a:t>
            </a:r>
          </a:p>
          <a:p>
            <a:r>
              <a:rPr lang="en-US" altLang="en-US" dirty="0">
                <a:latin typeface="+mn-lt"/>
              </a:rPr>
              <a:t>	Remarriage protection</a:t>
            </a:r>
          </a:p>
          <a:p>
            <a:endParaRPr lang="en-US" dirty="0"/>
          </a:p>
        </p:txBody>
      </p:sp>
      <p:sp>
        <p:nvSpPr>
          <p:cNvPr id="5" name="TextBox 4">
            <a:extLst>
              <a:ext uri="{FF2B5EF4-FFF2-40B4-BE49-F238E27FC236}">
                <a16:creationId xmlns:a16="http://schemas.microsoft.com/office/drawing/2014/main" id="{8D4FA1B9-E14F-4C92-AF2E-D74D60F12540}"/>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36E612AC-1280-48E3-8FC2-4DEDDA09690F}"/>
              </a:ext>
            </a:extLst>
          </p:cNvPr>
          <p:cNvSpPr>
            <a:spLocks noGrp="1"/>
          </p:cNvSpPr>
          <p:nvPr>
            <p:ph type="sldNum" sz="quarter" idx="5"/>
          </p:nvPr>
        </p:nvSpPr>
        <p:spPr/>
        <p:txBody>
          <a:bodyPr/>
          <a:lstStyle/>
          <a:p>
            <a:fld id="{1B156AD9-9286-4C09-8AF9-C122A7331CB8}" type="slidenum">
              <a:rPr lang="en-US" smtClean="0"/>
              <a:t>74</a:t>
            </a:fld>
            <a:endParaRPr lang="en-US" dirty="0"/>
          </a:p>
        </p:txBody>
      </p:sp>
    </p:spTree>
    <p:extLst>
      <p:ext uri="{BB962C8B-B14F-4D97-AF65-F5344CB8AC3E}">
        <p14:creationId xmlns:p14="http://schemas.microsoft.com/office/powerpoint/2010/main" val="21615256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 Vision Clarifier:</a:t>
            </a:r>
          </a:p>
          <a:p>
            <a:r>
              <a:rPr lang="en-US" dirty="0"/>
              <a:t>     </a:t>
            </a:r>
            <a:r>
              <a:rPr lang="en-US" sz="1200" dirty="0"/>
              <a:t>– </a:t>
            </a:r>
            <a:r>
              <a:rPr lang="en-US" dirty="0"/>
              <a:t>Why important</a:t>
            </a:r>
          </a:p>
          <a:p>
            <a:r>
              <a:rPr lang="en-US" dirty="0"/>
              <a:t>     </a:t>
            </a:r>
            <a:r>
              <a:rPr lang="en-US" sz="1200" dirty="0"/>
              <a:t>– </a:t>
            </a:r>
            <a:r>
              <a:rPr lang="en-US" dirty="0"/>
              <a:t>How it is used</a:t>
            </a:r>
          </a:p>
          <a:p>
            <a:r>
              <a:rPr lang="en-US" dirty="0"/>
              <a:t>     </a:t>
            </a:r>
            <a:r>
              <a:rPr lang="en-US" sz="1200" dirty="0"/>
              <a:t>– </a:t>
            </a:r>
            <a:r>
              <a:rPr lang="en-US" dirty="0"/>
              <a:t>Uniformity</a:t>
            </a:r>
          </a:p>
          <a:p>
            <a:r>
              <a:rPr lang="en-US" dirty="0"/>
              <a:t>     - Advantage to clients and referral sources</a:t>
            </a:r>
          </a:p>
          <a:p>
            <a:endParaRPr lang="en-US" dirty="0"/>
          </a:p>
        </p:txBody>
      </p:sp>
      <p:sp>
        <p:nvSpPr>
          <p:cNvPr id="5" name="TextBox 4">
            <a:extLst>
              <a:ext uri="{FF2B5EF4-FFF2-40B4-BE49-F238E27FC236}">
                <a16:creationId xmlns:a16="http://schemas.microsoft.com/office/drawing/2014/main" id="{F6029C4D-81AB-402A-8D02-C9FF66A7F052}"/>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690BFCE3-CBA6-42B8-83F4-48E82089F30B}"/>
              </a:ext>
            </a:extLst>
          </p:cNvPr>
          <p:cNvSpPr>
            <a:spLocks noGrp="1"/>
          </p:cNvSpPr>
          <p:nvPr>
            <p:ph type="sldNum" sz="quarter" idx="5"/>
          </p:nvPr>
        </p:nvSpPr>
        <p:spPr/>
        <p:txBody>
          <a:bodyPr/>
          <a:lstStyle/>
          <a:p>
            <a:fld id="{1B156AD9-9286-4C09-8AF9-C122A7331CB8}" type="slidenum">
              <a:rPr lang="en-US" smtClean="0"/>
              <a:t>75</a:t>
            </a:fld>
            <a:endParaRPr lang="en-US" dirty="0"/>
          </a:p>
        </p:txBody>
      </p:sp>
    </p:spTree>
    <p:extLst>
      <p:ext uri="{BB962C8B-B14F-4D97-AF65-F5344CB8AC3E}">
        <p14:creationId xmlns:p14="http://schemas.microsoft.com/office/powerpoint/2010/main" val="28217920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Remind them of difference between MIT and FIT (why they are used)</a:t>
            </a:r>
          </a:p>
          <a:p>
            <a:endParaRPr lang="en-US" dirty="0"/>
          </a:p>
          <a:p>
            <a:r>
              <a:rPr lang="en-US" dirty="0"/>
              <a:t>Use boxes as demonstration</a:t>
            </a:r>
          </a:p>
        </p:txBody>
      </p:sp>
      <p:sp>
        <p:nvSpPr>
          <p:cNvPr id="5" name="TextBox 4">
            <a:extLst>
              <a:ext uri="{FF2B5EF4-FFF2-40B4-BE49-F238E27FC236}">
                <a16:creationId xmlns:a16="http://schemas.microsoft.com/office/drawing/2014/main" id="{781C3BBF-53A1-4ED9-BC71-6FDB9EDAE356}"/>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28EB5878-952C-4A6E-A64E-02BCDDC24151}"/>
              </a:ext>
            </a:extLst>
          </p:cNvPr>
          <p:cNvSpPr>
            <a:spLocks noGrp="1"/>
          </p:cNvSpPr>
          <p:nvPr>
            <p:ph type="sldNum" sz="quarter" idx="5"/>
          </p:nvPr>
        </p:nvSpPr>
        <p:spPr/>
        <p:txBody>
          <a:bodyPr/>
          <a:lstStyle/>
          <a:p>
            <a:fld id="{1B156AD9-9286-4C09-8AF9-C122A7331CB8}" type="slidenum">
              <a:rPr lang="en-US" smtClean="0"/>
              <a:t>76</a:t>
            </a:fld>
            <a:endParaRPr lang="en-US" dirty="0"/>
          </a:p>
        </p:txBody>
      </p:sp>
    </p:spTree>
    <p:extLst>
      <p:ext uri="{BB962C8B-B14F-4D97-AF65-F5344CB8AC3E}">
        <p14:creationId xmlns:p14="http://schemas.microsoft.com/office/powerpoint/2010/main" val="12468540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47DA61F6-12DE-4D50-B69D-39A80D910C25}"/>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4A592DAE-7644-4369-A8B9-35DFE0B552C4}"/>
              </a:ext>
            </a:extLst>
          </p:cNvPr>
          <p:cNvSpPr>
            <a:spLocks noGrp="1"/>
          </p:cNvSpPr>
          <p:nvPr>
            <p:ph type="sldNum" sz="quarter" idx="5"/>
          </p:nvPr>
        </p:nvSpPr>
        <p:spPr/>
        <p:txBody>
          <a:bodyPr/>
          <a:lstStyle/>
          <a:p>
            <a:fld id="{1B156AD9-9286-4C09-8AF9-C122A7331CB8}" type="slidenum">
              <a:rPr lang="en-US" smtClean="0"/>
              <a:t>77</a:t>
            </a:fld>
            <a:endParaRPr lang="en-US" dirty="0"/>
          </a:p>
        </p:txBody>
      </p:sp>
    </p:spTree>
    <p:extLst>
      <p:ext uri="{BB962C8B-B14F-4D97-AF65-F5344CB8AC3E}">
        <p14:creationId xmlns:p14="http://schemas.microsoft.com/office/powerpoint/2010/main" val="5735163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A7E6B7A8-83A6-4F5C-824B-803C9EAAC779}"/>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149F9F7D-D136-4D63-BAA1-E65AC2080D9A}"/>
              </a:ext>
            </a:extLst>
          </p:cNvPr>
          <p:cNvSpPr>
            <a:spLocks noGrp="1"/>
          </p:cNvSpPr>
          <p:nvPr>
            <p:ph type="sldNum" sz="quarter" idx="5"/>
          </p:nvPr>
        </p:nvSpPr>
        <p:spPr/>
        <p:txBody>
          <a:bodyPr/>
          <a:lstStyle/>
          <a:p>
            <a:fld id="{1B156AD9-9286-4C09-8AF9-C122A7331CB8}" type="slidenum">
              <a:rPr lang="en-US" smtClean="0"/>
              <a:t>78</a:t>
            </a:fld>
            <a:endParaRPr lang="en-US" dirty="0"/>
          </a:p>
        </p:txBody>
      </p:sp>
    </p:spTree>
    <p:extLst>
      <p:ext uri="{BB962C8B-B14F-4D97-AF65-F5344CB8AC3E}">
        <p14:creationId xmlns:p14="http://schemas.microsoft.com/office/powerpoint/2010/main" val="3145094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A7E6B7A8-83A6-4F5C-824B-803C9EAAC779}"/>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149F9F7D-D136-4D63-BAA1-E65AC2080D9A}"/>
              </a:ext>
            </a:extLst>
          </p:cNvPr>
          <p:cNvSpPr>
            <a:spLocks noGrp="1"/>
          </p:cNvSpPr>
          <p:nvPr>
            <p:ph type="sldNum" sz="quarter" idx="5"/>
          </p:nvPr>
        </p:nvSpPr>
        <p:spPr/>
        <p:txBody>
          <a:bodyPr/>
          <a:lstStyle/>
          <a:p>
            <a:fld id="{1B156AD9-9286-4C09-8AF9-C122A7331CB8}" type="slidenum">
              <a:rPr lang="en-US" smtClean="0"/>
              <a:t>79</a:t>
            </a:fld>
            <a:endParaRPr lang="en-US" dirty="0"/>
          </a:p>
        </p:txBody>
      </p:sp>
    </p:spTree>
    <p:extLst>
      <p:ext uri="{BB962C8B-B14F-4D97-AF65-F5344CB8AC3E}">
        <p14:creationId xmlns:p14="http://schemas.microsoft.com/office/powerpoint/2010/main" val="1374245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EE8932A0-CDD3-4426-B1D9-52DE1A7EABFB}"/>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BF0C49A8-ABC5-4B8A-B909-308334E3A8CE}"/>
              </a:ext>
            </a:extLst>
          </p:cNvPr>
          <p:cNvSpPr>
            <a:spLocks noGrp="1"/>
          </p:cNvSpPr>
          <p:nvPr>
            <p:ph type="sldNum" sz="quarter" idx="5"/>
          </p:nvPr>
        </p:nvSpPr>
        <p:spPr/>
        <p:txBody>
          <a:bodyPr/>
          <a:lstStyle/>
          <a:p>
            <a:fld id="{1B156AD9-9286-4C09-8AF9-C122A7331CB8}" type="slidenum">
              <a:rPr lang="en-US" smtClean="0"/>
              <a:t>8</a:t>
            </a:fld>
            <a:endParaRPr lang="en-US" dirty="0"/>
          </a:p>
        </p:txBody>
      </p:sp>
    </p:spTree>
    <p:extLst>
      <p:ext uri="{BB962C8B-B14F-4D97-AF65-F5344CB8AC3E}">
        <p14:creationId xmlns:p14="http://schemas.microsoft.com/office/powerpoint/2010/main" val="40485793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a:p>
            <a:pPr defTabSz="931774">
              <a:defRPr/>
            </a:pPr>
            <a:endParaRPr lang="en-US" dirty="0"/>
          </a:p>
          <a:p>
            <a:pPr defTabSz="931774">
              <a:defRPr/>
            </a:pPr>
            <a:r>
              <a:rPr lang="en-US" dirty="0"/>
              <a:t>Debtor-Creditor Law </a:t>
            </a:r>
            <a:r>
              <a:rPr lang="en-US" dirty="0">
                <a:sym typeface="Wingdings" panose="05000000000000000000" pitchFamily="2" charset="2"/>
              </a:rPr>
              <a:t> </a:t>
            </a:r>
            <a:r>
              <a:rPr lang="en-US" dirty="0"/>
              <a:t>whatever debtor has direct access to so does the creditor</a:t>
            </a:r>
          </a:p>
          <a:p>
            <a:endParaRPr lang="en-US" dirty="0"/>
          </a:p>
        </p:txBody>
      </p:sp>
      <p:sp>
        <p:nvSpPr>
          <p:cNvPr id="5" name="TextBox 4">
            <a:extLst>
              <a:ext uri="{FF2B5EF4-FFF2-40B4-BE49-F238E27FC236}">
                <a16:creationId xmlns:a16="http://schemas.microsoft.com/office/drawing/2014/main" id="{FD4504E0-9350-4697-803C-C05FBC643242}"/>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86FDFE22-0F7B-4DAE-9274-C8AE5683B944}"/>
              </a:ext>
            </a:extLst>
          </p:cNvPr>
          <p:cNvSpPr>
            <a:spLocks noGrp="1"/>
          </p:cNvSpPr>
          <p:nvPr>
            <p:ph type="sldNum" sz="quarter" idx="5"/>
          </p:nvPr>
        </p:nvSpPr>
        <p:spPr/>
        <p:txBody>
          <a:bodyPr/>
          <a:lstStyle/>
          <a:p>
            <a:fld id="{1B156AD9-9286-4C09-8AF9-C122A7331CB8}" type="slidenum">
              <a:rPr lang="en-US" smtClean="0"/>
              <a:t>80</a:t>
            </a:fld>
            <a:endParaRPr lang="en-US" dirty="0"/>
          </a:p>
        </p:txBody>
      </p:sp>
    </p:spTree>
    <p:extLst>
      <p:ext uri="{BB962C8B-B14F-4D97-AF65-F5344CB8AC3E}">
        <p14:creationId xmlns:p14="http://schemas.microsoft.com/office/powerpoint/2010/main" val="25118636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Key </a:t>
            </a:r>
            <a:r>
              <a:rPr lang="en-US" dirty="0">
                <a:sym typeface="Wingdings" panose="05000000000000000000" pitchFamily="2" charset="2"/>
              </a:rPr>
              <a:t> Can’t give $ directly to grantor or grantor’s creditors </a:t>
            </a:r>
            <a:endParaRPr lang="en-US" dirty="0"/>
          </a:p>
        </p:txBody>
      </p:sp>
      <p:sp>
        <p:nvSpPr>
          <p:cNvPr id="5" name="TextBox 4">
            <a:extLst>
              <a:ext uri="{FF2B5EF4-FFF2-40B4-BE49-F238E27FC236}">
                <a16:creationId xmlns:a16="http://schemas.microsoft.com/office/drawing/2014/main" id="{9C8E6131-B28E-4CC5-B384-A1A41873E4F6}"/>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D904ABD5-EF8F-4DA7-A7ED-4C46BCA877A0}"/>
              </a:ext>
            </a:extLst>
          </p:cNvPr>
          <p:cNvSpPr>
            <a:spLocks noGrp="1"/>
          </p:cNvSpPr>
          <p:nvPr>
            <p:ph type="sldNum" sz="quarter" idx="5"/>
          </p:nvPr>
        </p:nvSpPr>
        <p:spPr/>
        <p:txBody>
          <a:bodyPr/>
          <a:lstStyle/>
          <a:p>
            <a:fld id="{1B156AD9-9286-4C09-8AF9-C122A7331CB8}" type="slidenum">
              <a:rPr lang="en-US" smtClean="0"/>
              <a:t>81</a:t>
            </a:fld>
            <a:endParaRPr lang="en-US" dirty="0"/>
          </a:p>
        </p:txBody>
      </p:sp>
    </p:spTree>
    <p:extLst>
      <p:ext uri="{BB962C8B-B14F-4D97-AF65-F5344CB8AC3E}">
        <p14:creationId xmlns:p14="http://schemas.microsoft.com/office/powerpoint/2010/main" val="367618841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Grantor = Settlor</a:t>
            </a:r>
          </a:p>
          <a:p>
            <a:r>
              <a:rPr lang="en-US" dirty="0"/>
              <a:t>(we use Grantor) </a:t>
            </a:r>
          </a:p>
        </p:txBody>
      </p:sp>
      <p:sp>
        <p:nvSpPr>
          <p:cNvPr id="5" name="TextBox 4">
            <a:extLst>
              <a:ext uri="{FF2B5EF4-FFF2-40B4-BE49-F238E27FC236}">
                <a16:creationId xmlns:a16="http://schemas.microsoft.com/office/drawing/2014/main" id="{8161E216-FDF2-41D5-8945-307532BA2D95}"/>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6C604EB3-66AD-4E5D-9CBD-4CEE9BAAA6FF}"/>
              </a:ext>
            </a:extLst>
          </p:cNvPr>
          <p:cNvSpPr>
            <a:spLocks noGrp="1"/>
          </p:cNvSpPr>
          <p:nvPr>
            <p:ph type="sldNum" sz="quarter" idx="5"/>
          </p:nvPr>
        </p:nvSpPr>
        <p:spPr/>
        <p:txBody>
          <a:bodyPr/>
          <a:lstStyle/>
          <a:p>
            <a:fld id="{1B156AD9-9286-4C09-8AF9-C122A7331CB8}" type="slidenum">
              <a:rPr lang="en-US" smtClean="0"/>
              <a:t>82</a:t>
            </a:fld>
            <a:endParaRPr lang="en-US" dirty="0"/>
          </a:p>
        </p:txBody>
      </p:sp>
    </p:spTree>
    <p:extLst>
      <p:ext uri="{BB962C8B-B14F-4D97-AF65-F5344CB8AC3E}">
        <p14:creationId xmlns:p14="http://schemas.microsoft.com/office/powerpoint/2010/main" val="30232919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AFA75B36-E09A-4F14-80D0-15B5E11AA275}"/>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AEF67223-ADD6-4FFD-B859-1B02CF461E41}"/>
              </a:ext>
            </a:extLst>
          </p:cNvPr>
          <p:cNvSpPr>
            <a:spLocks noGrp="1"/>
          </p:cNvSpPr>
          <p:nvPr>
            <p:ph type="sldNum" sz="quarter" idx="5"/>
          </p:nvPr>
        </p:nvSpPr>
        <p:spPr/>
        <p:txBody>
          <a:bodyPr/>
          <a:lstStyle/>
          <a:p>
            <a:fld id="{1B156AD9-9286-4C09-8AF9-C122A7331CB8}" type="slidenum">
              <a:rPr lang="en-US" smtClean="0"/>
              <a:t>83</a:t>
            </a:fld>
            <a:endParaRPr lang="en-US" dirty="0"/>
          </a:p>
        </p:txBody>
      </p:sp>
    </p:spTree>
    <p:extLst>
      <p:ext uri="{BB962C8B-B14F-4D97-AF65-F5344CB8AC3E}">
        <p14:creationId xmlns:p14="http://schemas.microsoft.com/office/powerpoint/2010/main" val="221358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demonstration from front of room</a:t>
            </a:r>
          </a:p>
        </p:txBody>
      </p:sp>
      <p:sp>
        <p:nvSpPr>
          <p:cNvPr id="5" name="TextBox 4">
            <a:extLst>
              <a:ext uri="{FF2B5EF4-FFF2-40B4-BE49-F238E27FC236}">
                <a16:creationId xmlns:a16="http://schemas.microsoft.com/office/drawing/2014/main" id="{75D805B7-6638-4373-BEC7-CDE5FC7B0285}"/>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A296CFA3-EC09-46B2-BDAE-CEA6150BB8E7}"/>
              </a:ext>
            </a:extLst>
          </p:cNvPr>
          <p:cNvSpPr>
            <a:spLocks noGrp="1"/>
          </p:cNvSpPr>
          <p:nvPr>
            <p:ph type="sldNum" sz="quarter" idx="5"/>
          </p:nvPr>
        </p:nvSpPr>
        <p:spPr/>
        <p:txBody>
          <a:bodyPr/>
          <a:lstStyle/>
          <a:p>
            <a:fld id="{1B156AD9-9286-4C09-8AF9-C122A7331CB8}" type="slidenum">
              <a:rPr lang="en-US" smtClean="0"/>
              <a:t>84</a:t>
            </a:fld>
            <a:endParaRPr lang="en-US" dirty="0"/>
          </a:p>
        </p:txBody>
      </p:sp>
    </p:spTree>
    <p:extLst>
      <p:ext uri="{BB962C8B-B14F-4D97-AF65-F5344CB8AC3E}">
        <p14:creationId xmlns:p14="http://schemas.microsoft.com/office/powerpoint/2010/main" val="259283490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demonstration</a:t>
            </a:r>
          </a:p>
        </p:txBody>
      </p:sp>
      <p:sp>
        <p:nvSpPr>
          <p:cNvPr id="5" name="TextBox 4">
            <a:extLst>
              <a:ext uri="{FF2B5EF4-FFF2-40B4-BE49-F238E27FC236}">
                <a16:creationId xmlns:a16="http://schemas.microsoft.com/office/drawing/2014/main" id="{391363FF-ECF0-4832-A0CE-998AC914EB75}"/>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EB7F1397-E1AE-4646-B922-DB0E40C7C721}"/>
              </a:ext>
            </a:extLst>
          </p:cNvPr>
          <p:cNvSpPr>
            <a:spLocks noGrp="1"/>
          </p:cNvSpPr>
          <p:nvPr>
            <p:ph type="sldNum" sz="quarter" idx="5"/>
          </p:nvPr>
        </p:nvSpPr>
        <p:spPr/>
        <p:txBody>
          <a:bodyPr/>
          <a:lstStyle/>
          <a:p>
            <a:fld id="{1B156AD9-9286-4C09-8AF9-C122A7331CB8}" type="slidenum">
              <a:rPr lang="en-US" smtClean="0"/>
              <a:t>85</a:t>
            </a:fld>
            <a:endParaRPr lang="en-US" dirty="0"/>
          </a:p>
        </p:txBody>
      </p:sp>
    </p:spTree>
    <p:extLst>
      <p:ext uri="{BB962C8B-B14F-4D97-AF65-F5344CB8AC3E}">
        <p14:creationId xmlns:p14="http://schemas.microsoft.com/office/powerpoint/2010/main" val="211353722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demonstration </a:t>
            </a:r>
          </a:p>
        </p:txBody>
      </p:sp>
      <p:sp>
        <p:nvSpPr>
          <p:cNvPr id="5" name="TextBox 4">
            <a:extLst>
              <a:ext uri="{FF2B5EF4-FFF2-40B4-BE49-F238E27FC236}">
                <a16:creationId xmlns:a16="http://schemas.microsoft.com/office/drawing/2014/main" id="{4996E7CE-C5C0-414B-8E8A-C84F75277229}"/>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42BBA5F8-0992-4936-98FB-54CBB4F41C22}"/>
              </a:ext>
            </a:extLst>
          </p:cNvPr>
          <p:cNvSpPr>
            <a:spLocks noGrp="1"/>
          </p:cNvSpPr>
          <p:nvPr>
            <p:ph type="sldNum" sz="quarter" idx="5"/>
          </p:nvPr>
        </p:nvSpPr>
        <p:spPr/>
        <p:txBody>
          <a:bodyPr/>
          <a:lstStyle/>
          <a:p>
            <a:fld id="{1B156AD9-9286-4C09-8AF9-C122A7331CB8}" type="slidenum">
              <a:rPr lang="en-US" smtClean="0"/>
              <a:t>86</a:t>
            </a:fld>
            <a:endParaRPr lang="en-US" dirty="0"/>
          </a:p>
        </p:txBody>
      </p:sp>
    </p:spTree>
    <p:extLst>
      <p:ext uri="{BB962C8B-B14F-4D97-AF65-F5344CB8AC3E}">
        <p14:creationId xmlns:p14="http://schemas.microsoft.com/office/powerpoint/2010/main" val="11897452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retirement accounts are put in trust</a:t>
            </a:r>
          </a:p>
          <a:p>
            <a:r>
              <a:rPr lang="en-US" dirty="0">
                <a:sym typeface="Wingdings" panose="05000000000000000000" pitchFamily="2" charset="2"/>
              </a:rPr>
              <a:t>      triggers tax consequence</a:t>
            </a:r>
            <a:endParaRPr lang="en-US" dirty="0"/>
          </a:p>
        </p:txBody>
      </p:sp>
      <p:sp>
        <p:nvSpPr>
          <p:cNvPr id="5" name="TextBox 4">
            <a:extLst>
              <a:ext uri="{FF2B5EF4-FFF2-40B4-BE49-F238E27FC236}">
                <a16:creationId xmlns:a16="http://schemas.microsoft.com/office/drawing/2014/main" id="{6639A08A-5E15-41D3-92FD-FEE68D2A610B}"/>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D5BCF5A6-FA12-44F3-9C9E-B4F1B6330B72}"/>
              </a:ext>
            </a:extLst>
          </p:cNvPr>
          <p:cNvSpPr>
            <a:spLocks noGrp="1"/>
          </p:cNvSpPr>
          <p:nvPr>
            <p:ph type="sldNum" sz="quarter" idx="5"/>
          </p:nvPr>
        </p:nvSpPr>
        <p:spPr/>
        <p:txBody>
          <a:bodyPr/>
          <a:lstStyle/>
          <a:p>
            <a:fld id="{1B156AD9-9286-4C09-8AF9-C122A7331CB8}" type="slidenum">
              <a:rPr lang="en-US" smtClean="0"/>
              <a:t>87</a:t>
            </a:fld>
            <a:endParaRPr lang="en-US" dirty="0"/>
          </a:p>
        </p:txBody>
      </p:sp>
    </p:spTree>
    <p:extLst>
      <p:ext uri="{BB962C8B-B14F-4D97-AF65-F5344CB8AC3E}">
        <p14:creationId xmlns:p14="http://schemas.microsoft.com/office/powerpoint/2010/main" val="263563455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Spend a</a:t>
            </a:r>
            <a:r>
              <a:rPr lang="en-US" baseline="0" dirty="0"/>
              <a:t> few minutes on see-through trusts</a:t>
            </a:r>
          </a:p>
          <a:p>
            <a:endParaRPr lang="en-US" baseline="0" dirty="0"/>
          </a:p>
          <a:p>
            <a:r>
              <a:rPr lang="en-US" baseline="0" dirty="0"/>
              <a:t>Clark vs. Remeker:</a:t>
            </a:r>
          </a:p>
          <a:p>
            <a:r>
              <a:rPr lang="en-US" baseline="0" dirty="0"/>
              <a:t>     -Holding: funds held in inherited IRA are not “retirement fund” within meaning of USC section 522(b)(3)(c) </a:t>
            </a:r>
          </a:p>
          <a:p>
            <a:endParaRPr lang="en-US" baseline="0" dirty="0"/>
          </a:p>
          <a:p>
            <a:r>
              <a:rPr lang="en-US" b="1" baseline="0" dirty="0"/>
              <a:t>Walk through each one &amp; give example in front of room</a:t>
            </a:r>
          </a:p>
        </p:txBody>
      </p:sp>
      <p:sp>
        <p:nvSpPr>
          <p:cNvPr id="5" name="TextBox 4">
            <a:extLst>
              <a:ext uri="{FF2B5EF4-FFF2-40B4-BE49-F238E27FC236}">
                <a16:creationId xmlns:a16="http://schemas.microsoft.com/office/drawing/2014/main" id="{11A6FBF9-A0AC-4D7C-938A-E0227DCD2A5C}"/>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A6406A48-2F17-4DFF-80CD-8EB5903D5774}"/>
              </a:ext>
            </a:extLst>
          </p:cNvPr>
          <p:cNvSpPr>
            <a:spLocks noGrp="1"/>
          </p:cNvSpPr>
          <p:nvPr>
            <p:ph type="sldNum" sz="quarter" idx="5"/>
          </p:nvPr>
        </p:nvSpPr>
        <p:spPr/>
        <p:txBody>
          <a:bodyPr/>
          <a:lstStyle/>
          <a:p>
            <a:fld id="{1B156AD9-9286-4C09-8AF9-C122A7331CB8}" type="slidenum">
              <a:rPr lang="en-US" smtClean="0"/>
              <a:t>88</a:t>
            </a:fld>
            <a:endParaRPr lang="en-US" dirty="0"/>
          </a:p>
        </p:txBody>
      </p:sp>
    </p:spTree>
    <p:extLst>
      <p:ext uri="{BB962C8B-B14F-4D97-AF65-F5344CB8AC3E}">
        <p14:creationId xmlns:p14="http://schemas.microsoft.com/office/powerpoint/2010/main" val="17336115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 </a:t>
            </a:r>
          </a:p>
        </p:txBody>
      </p:sp>
      <p:sp>
        <p:nvSpPr>
          <p:cNvPr id="5" name="TextBox 4">
            <a:extLst>
              <a:ext uri="{FF2B5EF4-FFF2-40B4-BE49-F238E27FC236}">
                <a16:creationId xmlns:a16="http://schemas.microsoft.com/office/drawing/2014/main" id="{E2EFBA36-8995-47A1-A2D6-986D3BD15B9F}"/>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C61C969E-02B9-4205-953A-38B34FA72248}"/>
              </a:ext>
            </a:extLst>
          </p:cNvPr>
          <p:cNvSpPr>
            <a:spLocks noGrp="1"/>
          </p:cNvSpPr>
          <p:nvPr>
            <p:ph type="sldNum" sz="quarter" idx="5"/>
          </p:nvPr>
        </p:nvSpPr>
        <p:spPr/>
        <p:txBody>
          <a:bodyPr/>
          <a:lstStyle/>
          <a:p>
            <a:fld id="{1B156AD9-9286-4C09-8AF9-C122A7331CB8}" type="slidenum">
              <a:rPr lang="en-US" smtClean="0"/>
              <a:t>89</a:t>
            </a:fld>
            <a:endParaRPr lang="en-US" dirty="0"/>
          </a:p>
        </p:txBody>
      </p:sp>
    </p:spTree>
    <p:extLst>
      <p:ext uri="{BB962C8B-B14F-4D97-AF65-F5344CB8AC3E}">
        <p14:creationId xmlns:p14="http://schemas.microsoft.com/office/powerpoint/2010/main" val="1606450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36D8BF2E-C441-451D-953F-65CD83BAF1B1}"/>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8C012E09-D49E-43D2-9FB1-CACDD9B6B56A}"/>
              </a:ext>
            </a:extLst>
          </p:cNvPr>
          <p:cNvSpPr>
            <a:spLocks noGrp="1"/>
          </p:cNvSpPr>
          <p:nvPr>
            <p:ph type="sldNum" sz="quarter" idx="5"/>
          </p:nvPr>
        </p:nvSpPr>
        <p:spPr/>
        <p:txBody>
          <a:bodyPr/>
          <a:lstStyle/>
          <a:p>
            <a:fld id="{1B156AD9-9286-4C09-8AF9-C122A7331CB8}" type="slidenum">
              <a:rPr lang="en-US" smtClean="0"/>
              <a:t>9</a:t>
            </a:fld>
            <a:endParaRPr lang="en-US" dirty="0"/>
          </a:p>
        </p:txBody>
      </p:sp>
    </p:spTree>
    <p:extLst>
      <p:ext uri="{BB962C8B-B14F-4D97-AF65-F5344CB8AC3E}">
        <p14:creationId xmlns:p14="http://schemas.microsoft.com/office/powerpoint/2010/main" val="66848042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Spend a</a:t>
            </a:r>
            <a:r>
              <a:rPr lang="en-US" baseline="0" dirty="0"/>
              <a:t> few minutes on see-through trusts</a:t>
            </a:r>
            <a:endParaRPr lang="en-US" dirty="0"/>
          </a:p>
        </p:txBody>
      </p:sp>
      <p:sp>
        <p:nvSpPr>
          <p:cNvPr id="5" name="TextBox 4">
            <a:extLst>
              <a:ext uri="{FF2B5EF4-FFF2-40B4-BE49-F238E27FC236}">
                <a16:creationId xmlns:a16="http://schemas.microsoft.com/office/drawing/2014/main" id="{21DD4755-86BD-4B52-BE81-CB2744E5D1C2}"/>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5C7707A5-557F-47E7-9E3D-F2DDFE6D6880}"/>
              </a:ext>
            </a:extLst>
          </p:cNvPr>
          <p:cNvSpPr>
            <a:spLocks noGrp="1"/>
          </p:cNvSpPr>
          <p:nvPr>
            <p:ph type="sldNum" sz="quarter" idx="5"/>
          </p:nvPr>
        </p:nvSpPr>
        <p:spPr/>
        <p:txBody>
          <a:bodyPr/>
          <a:lstStyle/>
          <a:p>
            <a:fld id="{1B156AD9-9286-4C09-8AF9-C122A7331CB8}" type="slidenum">
              <a:rPr lang="en-US" smtClean="0"/>
              <a:t>90</a:t>
            </a:fld>
            <a:endParaRPr lang="en-US" dirty="0"/>
          </a:p>
        </p:txBody>
      </p:sp>
    </p:spTree>
    <p:extLst>
      <p:ext uri="{BB962C8B-B14F-4D97-AF65-F5344CB8AC3E}">
        <p14:creationId xmlns:p14="http://schemas.microsoft.com/office/powerpoint/2010/main" val="234558983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a:p>
            <a:pPr defTabSz="931774">
              <a:defRPr/>
            </a:pPr>
            <a:endParaRPr lang="en-US" dirty="0"/>
          </a:p>
          <a:p>
            <a:pPr defTabSz="931774">
              <a:defRPr/>
            </a:pPr>
            <a:r>
              <a:rPr lang="en-US" dirty="0"/>
              <a:t>Debtor-Creditor Law </a:t>
            </a:r>
            <a:r>
              <a:rPr lang="en-US" sz="1200" dirty="0"/>
              <a:t>– </a:t>
            </a:r>
            <a:r>
              <a:rPr lang="en-US" dirty="0"/>
              <a:t>whatever debtor has direct access to so does the creditor</a:t>
            </a:r>
          </a:p>
          <a:p>
            <a:endParaRPr lang="en-US" dirty="0"/>
          </a:p>
        </p:txBody>
      </p:sp>
      <p:sp>
        <p:nvSpPr>
          <p:cNvPr id="5" name="TextBox 4">
            <a:extLst>
              <a:ext uri="{FF2B5EF4-FFF2-40B4-BE49-F238E27FC236}">
                <a16:creationId xmlns:a16="http://schemas.microsoft.com/office/drawing/2014/main" id="{A68EAD5D-3B0F-43CC-8B6B-EF35B170064A}"/>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A7E598E9-5B6A-4BE7-A3E1-43E92C8898BD}"/>
              </a:ext>
            </a:extLst>
          </p:cNvPr>
          <p:cNvSpPr>
            <a:spLocks noGrp="1"/>
          </p:cNvSpPr>
          <p:nvPr>
            <p:ph type="sldNum" sz="quarter" idx="5"/>
          </p:nvPr>
        </p:nvSpPr>
        <p:spPr/>
        <p:txBody>
          <a:bodyPr/>
          <a:lstStyle/>
          <a:p>
            <a:fld id="{1B156AD9-9286-4C09-8AF9-C122A7331CB8}" type="slidenum">
              <a:rPr lang="en-US" smtClean="0"/>
              <a:t>91</a:t>
            </a:fld>
            <a:endParaRPr lang="en-US" dirty="0"/>
          </a:p>
        </p:txBody>
      </p:sp>
    </p:spTree>
    <p:extLst>
      <p:ext uri="{BB962C8B-B14F-4D97-AF65-F5344CB8AC3E}">
        <p14:creationId xmlns:p14="http://schemas.microsoft.com/office/powerpoint/2010/main" val="35149316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6F6ABEEC-4092-4463-BC70-863E1D93A0CE}"/>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56557B79-17B3-4FF3-A1CE-6322B44724EB}"/>
              </a:ext>
            </a:extLst>
          </p:cNvPr>
          <p:cNvSpPr>
            <a:spLocks noGrp="1"/>
          </p:cNvSpPr>
          <p:nvPr>
            <p:ph type="sldNum" sz="quarter" idx="5"/>
          </p:nvPr>
        </p:nvSpPr>
        <p:spPr/>
        <p:txBody>
          <a:bodyPr/>
          <a:lstStyle/>
          <a:p>
            <a:fld id="{1B156AD9-9286-4C09-8AF9-C122A7331CB8}" type="slidenum">
              <a:rPr lang="en-US" smtClean="0"/>
              <a:t>92</a:t>
            </a:fld>
            <a:endParaRPr lang="en-US" dirty="0"/>
          </a:p>
        </p:txBody>
      </p:sp>
    </p:spTree>
    <p:extLst>
      <p:ext uri="{BB962C8B-B14F-4D97-AF65-F5344CB8AC3E}">
        <p14:creationId xmlns:p14="http://schemas.microsoft.com/office/powerpoint/2010/main" val="87408457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BC40ABAF-F96B-4ABB-A783-EDB2D79C54A9}"/>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2AC7FE85-90AA-4B6D-B654-AA67BDE401B0}"/>
              </a:ext>
            </a:extLst>
          </p:cNvPr>
          <p:cNvSpPr>
            <a:spLocks noGrp="1"/>
          </p:cNvSpPr>
          <p:nvPr>
            <p:ph type="sldNum" sz="quarter" idx="5"/>
          </p:nvPr>
        </p:nvSpPr>
        <p:spPr/>
        <p:txBody>
          <a:bodyPr/>
          <a:lstStyle/>
          <a:p>
            <a:fld id="{1B156AD9-9286-4C09-8AF9-C122A7331CB8}" type="slidenum">
              <a:rPr lang="en-US" smtClean="0"/>
              <a:t>93</a:t>
            </a:fld>
            <a:endParaRPr lang="en-US" dirty="0"/>
          </a:p>
        </p:txBody>
      </p:sp>
    </p:spTree>
    <p:extLst>
      <p:ext uri="{BB962C8B-B14F-4D97-AF65-F5344CB8AC3E}">
        <p14:creationId xmlns:p14="http://schemas.microsoft.com/office/powerpoint/2010/main" val="228168016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0050" y="4745792"/>
            <a:ext cx="6210300" cy="4084175"/>
          </a:xfrm>
        </p:spPr>
        <p:txBody>
          <a:bodyPr/>
          <a:lstStyle/>
          <a:p>
            <a:pPr marL="0" marR="0">
              <a:spcBef>
                <a:spcPts val="0"/>
              </a:spcBef>
              <a:spcAft>
                <a:spcPts val="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This is a very common occurrence in estate planning when the beneficiary of the non-probate assets do not point into the vehicles that are created to protect children.  It is essential to remember to change the beneficiary designations so that they matches the planning that is created in the estate planning documents.</a:t>
            </a:r>
          </a:p>
          <a:p>
            <a:pPr marL="0" marR="0">
              <a:spcBef>
                <a:spcPts val="0"/>
              </a:spcBef>
              <a:spcAft>
                <a:spcPts val="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Another variation of the above fact pattern that creates issues is when an attorney, who does not how to properly draft a qualified see-through trust, does have the family change the beneficiary designations into the trust for the benefit of Billy Bob, but, unfortunately, because it is not set up appropriately as a qualified see-through trust, it ends up triggering all of the tax consequences of the retirement accounts.  </a:t>
            </a:r>
          </a:p>
          <a:p>
            <a:pPr marL="0" marR="0">
              <a:spcBef>
                <a:spcPts val="0"/>
              </a:spcBef>
              <a:spcAft>
                <a:spcPts val="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Another variation of the above fact pattern is where the advisor realizes that the trust does not qualify as a see-through trust and, therefore, names Billy Bob as the outright beneficiary.  While this will certainly work to be able to stretch out the tax benefits over Billy Bob’s life expectancy, the problem is that when Billy Bob turns 18, he could walk into the financial advisor’s office and demand to liquidate 100% of the retirement account immediately.  Obviously, this decision would trigger horrible tax consequences and also possible loss of all of the assets.  All too often, families with young individuals do not realize this and erroneously believe that, because their Will states that their child should not receive the money until age 35, that everything that is non-probate also will follow that. </a:t>
            </a:r>
          </a:p>
          <a:p>
            <a:endParaRPr lang="en-US" sz="1050" dirty="0"/>
          </a:p>
          <a:p>
            <a:r>
              <a:rPr lang="en-US" sz="1050" dirty="0"/>
              <a:t>This may be a good opportunity to list questions or group discussion such as what obligation does the attorney have to notify the financial advisor and vice versa?  What duty does the advisor have to make sure that he or she coordinates with the attorney?  The importance of the client having a team approach cannot be understated.  It is far too easy to make one of these common mistakes, which can be simply avoided as long as the advisor and the attorney are on the same page.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TextBox 4">
            <a:extLst>
              <a:ext uri="{FF2B5EF4-FFF2-40B4-BE49-F238E27FC236}">
                <a16:creationId xmlns:a16="http://schemas.microsoft.com/office/drawing/2014/main" id="{550AA739-84A1-45CF-86A2-25E793F701D9}"/>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96FD3219-35AD-4B65-B33B-B10E0108C3FD}"/>
              </a:ext>
            </a:extLst>
          </p:cNvPr>
          <p:cNvSpPr>
            <a:spLocks noGrp="1"/>
          </p:cNvSpPr>
          <p:nvPr>
            <p:ph type="sldNum" sz="quarter" idx="5"/>
          </p:nvPr>
        </p:nvSpPr>
        <p:spPr/>
        <p:txBody>
          <a:bodyPr/>
          <a:lstStyle/>
          <a:p>
            <a:fld id="{1B156AD9-9286-4C09-8AF9-C122A7331CB8}" type="slidenum">
              <a:rPr lang="en-US" smtClean="0"/>
              <a:t>94</a:t>
            </a:fld>
            <a:endParaRPr lang="en-US" dirty="0"/>
          </a:p>
        </p:txBody>
      </p:sp>
    </p:spTree>
    <p:extLst>
      <p:ext uri="{BB962C8B-B14F-4D97-AF65-F5344CB8AC3E}">
        <p14:creationId xmlns:p14="http://schemas.microsoft.com/office/powerpoint/2010/main" val="23508481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638516"/>
          </a:xfrm>
        </p:spPr>
        <p:txBody>
          <a:bodyPr/>
          <a:lstStyle/>
          <a:p>
            <a:endParaRPr lang="en-US" b="1" dirty="0">
              <a:solidFill>
                <a:srgbClr val="003399"/>
              </a:solidFill>
            </a:endParaRPr>
          </a:p>
          <a:p>
            <a:r>
              <a:rPr lang="en-US" b="1" dirty="0">
                <a:solidFill>
                  <a:srgbClr val="003399"/>
                </a:solidFill>
              </a:rPr>
              <a:t>Handout:</a:t>
            </a:r>
          </a:p>
          <a:p>
            <a:r>
              <a:rPr lang="en-US" i="1" u="sng" dirty="0">
                <a:solidFill>
                  <a:srgbClr val="003399"/>
                </a:solidFill>
              </a:rPr>
              <a:t>Advantages and Disadvantages of Home Care &amp; Residential Care</a:t>
            </a:r>
            <a:r>
              <a:rPr lang="en-US" i="0" u="none" dirty="0">
                <a:solidFill>
                  <a:srgbClr val="003399"/>
                </a:solidFill>
              </a:rPr>
              <a:t> </a:t>
            </a:r>
            <a:r>
              <a:rPr lang="en-US" i="0" u="none" dirty="0">
                <a:solidFill>
                  <a:srgbClr val="003399"/>
                </a:solidFill>
                <a:sym typeface="Wingdings" panose="05000000000000000000" pitchFamily="2" charset="2"/>
              </a:rPr>
              <a:t> list of the pros and cons of home care versus residential care, deciding what is best for you and your needs </a:t>
            </a:r>
            <a:endParaRPr lang="en-US" i="1" u="sng" dirty="0">
              <a:solidFill>
                <a:srgbClr val="003399"/>
              </a:solidFill>
            </a:endParaRPr>
          </a:p>
          <a:p>
            <a:r>
              <a:rPr lang="en-US" i="1" u="sng" dirty="0">
                <a:solidFill>
                  <a:srgbClr val="003399"/>
                </a:solidFill>
              </a:rPr>
              <a:t>Home Care: How to Give Your Parents the Help They Need</a:t>
            </a:r>
            <a:r>
              <a:rPr lang="en-US" dirty="0">
                <a:solidFill>
                  <a:srgbClr val="003399"/>
                </a:solidFill>
              </a:rPr>
              <a:t> </a:t>
            </a:r>
            <a:r>
              <a:rPr lang="en-US" dirty="0">
                <a:sym typeface="Wingdings" panose="05000000000000000000" pitchFamily="2" charset="2"/>
              </a:rPr>
              <a:t> caregiving challenges, strategies for success. Seniors supporting one another </a:t>
            </a:r>
          </a:p>
          <a:p>
            <a:endParaRPr lang="en-US" dirty="0">
              <a:sym typeface="Wingdings" panose="05000000000000000000" pitchFamily="2" charset="2"/>
            </a:endParaRPr>
          </a:p>
          <a:p>
            <a:r>
              <a:rPr lang="en-US" b="1" dirty="0">
                <a:sym typeface="Wingdings" panose="05000000000000000000" pitchFamily="2" charset="2"/>
              </a:rPr>
              <a:t>What can be done:</a:t>
            </a:r>
          </a:p>
          <a:p>
            <a:pPr marL="232943" indent="-232943">
              <a:buAutoNum type="arabicPeriod"/>
            </a:pPr>
            <a:r>
              <a:rPr lang="en-US" b="1" dirty="0">
                <a:sym typeface="Wingdings" panose="05000000000000000000" pitchFamily="2" charset="2"/>
              </a:rPr>
              <a:t>Start the Conversation</a:t>
            </a:r>
          </a:p>
          <a:p>
            <a:pPr marL="232943" indent="-232943">
              <a:buAutoNum type="arabicPeriod"/>
            </a:pPr>
            <a:r>
              <a:rPr lang="en-US" b="1" dirty="0">
                <a:sym typeface="Wingdings" panose="05000000000000000000" pitchFamily="2" charset="2"/>
              </a:rPr>
              <a:t>Tap into Support Systems</a:t>
            </a:r>
          </a:p>
          <a:p>
            <a:pPr marL="232943" indent="-232943">
              <a:buAutoNum type="arabicPeriod"/>
            </a:pPr>
            <a:r>
              <a:rPr lang="en-US" b="1" dirty="0">
                <a:sym typeface="Wingdings" panose="05000000000000000000" pitchFamily="2" charset="2"/>
              </a:rPr>
              <a:t>Safeguard Your Loved One’s Finances</a:t>
            </a:r>
          </a:p>
          <a:p>
            <a:pPr marL="232943" indent="-232943">
              <a:buAutoNum type="arabicPeriod"/>
            </a:pPr>
            <a:r>
              <a:rPr lang="en-US" b="1" dirty="0">
                <a:sym typeface="Wingdings" panose="05000000000000000000" pitchFamily="2" charset="2"/>
              </a:rPr>
              <a:t>Managing Medical Care</a:t>
            </a:r>
            <a:endParaRPr lang="en-US" b="1" dirty="0"/>
          </a:p>
        </p:txBody>
      </p:sp>
      <p:sp>
        <p:nvSpPr>
          <p:cNvPr id="5" name="TextBox 4">
            <a:extLst>
              <a:ext uri="{FF2B5EF4-FFF2-40B4-BE49-F238E27FC236}">
                <a16:creationId xmlns:a16="http://schemas.microsoft.com/office/drawing/2014/main" id="{8E6EAAE1-1B65-4651-838E-315DB9B45BD7}"/>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DBE8BFEB-8277-4064-B8F8-16E3420F0016}"/>
              </a:ext>
            </a:extLst>
          </p:cNvPr>
          <p:cNvSpPr>
            <a:spLocks noGrp="1"/>
          </p:cNvSpPr>
          <p:nvPr>
            <p:ph type="sldNum" sz="quarter" idx="5"/>
          </p:nvPr>
        </p:nvSpPr>
        <p:spPr/>
        <p:txBody>
          <a:bodyPr/>
          <a:lstStyle/>
          <a:p>
            <a:fld id="{1B156AD9-9286-4C09-8AF9-C122A7331CB8}" type="slidenum">
              <a:rPr lang="en-US" smtClean="0"/>
              <a:t>95</a:t>
            </a:fld>
            <a:endParaRPr lang="en-US" dirty="0"/>
          </a:p>
        </p:txBody>
      </p:sp>
    </p:spTree>
    <p:extLst>
      <p:ext uri="{BB962C8B-B14F-4D97-AF65-F5344CB8AC3E}">
        <p14:creationId xmlns:p14="http://schemas.microsoft.com/office/powerpoint/2010/main" val="165590908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580414"/>
          </a:xfrm>
        </p:spPr>
        <p:txBody>
          <a:bodyPr/>
          <a:lstStyle/>
          <a:p>
            <a:endParaRPr lang="en-US" b="1" dirty="0">
              <a:solidFill>
                <a:srgbClr val="003399"/>
              </a:solidFill>
            </a:endParaRPr>
          </a:p>
          <a:p>
            <a:r>
              <a:rPr lang="en-US" b="1" dirty="0">
                <a:solidFill>
                  <a:srgbClr val="003399"/>
                </a:solidFill>
              </a:rPr>
              <a:t>Handout:</a:t>
            </a:r>
          </a:p>
          <a:p>
            <a:r>
              <a:rPr lang="en-US" i="1" u="sng" dirty="0">
                <a:solidFill>
                  <a:srgbClr val="003399"/>
                </a:solidFill>
              </a:rPr>
              <a:t>Home Care: How to Give Your Parents the Help They Need</a:t>
            </a:r>
            <a:r>
              <a:rPr lang="en-US" dirty="0">
                <a:solidFill>
                  <a:srgbClr val="003399"/>
                </a:solidFill>
              </a:rPr>
              <a:t> </a:t>
            </a:r>
            <a:r>
              <a:rPr lang="en-US" dirty="0">
                <a:sym typeface="Wingdings" panose="05000000000000000000" pitchFamily="2" charset="2"/>
              </a:rPr>
              <a:t> caregiving challenges, strategies for success. Seniors supporting one another </a:t>
            </a:r>
          </a:p>
          <a:p>
            <a:endParaRPr lang="en-US" dirty="0">
              <a:sym typeface="Wingdings" panose="05000000000000000000" pitchFamily="2" charset="2"/>
            </a:endParaRPr>
          </a:p>
          <a:p>
            <a:r>
              <a:rPr lang="en-US" b="1" dirty="0">
                <a:solidFill>
                  <a:srgbClr val="003399"/>
                </a:solidFill>
                <a:sym typeface="Wingdings" panose="05000000000000000000" pitchFamily="2" charset="2"/>
              </a:rPr>
              <a:t>“The number of Americans 65 and older is projected to reach about 73 million in 2030, up from 46.2 million in 2014, according to the U.S. Census Bureau.” </a:t>
            </a:r>
          </a:p>
          <a:p>
            <a:endParaRPr lang="en-US" b="1" dirty="0">
              <a:solidFill>
                <a:srgbClr val="003399"/>
              </a:solidFill>
              <a:sym typeface="Wingdings" panose="05000000000000000000" pitchFamily="2" charset="2"/>
            </a:endParaRPr>
          </a:p>
          <a:p>
            <a:r>
              <a:rPr lang="en-US" b="1" dirty="0">
                <a:solidFill>
                  <a:srgbClr val="003399"/>
                </a:solidFill>
                <a:sym typeface="Wingdings" panose="05000000000000000000" pitchFamily="2" charset="2"/>
              </a:rPr>
              <a:t>“About 80 percent of older adults say they intend to age in place, according to a 2011 survey by the National Conference of State Legislatures and the AARP Public Policy Institute.”</a:t>
            </a:r>
          </a:p>
          <a:p>
            <a:endParaRPr lang="en-US" b="1" dirty="0">
              <a:solidFill>
                <a:srgbClr val="003399"/>
              </a:solidFill>
              <a:sym typeface="Wingdings" panose="05000000000000000000" pitchFamily="2" charset="2"/>
            </a:endParaRPr>
          </a:p>
          <a:p>
            <a:r>
              <a:rPr lang="en-US" b="1" dirty="0">
                <a:solidFill>
                  <a:srgbClr val="003399"/>
                </a:solidFill>
                <a:sym typeface="Wingdings" panose="05000000000000000000" pitchFamily="2" charset="2"/>
              </a:rPr>
              <a:t>“In 2010 there were 7.2 family members (potential caregivers) for every person 80 or older, according to a 2013 study by the AARP Institute. By 2030 that ratio is expected to drop 4 to 1.”</a:t>
            </a:r>
          </a:p>
          <a:p>
            <a:endParaRPr lang="en-US" b="1" dirty="0">
              <a:solidFill>
                <a:srgbClr val="003399"/>
              </a:solidFill>
              <a:sym typeface="Wingdings" panose="05000000000000000000" pitchFamily="2" charset="2"/>
            </a:endParaRPr>
          </a:p>
          <a:p>
            <a:r>
              <a:rPr lang="en-US" b="1" dirty="0">
                <a:solidFill>
                  <a:srgbClr val="003399"/>
                </a:solidFill>
                <a:sym typeface="Wingdings" panose="05000000000000000000" pitchFamily="2" charset="2"/>
              </a:rPr>
              <a:t>“A 2015 survey by the AARP Institute and the National Alliance for Caregiving found that six in 10 caregivers said their duties had a negative impact on their job, including having to reduce work hours or take a leave of absence.” </a:t>
            </a:r>
          </a:p>
          <a:p>
            <a:endParaRPr lang="en-US" dirty="0">
              <a:sym typeface="Wingdings" panose="05000000000000000000" pitchFamily="2" charset="2"/>
            </a:endParaRPr>
          </a:p>
        </p:txBody>
      </p:sp>
      <p:sp>
        <p:nvSpPr>
          <p:cNvPr id="5" name="TextBox 4">
            <a:extLst>
              <a:ext uri="{FF2B5EF4-FFF2-40B4-BE49-F238E27FC236}">
                <a16:creationId xmlns:a16="http://schemas.microsoft.com/office/drawing/2014/main" id="{D836B356-619C-4FF6-878E-66D701123FF8}"/>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5B0FCD7E-3A05-4EBD-9391-4ADA28DD872D}"/>
              </a:ext>
            </a:extLst>
          </p:cNvPr>
          <p:cNvSpPr>
            <a:spLocks noGrp="1"/>
          </p:cNvSpPr>
          <p:nvPr>
            <p:ph type="sldNum" sz="quarter" idx="5"/>
          </p:nvPr>
        </p:nvSpPr>
        <p:spPr/>
        <p:txBody>
          <a:bodyPr/>
          <a:lstStyle/>
          <a:p>
            <a:fld id="{1B156AD9-9286-4C09-8AF9-C122A7331CB8}" type="slidenum">
              <a:rPr lang="en-US" smtClean="0"/>
              <a:t>96</a:t>
            </a:fld>
            <a:endParaRPr lang="en-US" dirty="0"/>
          </a:p>
        </p:txBody>
      </p:sp>
    </p:spTree>
    <p:extLst>
      <p:ext uri="{BB962C8B-B14F-4D97-AF65-F5344CB8AC3E}">
        <p14:creationId xmlns:p14="http://schemas.microsoft.com/office/powerpoint/2010/main" val="126103607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599781"/>
          </a:xfrm>
        </p:spPr>
        <p:txBody>
          <a:bodyPr/>
          <a:lstStyle/>
          <a:p>
            <a:r>
              <a:rPr lang="en-US" b="1" dirty="0">
                <a:solidFill>
                  <a:srgbClr val="003399"/>
                </a:solidFill>
              </a:rPr>
              <a:t>Handout:</a:t>
            </a:r>
          </a:p>
          <a:p>
            <a:r>
              <a:rPr lang="en-US" i="1" u="sng" dirty="0">
                <a:solidFill>
                  <a:srgbClr val="003399"/>
                </a:solidFill>
              </a:rPr>
              <a:t>Home Care: How to Give Your Parents the Help They Need</a:t>
            </a:r>
            <a:r>
              <a:rPr lang="en-US" dirty="0">
                <a:solidFill>
                  <a:srgbClr val="003399"/>
                </a:solidFill>
              </a:rPr>
              <a:t> </a:t>
            </a:r>
            <a:r>
              <a:rPr lang="en-US" dirty="0">
                <a:sym typeface="Wingdings" panose="05000000000000000000" pitchFamily="2" charset="2"/>
              </a:rPr>
              <a:t> caregiving challenges, strategies for success. Seniors supporting one another </a:t>
            </a:r>
          </a:p>
          <a:p>
            <a:endParaRPr lang="en-US" dirty="0">
              <a:sym typeface="Wingdings" panose="05000000000000000000" pitchFamily="2" charset="2"/>
            </a:endParaRPr>
          </a:p>
          <a:p>
            <a:r>
              <a:rPr lang="en-US" b="1" dirty="0">
                <a:solidFill>
                  <a:srgbClr val="003399"/>
                </a:solidFill>
                <a:sym typeface="Wingdings" panose="05000000000000000000" pitchFamily="2" charset="2"/>
              </a:rPr>
              <a:t>“The number of Americans 65 and older is projected to reach about 73 million in 2030, up from 46.2 million in 2014, according to the U.S. Census Bureau.” </a:t>
            </a:r>
          </a:p>
          <a:p>
            <a:endParaRPr lang="en-US" b="1" dirty="0">
              <a:solidFill>
                <a:srgbClr val="003399"/>
              </a:solidFill>
              <a:sym typeface="Wingdings" panose="05000000000000000000" pitchFamily="2" charset="2"/>
            </a:endParaRPr>
          </a:p>
          <a:p>
            <a:r>
              <a:rPr lang="en-US" b="1" dirty="0">
                <a:solidFill>
                  <a:srgbClr val="003399"/>
                </a:solidFill>
                <a:sym typeface="Wingdings" panose="05000000000000000000" pitchFamily="2" charset="2"/>
              </a:rPr>
              <a:t>“About 80 percent of older adults say they intend to age in place, according to a 2011 survey by the National Conference of State Legislatures and the AARP Public Policy Institute.”</a:t>
            </a:r>
          </a:p>
          <a:p>
            <a:endParaRPr lang="en-US" b="1" dirty="0">
              <a:solidFill>
                <a:srgbClr val="003399"/>
              </a:solidFill>
              <a:sym typeface="Wingdings" panose="05000000000000000000" pitchFamily="2" charset="2"/>
            </a:endParaRPr>
          </a:p>
          <a:p>
            <a:r>
              <a:rPr lang="en-US" b="1" dirty="0">
                <a:solidFill>
                  <a:srgbClr val="003399"/>
                </a:solidFill>
                <a:sym typeface="Wingdings" panose="05000000000000000000" pitchFamily="2" charset="2"/>
              </a:rPr>
              <a:t>“In 2010 there were 7.2 family members (potential caregivers) for every person 80 or older, according to a 2013 study by the AARP Institute. By 2030 that ratio is expected to drop 4 to 1.”</a:t>
            </a:r>
          </a:p>
          <a:p>
            <a:endParaRPr lang="en-US" b="1" dirty="0">
              <a:solidFill>
                <a:srgbClr val="003399"/>
              </a:solidFill>
              <a:sym typeface="Wingdings" panose="05000000000000000000" pitchFamily="2" charset="2"/>
            </a:endParaRPr>
          </a:p>
          <a:p>
            <a:r>
              <a:rPr lang="en-US" b="1" dirty="0">
                <a:solidFill>
                  <a:srgbClr val="003399"/>
                </a:solidFill>
                <a:sym typeface="Wingdings" panose="05000000000000000000" pitchFamily="2" charset="2"/>
              </a:rPr>
              <a:t>“A 2015 survey by the AARP Institute and the National Alliance for Caregiving found that six in 10 caregivers said their duties had a negative impact on their job, including having to reduce work hours or take a leave of absence.” </a:t>
            </a:r>
          </a:p>
          <a:p>
            <a:endParaRPr lang="en-US" dirty="0">
              <a:sym typeface="Wingdings" panose="05000000000000000000" pitchFamily="2" charset="2"/>
            </a:endParaRPr>
          </a:p>
          <a:p>
            <a:r>
              <a:rPr lang="en-US" b="1" dirty="0">
                <a:sym typeface="Wingdings" panose="05000000000000000000" pitchFamily="2" charset="2"/>
              </a:rPr>
              <a:t>What can be done:</a:t>
            </a:r>
          </a:p>
          <a:p>
            <a:pPr marL="232943" indent="-232943">
              <a:buAutoNum type="arabicPeriod"/>
            </a:pPr>
            <a:r>
              <a:rPr lang="en-US" b="1" dirty="0">
                <a:sym typeface="Wingdings" panose="05000000000000000000" pitchFamily="2" charset="2"/>
              </a:rPr>
              <a:t>Start the Conversation</a:t>
            </a:r>
          </a:p>
          <a:p>
            <a:pPr marL="232943" indent="-232943">
              <a:buAutoNum type="arabicPeriod"/>
            </a:pPr>
            <a:r>
              <a:rPr lang="en-US" b="1" dirty="0">
                <a:sym typeface="Wingdings" panose="05000000000000000000" pitchFamily="2" charset="2"/>
              </a:rPr>
              <a:t>Tap into Support Systems</a:t>
            </a:r>
          </a:p>
          <a:p>
            <a:pPr marL="232943" indent="-232943">
              <a:buAutoNum type="arabicPeriod"/>
            </a:pPr>
            <a:r>
              <a:rPr lang="en-US" b="1" dirty="0">
                <a:sym typeface="Wingdings" panose="05000000000000000000" pitchFamily="2" charset="2"/>
              </a:rPr>
              <a:t>Safeguard Your Loved One’s Finances</a:t>
            </a:r>
          </a:p>
          <a:p>
            <a:pPr marL="232943" indent="-232943">
              <a:buAutoNum type="arabicPeriod"/>
            </a:pPr>
            <a:r>
              <a:rPr lang="en-US" b="1" dirty="0">
                <a:sym typeface="Wingdings" panose="05000000000000000000" pitchFamily="2" charset="2"/>
              </a:rPr>
              <a:t>Managing Medical Care</a:t>
            </a:r>
            <a:endParaRPr lang="en-US" b="1" dirty="0"/>
          </a:p>
          <a:p>
            <a:endParaRPr lang="en-US" dirty="0"/>
          </a:p>
        </p:txBody>
      </p:sp>
      <p:sp>
        <p:nvSpPr>
          <p:cNvPr id="5" name="TextBox 4">
            <a:extLst>
              <a:ext uri="{FF2B5EF4-FFF2-40B4-BE49-F238E27FC236}">
                <a16:creationId xmlns:a16="http://schemas.microsoft.com/office/drawing/2014/main" id="{E018AC06-B93A-4055-90BA-C3857A31E1C8}"/>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7BFF7F84-F2CB-4788-A68B-453F64471394}"/>
              </a:ext>
            </a:extLst>
          </p:cNvPr>
          <p:cNvSpPr>
            <a:spLocks noGrp="1"/>
          </p:cNvSpPr>
          <p:nvPr>
            <p:ph type="sldNum" sz="quarter" idx="5"/>
          </p:nvPr>
        </p:nvSpPr>
        <p:spPr/>
        <p:txBody>
          <a:bodyPr/>
          <a:lstStyle/>
          <a:p>
            <a:fld id="{1B156AD9-9286-4C09-8AF9-C122A7331CB8}" type="slidenum">
              <a:rPr lang="en-US" smtClean="0"/>
              <a:t>97</a:t>
            </a:fld>
            <a:endParaRPr lang="en-US" dirty="0"/>
          </a:p>
        </p:txBody>
      </p:sp>
    </p:spTree>
    <p:extLst>
      <p:ext uri="{BB962C8B-B14F-4D97-AF65-F5344CB8AC3E}">
        <p14:creationId xmlns:p14="http://schemas.microsoft.com/office/powerpoint/2010/main" val="154964976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examples of each ADL:</a:t>
            </a:r>
          </a:p>
          <a:p>
            <a:r>
              <a:rPr lang="en-US" dirty="0"/>
              <a:t>     - Eating</a:t>
            </a:r>
          </a:p>
          <a:p>
            <a:r>
              <a:rPr lang="en-US" dirty="0"/>
              <a:t>     - Bathing</a:t>
            </a:r>
          </a:p>
          <a:p>
            <a:r>
              <a:rPr lang="en-US" dirty="0"/>
              <a:t>     - Dressing</a:t>
            </a:r>
          </a:p>
          <a:p>
            <a:r>
              <a:rPr lang="en-US" dirty="0"/>
              <a:t>     - Toileting</a:t>
            </a:r>
          </a:p>
          <a:p>
            <a:r>
              <a:rPr lang="en-US" dirty="0"/>
              <a:t>     - Transferring</a:t>
            </a:r>
          </a:p>
          <a:p>
            <a:r>
              <a:rPr lang="en-US" dirty="0"/>
              <a:t>     - Walking</a:t>
            </a:r>
          </a:p>
        </p:txBody>
      </p:sp>
      <p:sp>
        <p:nvSpPr>
          <p:cNvPr id="5" name="TextBox 4">
            <a:extLst>
              <a:ext uri="{FF2B5EF4-FFF2-40B4-BE49-F238E27FC236}">
                <a16:creationId xmlns:a16="http://schemas.microsoft.com/office/drawing/2014/main" id="{5BB5EC74-D5BC-4AF5-887C-3CB14A11CD89}"/>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FD1DCB11-6F43-4F58-9971-B136D453BCF4}"/>
              </a:ext>
            </a:extLst>
          </p:cNvPr>
          <p:cNvSpPr>
            <a:spLocks noGrp="1"/>
          </p:cNvSpPr>
          <p:nvPr>
            <p:ph type="sldNum" sz="quarter" idx="5"/>
          </p:nvPr>
        </p:nvSpPr>
        <p:spPr/>
        <p:txBody>
          <a:bodyPr/>
          <a:lstStyle/>
          <a:p>
            <a:fld id="{1B156AD9-9286-4C09-8AF9-C122A7331CB8}" type="slidenum">
              <a:rPr lang="en-US" smtClean="0"/>
              <a:t>98</a:t>
            </a:fld>
            <a:endParaRPr lang="en-US" dirty="0"/>
          </a:p>
        </p:txBody>
      </p:sp>
    </p:spTree>
    <p:extLst>
      <p:ext uri="{BB962C8B-B14F-4D97-AF65-F5344CB8AC3E}">
        <p14:creationId xmlns:p14="http://schemas.microsoft.com/office/powerpoint/2010/main" val="408083770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Slide</a:t>
            </a:r>
          </a:p>
        </p:txBody>
      </p:sp>
      <p:sp>
        <p:nvSpPr>
          <p:cNvPr id="5" name="TextBox 4">
            <a:extLst>
              <a:ext uri="{FF2B5EF4-FFF2-40B4-BE49-F238E27FC236}">
                <a16:creationId xmlns:a16="http://schemas.microsoft.com/office/drawing/2014/main" id="{68373570-C433-41DA-82C9-C8F85322A1AA}"/>
              </a:ext>
            </a:extLst>
          </p:cNvPr>
          <p:cNvSpPr txBox="1"/>
          <p:nvPr/>
        </p:nvSpPr>
        <p:spPr>
          <a:xfrm>
            <a:off x="3985826" y="4473892"/>
            <a:ext cx="2307024" cy="307777"/>
          </a:xfrm>
          <a:prstGeom prst="rect">
            <a:avLst/>
          </a:prstGeom>
          <a:noFill/>
        </p:spPr>
        <p:txBody>
          <a:bodyPr wrap="square" rtlCol="0">
            <a:spAutoFit/>
          </a:bodyPr>
          <a:lstStyle/>
          <a:p>
            <a:r>
              <a:rPr lang="en-US" sz="1400" b="1" dirty="0">
                <a:solidFill>
                  <a:srgbClr val="FF0066"/>
                </a:solidFill>
              </a:rPr>
              <a:t>Minutes Per Slide:________</a:t>
            </a:r>
          </a:p>
        </p:txBody>
      </p:sp>
      <p:sp>
        <p:nvSpPr>
          <p:cNvPr id="7" name="Slide Number Placeholder 6">
            <a:extLst>
              <a:ext uri="{FF2B5EF4-FFF2-40B4-BE49-F238E27FC236}">
                <a16:creationId xmlns:a16="http://schemas.microsoft.com/office/drawing/2014/main" id="{4383B420-F39B-4EC6-AEE4-1E144DCFC9C3}"/>
              </a:ext>
            </a:extLst>
          </p:cNvPr>
          <p:cNvSpPr>
            <a:spLocks noGrp="1"/>
          </p:cNvSpPr>
          <p:nvPr>
            <p:ph type="sldNum" sz="quarter" idx="5"/>
          </p:nvPr>
        </p:nvSpPr>
        <p:spPr/>
        <p:txBody>
          <a:bodyPr/>
          <a:lstStyle/>
          <a:p>
            <a:fld id="{1B156AD9-9286-4C09-8AF9-C122A7331CB8}" type="slidenum">
              <a:rPr lang="en-US" smtClean="0"/>
              <a:t>99</a:t>
            </a:fld>
            <a:endParaRPr lang="en-US" dirty="0"/>
          </a:p>
        </p:txBody>
      </p:sp>
    </p:spTree>
    <p:extLst>
      <p:ext uri="{BB962C8B-B14F-4D97-AF65-F5344CB8AC3E}">
        <p14:creationId xmlns:p14="http://schemas.microsoft.com/office/powerpoint/2010/main" val="3559013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r>
              <a:rPr lang="en-US"/>
              <a:t>3/15/2019</a:t>
            </a:r>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7A16B13-DBDF-4BCA-91B0-6C01BB0F2658}" type="slidenum">
              <a:rPr lang="en-US" smtClean="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7713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3/15/2019</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A16B13-DBDF-4BCA-91B0-6C01BB0F2658}" type="slidenum">
              <a:rPr lang="en-US" smtClean="0"/>
              <a:t>‹#›</a:t>
            </a:fld>
            <a:endParaRPr lang="en-US" dirty="0"/>
          </a:p>
        </p:txBody>
      </p:sp>
    </p:spTree>
    <p:extLst>
      <p:ext uri="{BB962C8B-B14F-4D97-AF65-F5344CB8AC3E}">
        <p14:creationId xmlns:p14="http://schemas.microsoft.com/office/powerpoint/2010/main" val="3677495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3/15/2019</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A16B13-DBDF-4BCA-91B0-6C01BB0F2658}" type="slidenum">
              <a:rPr lang="en-US" smtClean="0"/>
              <a:t>‹#›</a:t>
            </a:fld>
            <a:endParaRPr lang="en-US" dirty="0"/>
          </a:p>
        </p:txBody>
      </p:sp>
    </p:spTree>
    <p:extLst>
      <p:ext uri="{BB962C8B-B14F-4D97-AF65-F5344CB8AC3E}">
        <p14:creationId xmlns:p14="http://schemas.microsoft.com/office/powerpoint/2010/main" val="2882765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3/15/2019</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A16B13-DBDF-4BCA-91B0-6C01BB0F2658}" type="slidenum">
              <a:rPr lang="en-US" smtClean="0"/>
              <a:t>‹#›</a:t>
            </a:fld>
            <a:endParaRPr lang="en-US" dirty="0"/>
          </a:p>
        </p:txBody>
      </p:sp>
    </p:spTree>
    <p:extLst>
      <p:ext uri="{BB962C8B-B14F-4D97-AF65-F5344CB8AC3E}">
        <p14:creationId xmlns:p14="http://schemas.microsoft.com/office/powerpoint/2010/main" val="2755336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3/15/2019</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A16B13-DBDF-4BCA-91B0-6C01BB0F2658}" type="slidenum">
              <a:rPr lang="en-US" smtClean="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092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3/15/2019</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A16B13-DBDF-4BCA-91B0-6C01BB0F2658}" type="slidenum">
              <a:rPr lang="en-US" smtClean="0"/>
              <a:t>‹#›</a:t>
            </a:fld>
            <a:endParaRPr lang="en-US" dirty="0"/>
          </a:p>
        </p:txBody>
      </p:sp>
    </p:spTree>
    <p:extLst>
      <p:ext uri="{BB962C8B-B14F-4D97-AF65-F5344CB8AC3E}">
        <p14:creationId xmlns:p14="http://schemas.microsoft.com/office/powerpoint/2010/main" val="1850415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3/15/2019</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7A16B13-DBDF-4BCA-91B0-6C01BB0F2658}" type="slidenum">
              <a:rPr lang="en-US" smtClean="0"/>
              <a:t>‹#›</a:t>
            </a:fld>
            <a:endParaRPr lang="en-US" dirty="0"/>
          </a:p>
        </p:txBody>
      </p:sp>
    </p:spTree>
    <p:extLst>
      <p:ext uri="{BB962C8B-B14F-4D97-AF65-F5344CB8AC3E}">
        <p14:creationId xmlns:p14="http://schemas.microsoft.com/office/powerpoint/2010/main" val="3246604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3/15/2019</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7A16B13-DBDF-4BCA-91B0-6C01BB0F2658}" type="slidenum">
              <a:rPr lang="en-US" smtClean="0"/>
              <a:t>‹#›</a:t>
            </a:fld>
            <a:endParaRPr lang="en-US" dirty="0"/>
          </a:p>
        </p:txBody>
      </p:sp>
    </p:spTree>
    <p:extLst>
      <p:ext uri="{BB962C8B-B14F-4D97-AF65-F5344CB8AC3E}">
        <p14:creationId xmlns:p14="http://schemas.microsoft.com/office/powerpoint/2010/main" val="4028652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3/15/2019</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7A16B13-DBDF-4BCA-91B0-6C01BB0F2658}" type="slidenum">
              <a:rPr lang="en-US" smtClean="0"/>
              <a:t>‹#›</a:t>
            </a:fld>
            <a:endParaRPr lang="en-US" dirty="0"/>
          </a:p>
        </p:txBody>
      </p:sp>
    </p:spTree>
    <p:extLst>
      <p:ext uri="{BB962C8B-B14F-4D97-AF65-F5344CB8AC3E}">
        <p14:creationId xmlns:p14="http://schemas.microsoft.com/office/powerpoint/2010/main" val="868442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r>
              <a:rPr lang="en-US"/>
              <a:t>3/15/2019</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A16B13-DBDF-4BCA-91B0-6C01BB0F2658}" type="slidenum">
              <a:rPr lang="en-US" smtClean="0"/>
              <a:t>‹#›</a:t>
            </a:fld>
            <a:endParaRPr lang="en-US" dirty="0"/>
          </a:p>
        </p:txBody>
      </p:sp>
    </p:spTree>
    <p:extLst>
      <p:ext uri="{BB962C8B-B14F-4D97-AF65-F5344CB8AC3E}">
        <p14:creationId xmlns:p14="http://schemas.microsoft.com/office/powerpoint/2010/main" val="736397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r>
              <a:rPr lang="en-US"/>
              <a:t>3/15/2019</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A16B13-DBDF-4BCA-91B0-6C01BB0F2658}" type="slidenum">
              <a:rPr lang="en-US" smtClean="0"/>
              <a:t>‹#›</a:t>
            </a:fld>
            <a:endParaRPr lang="en-US" dirty="0"/>
          </a:p>
        </p:txBody>
      </p:sp>
    </p:spTree>
    <p:extLst>
      <p:ext uri="{BB962C8B-B14F-4D97-AF65-F5344CB8AC3E}">
        <p14:creationId xmlns:p14="http://schemas.microsoft.com/office/powerpoint/2010/main" val="3928139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r>
              <a:rPr lang="en-US"/>
              <a:t>3/15/2019</a:t>
            </a:r>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77A16B13-DBDF-4BCA-91B0-6C01BB0F2658}" type="slidenum">
              <a:rPr lang="en-US" smtClean="0"/>
              <a:t>‹#›</a:t>
            </a:fld>
            <a:endParaRPr lang="en-US" dirty="0"/>
          </a:p>
        </p:txBody>
      </p:sp>
    </p:spTree>
    <p:extLst>
      <p:ext uri="{BB962C8B-B14F-4D97-AF65-F5344CB8AC3E}">
        <p14:creationId xmlns:p14="http://schemas.microsoft.com/office/powerpoint/2010/main" val="19884763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03.xml"/><Relationship Id="rId1" Type="http://schemas.openxmlformats.org/officeDocument/2006/relationships/slideLayout" Target="../slideLayouts/slideLayout5.xml"/><Relationship Id="rId4" Type="http://schemas.openxmlformats.org/officeDocument/2006/relationships/image" Target="../media/image73.jpg"/></Relationships>
</file>

<file path=ppt/slides/_rels/slide10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2.xml"/><Relationship Id="rId1" Type="http://schemas.openxmlformats.org/officeDocument/2006/relationships/slideLayout" Target="../slideLayouts/slideLayout2.xml"/><Relationship Id="rId5" Type="http://schemas.openxmlformats.org/officeDocument/2006/relationships/image" Target="../media/image77.png"/><Relationship Id="rId4" Type="http://schemas.microsoft.com/office/2007/relationships/hdphoto" Target="../media/hdphoto9.wdp"/></Relationships>
</file>

<file path=ppt/slides/_rels/slide1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3.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76.png"/></Relationships>
</file>

<file path=ppt/slides/_rels/slide11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4.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76.png"/></Relationships>
</file>

<file path=ppt/slides/_rels/slide1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5.xml"/><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81.png"/></Relationships>
</file>

<file path=ppt/slides/_rels/slide1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microsoft.com/office/2007/relationships/hdphoto" Target="../media/hdphoto11.wdp"/></Relationships>
</file>

<file path=ppt/slides/_rels/slide1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microsoft.com/office/2007/relationships/hdphoto" Target="../media/hdphoto10.wdp"/></Relationships>
</file>

<file path=ppt/slides/_rels/slide1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microsoft.com/office/2007/relationships/hdphoto" Target="../media/hdphoto12.wdp"/></Relationships>
</file>

<file path=ppt/slides/_rels/slide11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32.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microsoft.com/office/2007/relationships/hdphoto" Target="../media/hdphoto13.wdp"/></Relationships>
</file>

<file path=ppt/slides/_rels/slide1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6.xml"/><Relationship Id="rId1" Type="http://schemas.openxmlformats.org/officeDocument/2006/relationships/slideLayout" Target="../slideLayouts/slideLayout4.xml"/><Relationship Id="rId6" Type="http://schemas.openxmlformats.org/officeDocument/2006/relationships/image" Target="../media/image92.png"/><Relationship Id="rId5" Type="http://schemas.microsoft.com/office/2007/relationships/hdphoto" Target="../media/hdphoto14.wdp"/><Relationship Id="rId4" Type="http://schemas.openxmlformats.org/officeDocument/2006/relationships/image" Target="../media/image91.pn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microsoft.com/office/2007/relationships/hdphoto" Target="../media/hdphoto15.wdp"/></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60.xml"/><Relationship Id="rId1" Type="http://schemas.openxmlformats.org/officeDocument/2006/relationships/slideLayout" Target="../slideLayouts/slideLayout2.xml"/><Relationship Id="rId4" Type="http://schemas.openxmlformats.org/officeDocument/2006/relationships/hyperlink" Target="http://knowin.wordpress.com/2010/12/25/tie-a-bow/" TargetMode="Externa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62.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76.xml"/><Relationship Id="rId1" Type="http://schemas.openxmlformats.org/officeDocument/2006/relationships/slideLayout" Target="../slideLayouts/slideLayout6.xml"/><Relationship Id="rId4" Type="http://schemas.openxmlformats.org/officeDocument/2006/relationships/image" Target="../media/image103.jpeg"/></Relationships>
</file>

<file path=ppt/slides/_rels/slide17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77.xml"/><Relationship Id="rId1" Type="http://schemas.openxmlformats.org/officeDocument/2006/relationships/slideLayout" Target="../slideLayouts/slideLayout2.xml"/><Relationship Id="rId4" Type="http://schemas.microsoft.com/office/2007/relationships/hdphoto" Target="../media/hdphoto16.wdp"/></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83.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8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85.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8" Type="http://schemas.openxmlformats.org/officeDocument/2006/relationships/image" Target="../media/image114.jpg"/><Relationship Id="rId13" Type="http://schemas.openxmlformats.org/officeDocument/2006/relationships/image" Target="../media/image119.jpg"/><Relationship Id="rId18" Type="http://schemas.openxmlformats.org/officeDocument/2006/relationships/image" Target="../media/image124.jpg"/><Relationship Id="rId3" Type="http://schemas.openxmlformats.org/officeDocument/2006/relationships/image" Target="../media/image109.jpg"/><Relationship Id="rId21" Type="http://schemas.openxmlformats.org/officeDocument/2006/relationships/image" Target="../media/image127.jpg"/><Relationship Id="rId7" Type="http://schemas.openxmlformats.org/officeDocument/2006/relationships/image" Target="../media/image113.jpg"/><Relationship Id="rId12" Type="http://schemas.openxmlformats.org/officeDocument/2006/relationships/image" Target="../media/image118.jpg"/><Relationship Id="rId17" Type="http://schemas.openxmlformats.org/officeDocument/2006/relationships/image" Target="../media/image123.jpg"/><Relationship Id="rId2" Type="http://schemas.openxmlformats.org/officeDocument/2006/relationships/notesSlide" Target="../notesSlides/notesSlide191.xml"/><Relationship Id="rId16" Type="http://schemas.openxmlformats.org/officeDocument/2006/relationships/image" Target="../media/image122.jpg"/><Relationship Id="rId20" Type="http://schemas.openxmlformats.org/officeDocument/2006/relationships/image" Target="../media/image126.jpg"/><Relationship Id="rId1" Type="http://schemas.openxmlformats.org/officeDocument/2006/relationships/slideLayout" Target="../slideLayouts/slideLayout7.xml"/><Relationship Id="rId6" Type="http://schemas.openxmlformats.org/officeDocument/2006/relationships/image" Target="../media/image112.jpg"/><Relationship Id="rId11" Type="http://schemas.openxmlformats.org/officeDocument/2006/relationships/image" Target="../media/image117.jpg"/><Relationship Id="rId5" Type="http://schemas.openxmlformats.org/officeDocument/2006/relationships/image" Target="../media/image111.jpg"/><Relationship Id="rId15" Type="http://schemas.openxmlformats.org/officeDocument/2006/relationships/image" Target="../media/image121.jpg"/><Relationship Id="rId10" Type="http://schemas.openxmlformats.org/officeDocument/2006/relationships/image" Target="../media/image116.jpg"/><Relationship Id="rId19" Type="http://schemas.openxmlformats.org/officeDocument/2006/relationships/image" Target="../media/image125.jpg"/><Relationship Id="rId4" Type="http://schemas.openxmlformats.org/officeDocument/2006/relationships/image" Target="../media/image110.jpg"/><Relationship Id="rId9" Type="http://schemas.openxmlformats.org/officeDocument/2006/relationships/image" Target="../media/image115.jpg"/><Relationship Id="rId14" Type="http://schemas.openxmlformats.org/officeDocument/2006/relationships/image" Target="../media/image120.jpg"/><Relationship Id="rId22" Type="http://schemas.openxmlformats.org/officeDocument/2006/relationships/image" Target="../media/image128.jpg"/></Relationships>
</file>

<file path=ppt/slides/_rels/slide192.xml.rels><?xml version="1.0" encoding="UTF-8" standalone="yes"?>
<Relationships xmlns="http://schemas.openxmlformats.org/package/2006/relationships"><Relationship Id="rId8" Type="http://schemas.openxmlformats.org/officeDocument/2006/relationships/image" Target="../media/image114.jpg"/><Relationship Id="rId13" Type="http://schemas.openxmlformats.org/officeDocument/2006/relationships/image" Target="../media/image119.jpg"/><Relationship Id="rId18" Type="http://schemas.openxmlformats.org/officeDocument/2006/relationships/image" Target="../media/image124.jpg"/><Relationship Id="rId3" Type="http://schemas.openxmlformats.org/officeDocument/2006/relationships/image" Target="../media/image109.jpg"/><Relationship Id="rId21" Type="http://schemas.openxmlformats.org/officeDocument/2006/relationships/image" Target="../media/image127.jpg"/><Relationship Id="rId7" Type="http://schemas.openxmlformats.org/officeDocument/2006/relationships/image" Target="../media/image113.jpg"/><Relationship Id="rId12" Type="http://schemas.openxmlformats.org/officeDocument/2006/relationships/image" Target="../media/image118.jpg"/><Relationship Id="rId17" Type="http://schemas.openxmlformats.org/officeDocument/2006/relationships/image" Target="../media/image123.jpg"/><Relationship Id="rId2" Type="http://schemas.openxmlformats.org/officeDocument/2006/relationships/notesSlide" Target="../notesSlides/notesSlide192.xml"/><Relationship Id="rId16" Type="http://schemas.openxmlformats.org/officeDocument/2006/relationships/image" Target="../media/image122.jpg"/><Relationship Id="rId20" Type="http://schemas.openxmlformats.org/officeDocument/2006/relationships/image" Target="../media/image126.jpg"/><Relationship Id="rId1" Type="http://schemas.openxmlformats.org/officeDocument/2006/relationships/slideLayout" Target="../slideLayouts/slideLayout7.xml"/><Relationship Id="rId6" Type="http://schemas.openxmlformats.org/officeDocument/2006/relationships/image" Target="../media/image112.jpg"/><Relationship Id="rId11" Type="http://schemas.openxmlformats.org/officeDocument/2006/relationships/image" Target="../media/image117.jpg"/><Relationship Id="rId5" Type="http://schemas.openxmlformats.org/officeDocument/2006/relationships/image" Target="../media/image111.jpg"/><Relationship Id="rId15" Type="http://schemas.openxmlformats.org/officeDocument/2006/relationships/image" Target="../media/image121.jpg"/><Relationship Id="rId10" Type="http://schemas.openxmlformats.org/officeDocument/2006/relationships/image" Target="../media/image116.jpg"/><Relationship Id="rId19" Type="http://schemas.openxmlformats.org/officeDocument/2006/relationships/image" Target="../media/image125.jpg"/><Relationship Id="rId4" Type="http://schemas.openxmlformats.org/officeDocument/2006/relationships/image" Target="../media/image110.jpg"/><Relationship Id="rId9" Type="http://schemas.openxmlformats.org/officeDocument/2006/relationships/image" Target="../media/image115.jpg"/><Relationship Id="rId14" Type="http://schemas.openxmlformats.org/officeDocument/2006/relationships/image" Target="../media/image120.jpg"/><Relationship Id="rId22" Type="http://schemas.openxmlformats.org/officeDocument/2006/relationships/image" Target="../media/image128.jpg"/></Relationships>
</file>

<file path=ppt/slides/_rels/slide193.xml.rels><?xml version="1.0" encoding="UTF-8" standalone="yes"?>
<Relationships xmlns="http://schemas.openxmlformats.org/package/2006/relationships"><Relationship Id="rId8" Type="http://schemas.openxmlformats.org/officeDocument/2006/relationships/image" Target="../media/image114.jpg"/><Relationship Id="rId13" Type="http://schemas.openxmlformats.org/officeDocument/2006/relationships/image" Target="../media/image119.jpg"/><Relationship Id="rId18" Type="http://schemas.openxmlformats.org/officeDocument/2006/relationships/image" Target="../media/image124.jpg"/><Relationship Id="rId3" Type="http://schemas.openxmlformats.org/officeDocument/2006/relationships/image" Target="../media/image109.jpg"/><Relationship Id="rId21" Type="http://schemas.openxmlformats.org/officeDocument/2006/relationships/image" Target="../media/image127.jpg"/><Relationship Id="rId7" Type="http://schemas.openxmlformats.org/officeDocument/2006/relationships/image" Target="../media/image113.jpg"/><Relationship Id="rId12" Type="http://schemas.openxmlformats.org/officeDocument/2006/relationships/image" Target="../media/image118.jpg"/><Relationship Id="rId17" Type="http://schemas.openxmlformats.org/officeDocument/2006/relationships/image" Target="../media/image123.jpg"/><Relationship Id="rId2" Type="http://schemas.openxmlformats.org/officeDocument/2006/relationships/notesSlide" Target="../notesSlides/notesSlide193.xml"/><Relationship Id="rId16" Type="http://schemas.openxmlformats.org/officeDocument/2006/relationships/image" Target="../media/image122.jpg"/><Relationship Id="rId20" Type="http://schemas.openxmlformats.org/officeDocument/2006/relationships/image" Target="../media/image126.jpg"/><Relationship Id="rId1" Type="http://schemas.openxmlformats.org/officeDocument/2006/relationships/slideLayout" Target="../slideLayouts/slideLayout7.xml"/><Relationship Id="rId6" Type="http://schemas.openxmlformats.org/officeDocument/2006/relationships/image" Target="../media/image112.jpg"/><Relationship Id="rId11" Type="http://schemas.openxmlformats.org/officeDocument/2006/relationships/image" Target="../media/image117.jpg"/><Relationship Id="rId5" Type="http://schemas.openxmlformats.org/officeDocument/2006/relationships/image" Target="../media/image111.jpg"/><Relationship Id="rId15" Type="http://schemas.openxmlformats.org/officeDocument/2006/relationships/image" Target="../media/image121.jpg"/><Relationship Id="rId10" Type="http://schemas.openxmlformats.org/officeDocument/2006/relationships/image" Target="../media/image116.jpg"/><Relationship Id="rId19" Type="http://schemas.openxmlformats.org/officeDocument/2006/relationships/image" Target="../media/image125.jpg"/><Relationship Id="rId4" Type="http://schemas.openxmlformats.org/officeDocument/2006/relationships/image" Target="../media/image110.jpg"/><Relationship Id="rId9" Type="http://schemas.openxmlformats.org/officeDocument/2006/relationships/image" Target="../media/image115.jpg"/><Relationship Id="rId14" Type="http://schemas.openxmlformats.org/officeDocument/2006/relationships/image" Target="../media/image120.jpg"/><Relationship Id="rId22" Type="http://schemas.openxmlformats.org/officeDocument/2006/relationships/image" Target="../media/image128.jpg"/></Relationships>
</file>

<file path=ppt/slides/_rels/slide194.xml.rels><?xml version="1.0" encoding="UTF-8" standalone="yes"?>
<Relationships xmlns="http://schemas.openxmlformats.org/package/2006/relationships"><Relationship Id="rId8" Type="http://schemas.openxmlformats.org/officeDocument/2006/relationships/image" Target="../media/image114.jpg"/><Relationship Id="rId13" Type="http://schemas.openxmlformats.org/officeDocument/2006/relationships/image" Target="../media/image119.jpg"/><Relationship Id="rId18" Type="http://schemas.openxmlformats.org/officeDocument/2006/relationships/image" Target="../media/image124.jpg"/><Relationship Id="rId3" Type="http://schemas.openxmlformats.org/officeDocument/2006/relationships/image" Target="../media/image109.jpg"/><Relationship Id="rId21" Type="http://schemas.openxmlformats.org/officeDocument/2006/relationships/image" Target="../media/image127.jpg"/><Relationship Id="rId7" Type="http://schemas.openxmlformats.org/officeDocument/2006/relationships/image" Target="../media/image113.jpg"/><Relationship Id="rId12" Type="http://schemas.openxmlformats.org/officeDocument/2006/relationships/image" Target="../media/image118.jpg"/><Relationship Id="rId17" Type="http://schemas.openxmlformats.org/officeDocument/2006/relationships/image" Target="../media/image123.jpg"/><Relationship Id="rId2" Type="http://schemas.openxmlformats.org/officeDocument/2006/relationships/notesSlide" Target="../notesSlides/notesSlide194.xml"/><Relationship Id="rId16" Type="http://schemas.openxmlformats.org/officeDocument/2006/relationships/image" Target="../media/image122.jpg"/><Relationship Id="rId20" Type="http://schemas.openxmlformats.org/officeDocument/2006/relationships/image" Target="../media/image126.jpg"/><Relationship Id="rId1" Type="http://schemas.openxmlformats.org/officeDocument/2006/relationships/slideLayout" Target="../slideLayouts/slideLayout7.xml"/><Relationship Id="rId6" Type="http://schemas.openxmlformats.org/officeDocument/2006/relationships/image" Target="../media/image112.jpg"/><Relationship Id="rId11" Type="http://schemas.openxmlformats.org/officeDocument/2006/relationships/image" Target="../media/image117.jpg"/><Relationship Id="rId5" Type="http://schemas.openxmlformats.org/officeDocument/2006/relationships/image" Target="../media/image111.jpg"/><Relationship Id="rId15" Type="http://schemas.openxmlformats.org/officeDocument/2006/relationships/image" Target="../media/image121.jpg"/><Relationship Id="rId23" Type="http://schemas.openxmlformats.org/officeDocument/2006/relationships/image" Target="../media/image129.png"/><Relationship Id="rId10" Type="http://schemas.openxmlformats.org/officeDocument/2006/relationships/image" Target="../media/image116.jpg"/><Relationship Id="rId19" Type="http://schemas.openxmlformats.org/officeDocument/2006/relationships/image" Target="../media/image125.jpg"/><Relationship Id="rId4" Type="http://schemas.openxmlformats.org/officeDocument/2006/relationships/image" Target="../media/image110.jpg"/><Relationship Id="rId9" Type="http://schemas.openxmlformats.org/officeDocument/2006/relationships/image" Target="../media/image115.jpg"/><Relationship Id="rId14" Type="http://schemas.openxmlformats.org/officeDocument/2006/relationships/image" Target="../media/image120.jpg"/><Relationship Id="rId22" Type="http://schemas.openxmlformats.org/officeDocument/2006/relationships/image" Target="../media/image128.jpg"/></Relationships>
</file>

<file path=ppt/slides/_rels/slide195.xml.rels><?xml version="1.0" encoding="UTF-8" standalone="yes"?>
<Relationships xmlns="http://schemas.openxmlformats.org/package/2006/relationships"><Relationship Id="rId8" Type="http://schemas.openxmlformats.org/officeDocument/2006/relationships/image" Target="../media/image114.jpg"/><Relationship Id="rId13" Type="http://schemas.openxmlformats.org/officeDocument/2006/relationships/image" Target="../media/image119.jpg"/><Relationship Id="rId18" Type="http://schemas.openxmlformats.org/officeDocument/2006/relationships/image" Target="../media/image124.jpg"/><Relationship Id="rId3" Type="http://schemas.openxmlformats.org/officeDocument/2006/relationships/image" Target="../media/image109.jpg"/><Relationship Id="rId21" Type="http://schemas.openxmlformats.org/officeDocument/2006/relationships/image" Target="../media/image127.jpg"/><Relationship Id="rId7" Type="http://schemas.openxmlformats.org/officeDocument/2006/relationships/image" Target="../media/image113.jpg"/><Relationship Id="rId12" Type="http://schemas.openxmlformats.org/officeDocument/2006/relationships/image" Target="../media/image118.jpg"/><Relationship Id="rId17" Type="http://schemas.openxmlformats.org/officeDocument/2006/relationships/image" Target="../media/image123.jpg"/><Relationship Id="rId2" Type="http://schemas.openxmlformats.org/officeDocument/2006/relationships/notesSlide" Target="../notesSlides/notesSlide195.xml"/><Relationship Id="rId16" Type="http://schemas.openxmlformats.org/officeDocument/2006/relationships/image" Target="../media/image122.jpg"/><Relationship Id="rId20" Type="http://schemas.openxmlformats.org/officeDocument/2006/relationships/image" Target="../media/image126.jpg"/><Relationship Id="rId1" Type="http://schemas.openxmlformats.org/officeDocument/2006/relationships/slideLayout" Target="../slideLayouts/slideLayout7.xml"/><Relationship Id="rId6" Type="http://schemas.openxmlformats.org/officeDocument/2006/relationships/image" Target="../media/image112.jpg"/><Relationship Id="rId11" Type="http://schemas.openxmlformats.org/officeDocument/2006/relationships/image" Target="../media/image117.jpg"/><Relationship Id="rId5" Type="http://schemas.openxmlformats.org/officeDocument/2006/relationships/image" Target="../media/image111.jpg"/><Relationship Id="rId15" Type="http://schemas.openxmlformats.org/officeDocument/2006/relationships/image" Target="../media/image121.jpg"/><Relationship Id="rId10" Type="http://schemas.openxmlformats.org/officeDocument/2006/relationships/image" Target="../media/image116.jpg"/><Relationship Id="rId19" Type="http://schemas.openxmlformats.org/officeDocument/2006/relationships/image" Target="../media/image125.jpg"/><Relationship Id="rId4" Type="http://schemas.openxmlformats.org/officeDocument/2006/relationships/image" Target="../media/image110.jpg"/><Relationship Id="rId9" Type="http://schemas.openxmlformats.org/officeDocument/2006/relationships/image" Target="../media/image115.jpg"/><Relationship Id="rId14" Type="http://schemas.openxmlformats.org/officeDocument/2006/relationships/image" Target="../media/image120.jpg"/><Relationship Id="rId22" Type="http://schemas.openxmlformats.org/officeDocument/2006/relationships/image" Target="../media/image128.jpg"/></Relationships>
</file>

<file path=ppt/slides/_rels/slide196.xml.rels><?xml version="1.0" encoding="UTF-8" standalone="yes"?>
<Relationships xmlns="http://schemas.openxmlformats.org/package/2006/relationships"><Relationship Id="rId8" Type="http://schemas.openxmlformats.org/officeDocument/2006/relationships/image" Target="../media/image114.jpg"/><Relationship Id="rId13" Type="http://schemas.openxmlformats.org/officeDocument/2006/relationships/image" Target="../media/image119.jpg"/><Relationship Id="rId18" Type="http://schemas.openxmlformats.org/officeDocument/2006/relationships/image" Target="../media/image124.jpg"/><Relationship Id="rId3" Type="http://schemas.openxmlformats.org/officeDocument/2006/relationships/image" Target="../media/image109.jpg"/><Relationship Id="rId21" Type="http://schemas.openxmlformats.org/officeDocument/2006/relationships/image" Target="../media/image127.jpg"/><Relationship Id="rId7" Type="http://schemas.openxmlformats.org/officeDocument/2006/relationships/image" Target="../media/image113.jpg"/><Relationship Id="rId12" Type="http://schemas.openxmlformats.org/officeDocument/2006/relationships/image" Target="../media/image118.jpg"/><Relationship Id="rId17" Type="http://schemas.openxmlformats.org/officeDocument/2006/relationships/image" Target="../media/image123.jpg"/><Relationship Id="rId2" Type="http://schemas.openxmlformats.org/officeDocument/2006/relationships/notesSlide" Target="../notesSlides/notesSlide196.xml"/><Relationship Id="rId16" Type="http://schemas.openxmlformats.org/officeDocument/2006/relationships/image" Target="../media/image122.jpg"/><Relationship Id="rId20" Type="http://schemas.openxmlformats.org/officeDocument/2006/relationships/image" Target="../media/image126.jpg"/><Relationship Id="rId1" Type="http://schemas.openxmlformats.org/officeDocument/2006/relationships/slideLayout" Target="../slideLayouts/slideLayout7.xml"/><Relationship Id="rId6" Type="http://schemas.openxmlformats.org/officeDocument/2006/relationships/image" Target="../media/image112.jpg"/><Relationship Id="rId11" Type="http://schemas.openxmlformats.org/officeDocument/2006/relationships/image" Target="../media/image117.jpg"/><Relationship Id="rId5" Type="http://schemas.openxmlformats.org/officeDocument/2006/relationships/image" Target="../media/image111.jpg"/><Relationship Id="rId15" Type="http://schemas.openxmlformats.org/officeDocument/2006/relationships/image" Target="../media/image121.jpg"/><Relationship Id="rId10" Type="http://schemas.openxmlformats.org/officeDocument/2006/relationships/image" Target="../media/image116.jpg"/><Relationship Id="rId19" Type="http://schemas.openxmlformats.org/officeDocument/2006/relationships/image" Target="../media/image125.jpg"/><Relationship Id="rId4" Type="http://schemas.openxmlformats.org/officeDocument/2006/relationships/image" Target="../media/image110.jpg"/><Relationship Id="rId9" Type="http://schemas.openxmlformats.org/officeDocument/2006/relationships/image" Target="../media/image115.jpg"/><Relationship Id="rId14" Type="http://schemas.openxmlformats.org/officeDocument/2006/relationships/image" Target="../media/image120.jpg"/><Relationship Id="rId22" Type="http://schemas.openxmlformats.org/officeDocument/2006/relationships/image" Target="../media/image128.jpg"/></Relationships>
</file>

<file path=ppt/slides/_rels/slide197.xml.rels><?xml version="1.0" encoding="UTF-8" standalone="yes"?>
<Relationships xmlns="http://schemas.openxmlformats.org/package/2006/relationships"><Relationship Id="rId8" Type="http://schemas.openxmlformats.org/officeDocument/2006/relationships/image" Target="../media/image114.jpg"/><Relationship Id="rId13" Type="http://schemas.openxmlformats.org/officeDocument/2006/relationships/image" Target="../media/image119.jpg"/><Relationship Id="rId18" Type="http://schemas.openxmlformats.org/officeDocument/2006/relationships/image" Target="../media/image124.jpg"/><Relationship Id="rId3" Type="http://schemas.openxmlformats.org/officeDocument/2006/relationships/image" Target="../media/image109.jpg"/><Relationship Id="rId21" Type="http://schemas.openxmlformats.org/officeDocument/2006/relationships/image" Target="../media/image127.jpg"/><Relationship Id="rId7" Type="http://schemas.openxmlformats.org/officeDocument/2006/relationships/image" Target="../media/image113.jpg"/><Relationship Id="rId12" Type="http://schemas.openxmlformats.org/officeDocument/2006/relationships/image" Target="../media/image118.jpg"/><Relationship Id="rId17" Type="http://schemas.openxmlformats.org/officeDocument/2006/relationships/image" Target="../media/image123.jpg"/><Relationship Id="rId2" Type="http://schemas.openxmlformats.org/officeDocument/2006/relationships/notesSlide" Target="../notesSlides/notesSlide197.xml"/><Relationship Id="rId16" Type="http://schemas.openxmlformats.org/officeDocument/2006/relationships/image" Target="../media/image122.jpg"/><Relationship Id="rId20" Type="http://schemas.openxmlformats.org/officeDocument/2006/relationships/image" Target="../media/image126.jpg"/><Relationship Id="rId1" Type="http://schemas.openxmlformats.org/officeDocument/2006/relationships/slideLayout" Target="../slideLayouts/slideLayout7.xml"/><Relationship Id="rId6" Type="http://schemas.openxmlformats.org/officeDocument/2006/relationships/image" Target="../media/image112.jpg"/><Relationship Id="rId11" Type="http://schemas.openxmlformats.org/officeDocument/2006/relationships/image" Target="../media/image117.jpg"/><Relationship Id="rId5" Type="http://schemas.openxmlformats.org/officeDocument/2006/relationships/image" Target="../media/image111.jpg"/><Relationship Id="rId15" Type="http://schemas.openxmlformats.org/officeDocument/2006/relationships/image" Target="../media/image121.jpg"/><Relationship Id="rId23" Type="http://schemas.openxmlformats.org/officeDocument/2006/relationships/image" Target="../media/image130.png"/><Relationship Id="rId10" Type="http://schemas.openxmlformats.org/officeDocument/2006/relationships/image" Target="../media/image116.jpg"/><Relationship Id="rId19" Type="http://schemas.openxmlformats.org/officeDocument/2006/relationships/image" Target="../media/image125.jpg"/><Relationship Id="rId4" Type="http://schemas.openxmlformats.org/officeDocument/2006/relationships/image" Target="../media/image110.jpg"/><Relationship Id="rId9" Type="http://schemas.openxmlformats.org/officeDocument/2006/relationships/image" Target="../media/image115.jpg"/><Relationship Id="rId14" Type="http://schemas.openxmlformats.org/officeDocument/2006/relationships/image" Target="../media/image120.jpg"/><Relationship Id="rId22" Type="http://schemas.openxmlformats.org/officeDocument/2006/relationships/image" Target="../media/image128.jpg"/></Relationships>
</file>

<file path=ppt/slides/_rels/slide198.xml.rels><?xml version="1.0" encoding="UTF-8" standalone="yes"?>
<Relationships xmlns="http://schemas.openxmlformats.org/package/2006/relationships"><Relationship Id="rId8" Type="http://schemas.openxmlformats.org/officeDocument/2006/relationships/image" Target="../media/image114.jpg"/><Relationship Id="rId13" Type="http://schemas.openxmlformats.org/officeDocument/2006/relationships/image" Target="../media/image119.jpg"/><Relationship Id="rId18" Type="http://schemas.openxmlformats.org/officeDocument/2006/relationships/image" Target="../media/image124.jpg"/><Relationship Id="rId3" Type="http://schemas.openxmlformats.org/officeDocument/2006/relationships/image" Target="../media/image109.jpg"/><Relationship Id="rId21" Type="http://schemas.openxmlformats.org/officeDocument/2006/relationships/image" Target="../media/image127.jpg"/><Relationship Id="rId7" Type="http://schemas.openxmlformats.org/officeDocument/2006/relationships/image" Target="../media/image113.jpg"/><Relationship Id="rId12" Type="http://schemas.openxmlformats.org/officeDocument/2006/relationships/image" Target="../media/image118.jpg"/><Relationship Id="rId17" Type="http://schemas.openxmlformats.org/officeDocument/2006/relationships/image" Target="../media/image123.jpg"/><Relationship Id="rId2" Type="http://schemas.openxmlformats.org/officeDocument/2006/relationships/notesSlide" Target="../notesSlides/notesSlide198.xml"/><Relationship Id="rId16" Type="http://schemas.openxmlformats.org/officeDocument/2006/relationships/image" Target="../media/image122.jpg"/><Relationship Id="rId20" Type="http://schemas.openxmlformats.org/officeDocument/2006/relationships/image" Target="../media/image126.jpg"/><Relationship Id="rId1" Type="http://schemas.openxmlformats.org/officeDocument/2006/relationships/slideLayout" Target="../slideLayouts/slideLayout7.xml"/><Relationship Id="rId6" Type="http://schemas.openxmlformats.org/officeDocument/2006/relationships/image" Target="../media/image112.jpg"/><Relationship Id="rId11" Type="http://schemas.openxmlformats.org/officeDocument/2006/relationships/image" Target="../media/image117.jpg"/><Relationship Id="rId5" Type="http://schemas.openxmlformats.org/officeDocument/2006/relationships/image" Target="../media/image111.jpg"/><Relationship Id="rId15" Type="http://schemas.openxmlformats.org/officeDocument/2006/relationships/image" Target="../media/image121.jpg"/><Relationship Id="rId10" Type="http://schemas.openxmlformats.org/officeDocument/2006/relationships/image" Target="../media/image116.jpg"/><Relationship Id="rId19" Type="http://schemas.openxmlformats.org/officeDocument/2006/relationships/image" Target="../media/image125.jpg"/><Relationship Id="rId4" Type="http://schemas.openxmlformats.org/officeDocument/2006/relationships/image" Target="../media/image110.jpg"/><Relationship Id="rId9" Type="http://schemas.openxmlformats.org/officeDocument/2006/relationships/image" Target="../media/image115.jpg"/><Relationship Id="rId14" Type="http://schemas.openxmlformats.org/officeDocument/2006/relationships/image" Target="../media/image120.jpg"/><Relationship Id="rId22" Type="http://schemas.openxmlformats.org/officeDocument/2006/relationships/image" Target="../media/image128.jpg"/></Relationships>
</file>

<file path=ppt/slides/_rels/slide199.xml.rels><?xml version="1.0" encoding="UTF-8" standalone="yes"?>
<Relationships xmlns="http://schemas.openxmlformats.org/package/2006/relationships"><Relationship Id="rId8" Type="http://schemas.openxmlformats.org/officeDocument/2006/relationships/image" Target="../media/image114.jpg"/><Relationship Id="rId13" Type="http://schemas.openxmlformats.org/officeDocument/2006/relationships/image" Target="../media/image119.jpg"/><Relationship Id="rId18" Type="http://schemas.openxmlformats.org/officeDocument/2006/relationships/image" Target="../media/image124.jpg"/><Relationship Id="rId3" Type="http://schemas.openxmlformats.org/officeDocument/2006/relationships/image" Target="../media/image109.jpg"/><Relationship Id="rId21" Type="http://schemas.openxmlformats.org/officeDocument/2006/relationships/image" Target="../media/image127.jpg"/><Relationship Id="rId7" Type="http://schemas.openxmlformats.org/officeDocument/2006/relationships/image" Target="../media/image113.jpg"/><Relationship Id="rId12" Type="http://schemas.openxmlformats.org/officeDocument/2006/relationships/image" Target="../media/image118.jpg"/><Relationship Id="rId17" Type="http://schemas.openxmlformats.org/officeDocument/2006/relationships/image" Target="../media/image123.jpg"/><Relationship Id="rId2" Type="http://schemas.openxmlformats.org/officeDocument/2006/relationships/notesSlide" Target="../notesSlides/notesSlide199.xml"/><Relationship Id="rId16" Type="http://schemas.openxmlformats.org/officeDocument/2006/relationships/image" Target="../media/image122.jpg"/><Relationship Id="rId20" Type="http://schemas.openxmlformats.org/officeDocument/2006/relationships/image" Target="../media/image126.jpg"/><Relationship Id="rId1" Type="http://schemas.openxmlformats.org/officeDocument/2006/relationships/slideLayout" Target="../slideLayouts/slideLayout7.xml"/><Relationship Id="rId6" Type="http://schemas.openxmlformats.org/officeDocument/2006/relationships/image" Target="../media/image112.jpg"/><Relationship Id="rId11" Type="http://schemas.openxmlformats.org/officeDocument/2006/relationships/image" Target="../media/image117.jpg"/><Relationship Id="rId5" Type="http://schemas.openxmlformats.org/officeDocument/2006/relationships/image" Target="../media/image111.jpg"/><Relationship Id="rId15" Type="http://schemas.openxmlformats.org/officeDocument/2006/relationships/image" Target="../media/image121.jpg"/><Relationship Id="rId10" Type="http://schemas.openxmlformats.org/officeDocument/2006/relationships/image" Target="../media/image116.jpg"/><Relationship Id="rId19" Type="http://schemas.openxmlformats.org/officeDocument/2006/relationships/image" Target="../media/image125.jpg"/><Relationship Id="rId4" Type="http://schemas.openxmlformats.org/officeDocument/2006/relationships/image" Target="../media/image110.jpg"/><Relationship Id="rId9" Type="http://schemas.openxmlformats.org/officeDocument/2006/relationships/image" Target="../media/image115.jpg"/><Relationship Id="rId14" Type="http://schemas.openxmlformats.org/officeDocument/2006/relationships/image" Target="../media/image120.jpg"/><Relationship Id="rId22" Type="http://schemas.openxmlformats.org/officeDocument/2006/relationships/image" Target="../media/image128.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00.xml.rels><?xml version="1.0" encoding="UTF-8" standalone="yes"?>
<Relationships xmlns="http://schemas.openxmlformats.org/package/2006/relationships"><Relationship Id="rId8" Type="http://schemas.openxmlformats.org/officeDocument/2006/relationships/image" Target="../media/image114.jpg"/><Relationship Id="rId13" Type="http://schemas.openxmlformats.org/officeDocument/2006/relationships/image" Target="../media/image119.jpg"/><Relationship Id="rId18" Type="http://schemas.openxmlformats.org/officeDocument/2006/relationships/image" Target="../media/image124.jpg"/><Relationship Id="rId3" Type="http://schemas.openxmlformats.org/officeDocument/2006/relationships/image" Target="../media/image109.jpg"/><Relationship Id="rId21" Type="http://schemas.openxmlformats.org/officeDocument/2006/relationships/image" Target="../media/image127.jpg"/><Relationship Id="rId7" Type="http://schemas.openxmlformats.org/officeDocument/2006/relationships/image" Target="../media/image113.jpg"/><Relationship Id="rId12" Type="http://schemas.openxmlformats.org/officeDocument/2006/relationships/image" Target="../media/image118.jpg"/><Relationship Id="rId17" Type="http://schemas.openxmlformats.org/officeDocument/2006/relationships/image" Target="../media/image123.jpg"/><Relationship Id="rId2" Type="http://schemas.openxmlformats.org/officeDocument/2006/relationships/notesSlide" Target="../notesSlides/notesSlide200.xml"/><Relationship Id="rId16" Type="http://schemas.openxmlformats.org/officeDocument/2006/relationships/image" Target="../media/image122.jpg"/><Relationship Id="rId20" Type="http://schemas.openxmlformats.org/officeDocument/2006/relationships/image" Target="../media/image126.jpg"/><Relationship Id="rId1" Type="http://schemas.openxmlformats.org/officeDocument/2006/relationships/slideLayout" Target="../slideLayouts/slideLayout7.xml"/><Relationship Id="rId6" Type="http://schemas.openxmlformats.org/officeDocument/2006/relationships/image" Target="../media/image112.jpg"/><Relationship Id="rId11" Type="http://schemas.openxmlformats.org/officeDocument/2006/relationships/image" Target="../media/image117.jpg"/><Relationship Id="rId5" Type="http://schemas.openxmlformats.org/officeDocument/2006/relationships/image" Target="../media/image111.jpg"/><Relationship Id="rId15" Type="http://schemas.openxmlformats.org/officeDocument/2006/relationships/image" Target="../media/image121.jpg"/><Relationship Id="rId23" Type="http://schemas.openxmlformats.org/officeDocument/2006/relationships/image" Target="../media/image131.png"/><Relationship Id="rId10" Type="http://schemas.openxmlformats.org/officeDocument/2006/relationships/image" Target="../media/image116.jpg"/><Relationship Id="rId19" Type="http://schemas.openxmlformats.org/officeDocument/2006/relationships/image" Target="../media/image125.jpg"/><Relationship Id="rId4" Type="http://schemas.openxmlformats.org/officeDocument/2006/relationships/image" Target="../media/image110.jpg"/><Relationship Id="rId9" Type="http://schemas.openxmlformats.org/officeDocument/2006/relationships/image" Target="../media/image115.jpg"/><Relationship Id="rId14" Type="http://schemas.openxmlformats.org/officeDocument/2006/relationships/image" Target="../media/image120.jpg"/><Relationship Id="rId22" Type="http://schemas.openxmlformats.org/officeDocument/2006/relationships/image" Target="../media/image128.jpg"/></Relationships>
</file>

<file path=ppt/slides/_rels/slide201.xml.rels><?xml version="1.0" encoding="UTF-8" standalone="yes"?>
<Relationships xmlns="http://schemas.openxmlformats.org/package/2006/relationships"><Relationship Id="rId8" Type="http://schemas.openxmlformats.org/officeDocument/2006/relationships/image" Target="../media/image114.jpg"/><Relationship Id="rId13" Type="http://schemas.openxmlformats.org/officeDocument/2006/relationships/image" Target="../media/image119.jpg"/><Relationship Id="rId18" Type="http://schemas.openxmlformats.org/officeDocument/2006/relationships/image" Target="../media/image124.jpg"/><Relationship Id="rId3" Type="http://schemas.openxmlformats.org/officeDocument/2006/relationships/image" Target="../media/image109.jpg"/><Relationship Id="rId21" Type="http://schemas.openxmlformats.org/officeDocument/2006/relationships/image" Target="../media/image127.jpg"/><Relationship Id="rId7" Type="http://schemas.openxmlformats.org/officeDocument/2006/relationships/image" Target="../media/image113.jpg"/><Relationship Id="rId12" Type="http://schemas.openxmlformats.org/officeDocument/2006/relationships/image" Target="../media/image118.jpg"/><Relationship Id="rId17" Type="http://schemas.openxmlformats.org/officeDocument/2006/relationships/image" Target="../media/image123.jpg"/><Relationship Id="rId2" Type="http://schemas.openxmlformats.org/officeDocument/2006/relationships/notesSlide" Target="../notesSlides/notesSlide201.xml"/><Relationship Id="rId16" Type="http://schemas.openxmlformats.org/officeDocument/2006/relationships/image" Target="../media/image122.jpg"/><Relationship Id="rId20" Type="http://schemas.openxmlformats.org/officeDocument/2006/relationships/image" Target="../media/image126.jpg"/><Relationship Id="rId1" Type="http://schemas.openxmlformats.org/officeDocument/2006/relationships/slideLayout" Target="../slideLayouts/slideLayout7.xml"/><Relationship Id="rId6" Type="http://schemas.openxmlformats.org/officeDocument/2006/relationships/image" Target="../media/image112.jpg"/><Relationship Id="rId11" Type="http://schemas.openxmlformats.org/officeDocument/2006/relationships/image" Target="../media/image117.jpg"/><Relationship Id="rId5" Type="http://schemas.openxmlformats.org/officeDocument/2006/relationships/image" Target="../media/image111.jpg"/><Relationship Id="rId15" Type="http://schemas.openxmlformats.org/officeDocument/2006/relationships/image" Target="../media/image121.jpg"/><Relationship Id="rId10" Type="http://schemas.openxmlformats.org/officeDocument/2006/relationships/image" Target="../media/image116.jpg"/><Relationship Id="rId19" Type="http://schemas.openxmlformats.org/officeDocument/2006/relationships/image" Target="../media/image125.jpg"/><Relationship Id="rId4" Type="http://schemas.openxmlformats.org/officeDocument/2006/relationships/image" Target="../media/image110.jpg"/><Relationship Id="rId9" Type="http://schemas.openxmlformats.org/officeDocument/2006/relationships/image" Target="../media/image115.jpg"/><Relationship Id="rId14" Type="http://schemas.openxmlformats.org/officeDocument/2006/relationships/image" Target="../media/image120.jpg"/><Relationship Id="rId22" Type="http://schemas.openxmlformats.org/officeDocument/2006/relationships/image" Target="../media/image128.jpg"/></Relationships>
</file>

<file path=ppt/slides/_rels/slide202.xml.rels><?xml version="1.0" encoding="UTF-8" standalone="yes"?>
<Relationships xmlns="http://schemas.openxmlformats.org/package/2006/relationships"><Relationship Id="rId8" Type="http://schemas.openxmlformats.org/officeDocument/2006/relationships/image" Target="../media/image114.jpg"/><Relationship Id="rId13" Type="http://schemas.openxmlformats.org/officeDocument/2006/relationships/image" Target="../media/image119.jpg"/><Relationship Id="rId18" Type="http://schemas.openxmlformats.org/officeDocument/2006/relationships/image" Target="../media/image124.jpg"/><Relationship Id="rId3" Type="http://schemas.openxmlformats.org/officeDocument/2006/relationships/image" Target="../media/image109.jpg"/><Relationship Id="rId21" Type="http://schemas.openxmlformats.org/officeDocument/2006/relationships/image" Target="../media/image127.jpg"/><Relationship Id="rId7" Type="http://schemas.openxmlformats.org/officeDocument/2006/relationships/image" Target="../media/image113.jpg"/><Relationship Id="rId12" Type="http://schemas.openxmlformats.org/officeDocument/2006/relationships/image" Target="../media/image118.jpg"/><Relationship Id="rId17" Type="http://schemas.openxmlformats.org/officeDocument/2006/relationships/image" Target="../media/image123.jpg"/><Relationship Id="rId2" Type="http://schemas.openxmlformats.org/officeDocument/2006/relationships/notesSlide" Target="../notesSlides/notesSlide202.xml"/><Relationship Id="rId16" Type="http://schemas.openxmlformats.org/officeDocument/2006/relationships/image" Target="../media/image122.jpg"/><Relationship Id="rId20" Type="http://schemas.openxmlformats.org/officeDocument/2006/relationships/image" Target="../media/image126.jpg"/><Relationship Id="rId1" Type="http://schemas.openxmlformats.org/officeDocument/2006/relationships/slideLayout" Target="../slideLayouts/slideLayout7.xml"/><Relationship Id="rId6" Type="http://schemas.openxmlformats.org/officeDocument/2006/relationships/image" Target="../media/image112.jpg"/><Relationship Id="rId11" Type="http://schemas.openxmlformats.org/officeDocument/2006/relationships/image" Target="../media/image117.jpg"/><Relationship Id="rId5" Type="http://schemas.openxmlformats.org/officeDocument/2006/relationships/image" Target="../media/image111.jpg"/><Relationship Id="rId15" Type="http://schemas.openxmlformats.org/officeDocument/2006/relationships/image" Target="../media/image121.jpg"/><Relationship Id="rId10" Type="http://schemas.openxmlformats.org/officeDocument/2006/relationships/image" Target="../media/image116.jpg"/><Relationship Id="rId19" Type="http://schemas.openxmlformats.org/officeDocument/2006/relationships/image" Target="../media/image125.jpg"/><Relationship Id="rId4" Type="http://schemas.openxmlformats.org/officeDocument/2006/relationships/image" Target="../media/image110.jpg"/><Relationship Id="rId9" Type="http://schemas.openxmlformats.org/officeDocument/2006/relationships/image" Target="../media/image115.jpg"/><Relationship Id="rId14" Type="http://schemas.openxmlformats.org/officeDocument/2006/relationships/image" Target="../media/image120.jpg"/><Relationship Id="rId22" Type="http://schemas.openxmlformats.org/officeDocument/2006/relationships/image" Target="../media/image128.jpg"/></Relationships>
</file>

<file path=ppt/slides/_rels/slide203.xml.rels><?xml version="1.0" encoding="UTF-8" standalone="yes"?>
<Relationships xmlns="http://schemas.openxmlformats.org/package/2006/relationships"><Relationship Id="rId8" Type="http://schemas.openxmlformats.org/officeDocument/2006/relationships/image" Target="../media/image114.jpg"/><Relationship Id="rId13" Type="http://schemas.openxmlformats.org/officeDocument/2006/relationships/image" Target="../media/image119.jpg"/><Relationship Id="rId18" Type="http://schemas.openxmlformats.org/officeDocument/2006/relationships/image" Target="../media/image124.jpg"/><Relationship Id="rId3" Type="http://schemas.openxmlformats.org/officeDocument/2006/relationships/image" Target="../media/image109.jpg"/><Relationship Id="rId21" Type="http://schemas.openxmlformats.org/officeDocument/2006/relationships/image" Target="../media/image127.jpg"/><Relationship Id="rId7" Type="http://schemas.openxmlformats.org/officeDocument/2006/relationships/image" Target="../media/image113.jpg"/><Relationship Id="rId12" Type="http://schemas.openxmlformats.org/officeDocument/2006/relationships/image" Target="../media/image118.jpg"/><Relationship Id="rId17" Type="http://schemas.openxmlformats.org/officeDocument/2006/relationships/image" Target="../media/image123.jpg"/><Relationship Id="rId2" Type="http://schemas.openxmlformats.org/officeDocument/2006/relationships/notesSlide" Target="../notesSlides/notesSlide203.xml"/><Relationship Id="rId16" Type="http://schemas.openxmlformats.org/officeDocument/2006/relationships/image" Target="../media/image122.jpg"/><Relationship Id="rId20" Type="http://schemas.openxmlformats.org/officeDocument/2006/relationships/image" Target="../media/image126.jpg"/><Relationship Id="rId1" Type="http://schemas.openxmlformats.org/officeDocument/2006/relationships/slideLayout" Target="../slideLayouts/slideLayout7.xml"/><Relationship Id="rId6" Type="http://schemas.openxmlformats.org/officeDocument/2006/relationships/image" Target="../media/image112.jpg"/><Relationship Id="rId11" Type="http://schemas.openxmlformats.org/officeDocument/2006/relationships/image" Target="../media/image117.jpg"/><Relationship Id="rId5" Type="http://schemas.openxmlformats.org/officeDocument/2006/relationships/image" Target="../media/image111.jpg"/><Relationship Id="rId15" Type="http://schemas.openxmlformats.org/officeDocument/2006/relationships/image" Target="../media/image121.jpg"/><Relationship Id="rId23" Type="http://schemas.openxmlformats.org/officeDocument/2006/relationships/image" Target="../media/image132.png"/><Relationship Id="rId10" Type="http://schemas.openxmlformats.org/officeDocument/2006/relationships/image" Target="../media/image116.jpg"/><Relationship Id="rId19" Type="http://schemas.openxmlformats.org/officeDocument/2006/relationships/image" Target="../media/image125.jpg"/><Relationship Id="rId4" Type="http://schemas.openxmlformats.org/officeDocument/2006/relationships/image" Target="../media/image110.jpg"/><Relationship Id="rId9" Type="http://schemas.openxmlformats.org/officeDocument/2006/relationships/image" Target="../media/image115.jpg"/><Relationship Id="rId14" Type="http://schemas.openxmlformats.org/officeDocument/2006/relationships/image" Target="../media/image120.jpg"/><Relationship Id="rId22" Type="http://schemas.openxmlformats.org/officeDocument/2006/relationships/image" Target="../media/image128.jpg"/></Relationships>
</file>

<file path=ppt/slides/_rels/slide204.xml.rels><?xml version="1.0" encoding="UTF-8" standalone="yes"?>
<Relationships xmlns="http://schemas.openxmlformats.org/package/2006/relationships"><Relationship Id="rId8" Type="http://schemas.openxmlformats.org/officeDocument/2006/relationships/image" Target="../media/image114.jpg"/><Relationship Id="rId13" Type="http://schemas.openxmlformats.org/officeDocument/2006/relationships/image" Target="../media/image119.jpg"/><Relationship Id="rId18" Type="http://schemas.openxmlformats.org/officeDocument/2006/relationships/image" Target="../media/image124.jpg"/><Relationship Id="rId3" Type="http://schemas.openxmlformats.org/officeDocument/2006/relationships/image" Target="../media/image109.jpg"/><Relationship Id="rId21" Type="http://schemas.openxmlformats.org/officeDocument/2006/relationships/image" Target="../media/image127.jpg"/><Relationship Id="rId7" Type="http://schemas.openxmlformats.org/officeDocument/2006/relationships/image" Target="../media/image113.jpg"/><Relationship Id="rId12" Type="http://schemas.openxmlformats.org/officeDocument/2006/relationships/image" Target="../media/image118.jpg"/><Relationship Id="rId17" Type="http://schemas.openxmlformats.org/officeDocument/2006/relationships/image" Target="../media/image123.jpg"/><Relationship Id="rId2" Type="http://schemas.openxmlformats.org/officeDocument/2006/relationships/notesSlide" Target="../notesSlides/notesSlide204.xml"/><Relationship Id="rId16" Type="http://schemas.openxmlformats.org/officeDocument/2006/relationships/image" Target="../media/image122.jpg"/><Relationship Id="rId20" Type="http://schemas.openxmlformats.org/officeDocument/2006/relationships/image" Target="../media/image126.jpg"/><Relationship Id="rId1" Type="http://schemas.openxmlformats.org/officeDocument/2006/relationships/slideLayout" Target="../slideLayouts/slideLayout7.xml"/><Relationship Id="rId6" Type="http://schemas.openxmlformats.org/officeDocument/2006/relationships/image" Target="../media/image112.jpg"/><Relationship Id="rId11" Type="http://schemas.openxmlformats.org/officeDocument/2006/relationships/image" Target="../media/image117.jpg"/><Relationship Id="rId5" Type="http://schemas.openxmlformats.org/officeDocument/2006/relationships/image" Target="../media/image111.jpg"/><Relationship Id="rId15" Type="http://schemas.openxmlformats.org/officeDocument/2006/relationships/image" Target="../media/image121.jpg"/><Relationship Id="rId10" Type="http://schemas.openxmlformats.org/officeDocument/2006/relationships/image" Target="../media/image116.jpg"/><Relationship Id="rId19" Type="http://schemas.openxmlformats.org/officeDocument/2006/relationships/image" Target="../media/image125.jpg"/><Relationship Id="rId4" Type="http://schemas.openxmlformats.org/officeDocument/2006/relationships/image" Target="../media/image110.jpg"/><Relationship Id="rId9" Type="http://schemas.openxmlformats.org/officeDocument/2006/relationships/image" Target="../media/image115.jpg"/><Relationship Id="rId14" Type="http://schemas.openxmlformats.org/officeDocument/2006/relationships/image" Target="../media/image120.jpg"/><Relationship Id="rId22" Type="http://schemas.openxmlformats.org/officeDocument/2006/relationships/image" Target="../media/image128.jpg"/></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10.xml"/><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5.png"/></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28.xml"/><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48.png"/><Relationship Id="rId2" Type="http://schemas.openxmlformats.org/officeDocument/2006/relationships/notesSlide" Target="../notesSlides/notesSlide246.xml"/><Relationship Id="rId1" Type="http://schemas.openxmlformats.org/officeDocument/2006/relationships/slideLayout" Target="../slideLayouts/slideLayout1.xml"/><Relationship Id="rId6" Type="http://schemas.openxmlformats.org/officeDocument/2006/relationships/image" Target="../media/image147.png"/><Relationship Id="rId5" Type="http://schemas.openxmlformats.org/officeDocument/2006/relationships/hyperlink" Target="http://commons.wikimedia.org/wiki/File:Fireworks_2.png" TargetMode="External"/><Relationship Id="rId4" Type="http://schemas.microsoft.com/office/2007/relationships/hdphoto" Target="../media/hdphoto17.wdp"/></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9.php"/><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www.bijbelin1000seconden.be/beta/tiki-index.php?page=Vrede"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3" Type="http://schemas.openxmlformats.org/officeDocument/2006/relationships/image" Target="../media/image19.png"/><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image" Target="../media/image41.svg"/><Relationship Id="rId2" Type="http://schemas.openxmlformats.org/officeDocument/2006/relationships/notesSlide" Target="../notesSlides/notesSlide67.xml"/><Relationship Id="rId16" Type="http://schemas.openxmlformats.org/officeDocument/2006/relationships/image" Target="../media/image32.svg"/><Relationship Id="rId20"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7.png"/><Relationship Id="rId24" Type="http://schemas.openxmlformats.org/officeDocument/2006/relationships/image" Target="../media/image40.pn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svg"/><Relationship Id="rId10" Type="http://schemas.openxmlformats.org/officeDocument/2006/relationships/image" Target="../media/image26.svg"/><Relationship Id="rId19" Type="http://schemas.openxmlformats.org/officeDocument/2006/relationships/image" Target="../media/image35.pn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8.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18" Type="http://schemas.openxmlformats.org/officeDocument/2006/relationships/image" Target="../media/image22.svg"/><Relationship Id="rId3" Type="http://schemas.openxmlformats.org/officeDocument/2006/relationships/image" Target="../media/image19.png"/><Relationship Id="rId7" Type="http://schemas.openxmlformats.org/officeDocument/2006/relationships/image" Target="../media/image51.png"/><Relationship Id="rId12" Type="http://schemas.openxmlformats.org/officeDocument/2006/relationships/image" Target="../media/image56.svg"/><Relationship Id="rId17" Type="http://schemas.openxmlformats.org/officeDocument/2006/relationships/image" Target="../media/image21.png"/><Relationship Id="rId2" Type="http://schemas.openxmlformats.org/officeDocument/2006/relationships/notesSlide" Target="../notesSlides/notesSlide82.xml"/><Relationship Id="rId16" Type="http://schemas.openxmlformats.org/officeDocument/2006/relationships/image" Target="../media/image34.svg"/><Relationship Id="rId20" Type="http://schemas.openxmlformats.org/officeDocument/2006/relationships/image" Target="../media/image60.svg"/><Relationship Id="rId1" Type="http://schemas.openxmlformats.org/officeDocument/2006/relationships/slideLayout" Target="../slideLayouts/slideLayout2.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33.png"/><Relationship Id="rId10" Type="http://schemas.openxmlformats.org/officeDocument/2006/relationships/image" Target="../media/image54.svg"/><Relationship Id="rId19" Type="http://schemas.openxmlformats.org/officeDocument/2006/relationships/image" Target="../media/image59.png"/><Relationship Id="rId4" Type="http://schemas.openxmlformats.org/officeDocument/2006/relationships/image" Target="../media/image48.svg"/><Relationship Id="rId9" Type="http://schemas.openxmlformats.org/officeDocument/2006/relationships/image" Target="../media/image53.png"/><Relationship Id="rId14" Type="http://schemas.openxmlformats.org/officeDocument/2006/relationships/image" Target="../media/image58.sv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2.png"/><Relationship Id="rId4" Type="http://schemas.microsoft.com/office/2007/relationships/hdphoto" Target="../media/hdphoto1.wdp"/></Relationships>
</file>

<file path=ppt/slides/_rels/slide8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64.png"/><Relationship Id="rId4" Type="http://schemas.microsoft.com/office/2007/relationships/hdphoto" Target="../media/hdphoto3.wdp"/></Relationships>
</file>

<file path=ppt/slides/_rels/slide8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66.png"/><Relationship Id="rId4" Type="http://schemas.microsoft.com/office/2007/relationships/hdphoto" Target="../media/hdphoto5.wdp"/></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microsoft.com/office/2007/relationships/hdphoto" Target="../media/hdphoto7.wdp"/></Relationships>
</file>

<file path=ppt/slides/_rels/slide9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1962E72-676F-4381-ADE8-56784BE759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2E9794B-9901-4ED6-A762-F8D13EDACD65}"/>
              </a:ext>
            </a:extLst>
          </p:cNvPr>
          <p:cNvSpPr>
            <a:spLocks noGrp="1"/>
          </p:cNvSpPr>
          <p:nvPr>
            <p:ph type="ctrTitle"/>
          </p:nvPr>
        </p:nvSpPr>
        <p:spPr>
          <a:xfrm>
            <a:off x="1109980" y="4208424"/>
            <a:ext cx="9966960" cy="1325880"/>
          </a:xfrm>
        </p:spPr>
        <p:txBody>
          <a:bodyPr>
            <a:normAutofit fontScale="90000"/>
          </a:bodyPr>
          <a:lstStyle/>
          <a:p>
            <a:r>
              <a:rPr lang="en-US" sz="6600" dirty="0">
                <a:effectLst>
                  <a:outerShdw blurRad="38100" dist="38100" dir="2700000" algn="tl">
                    <a:srgbClr val="000000">
                      <a:alpha val="43137"/>
                    </a:srgbClr>
                  </a:outerShdw>
                </a:effectLst>
                <a:latin typeface="Sitka Text" panose="02000505000000020004" pitchFamily="2" charset="0"/>
              </a:rPr>
              <a:t>Elder Law Boot Camp</a:t>
            </a:r>
          </a:p>
        </p:txBody>
      </p:sp>
      <p:sp>
        <p:nvSpPr>
          <p:cNvPr id="10" name="Rectangle 9">
            <a:extLst>
              <a:ext uri="{FF2B5EF4-FFF2-40B4-BE49-F238E27FC236}">
                <a16:creationId xmlns:a16="http://schemas.microsoft.com/office/drawing/2014/main" id="{7133E3A2-718D-407B-B797-7F3600199D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1"/>
            <a:ext cx="11722100" cy="3964584"/>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7" name="Picture 6" descr="Logo, company name&#10;&#10;Description automatically generated">
            <a:extLst>
              <a:ext uri="{FF2B5EF4-FFF2-40B4-BE49-F238E27FC236}">
                <a16:creationId xmlns:a16="http://schemas.microsoft.com/office/drawing/2014/main" id="{1DEBD95F-7E95-478E-BBCA-B02F8C223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4377" y="-196816"/>
            <a:ext cx="9055626" cy="5032258"/>
          </a:xfrm>
          <a:prstGeom prst="rect">
            <a:avLst/>
          </a:prstGeom>
        </p:spPr>
      </p:pic>
    </p:spTree>
    <p:extLst>
      <p:ext uri="{BB962C8B-B14F-4D97-AF65-F5344CB8AC3E}">
        <p14:creationId xmlns:p14="http://schemas.microsoft.com/office/powerpoint/2010/main" val="4107260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CA8EB-525E-4328-9144-96DE060E7337}"/>
              </a:ext>
            </a:extLst>
          </p:cNvPr>
          <p:cNvSpPr>
            <a:spLocks noGrp="1"/>
          </p:cNvSpPr>
          <p:nvPr>
            <p:ph type="title"/>
          </p:nvPr>
        </p:nvSpPr>
        <p:spPr/>
        <p:txBody>
          <a:bodyPr/>
          <a:lstStyle/>
          <a:p>
            <a:r>
              <a:rPr lang="en-US" dirty="0">
                <a:solidFill>
                  <a:schemeClr val="tx1"/>
                </a:solidFill>
                <a:latin typeface="Sitka Text" panose="02000505000000020004" pitchFamily="2" charset="0"/>
              </a:rPr>
              <a:t>What is Estate Planning? </a:t>
            </a:r>
          </a:p>
        </p:txBody>
      </p:sp>
      <p:sp>
        <p:nvSpPr>
          <p:cNvPr id="3" name="Content Placeholder 2">
            <a:extLst>
              <a:ext uri="{FF2B5EF4-FFF2-40B4-BE49-F238E27FC236}">
                <a16:creationId xmlns:a16="http://schemas.microsoft.com/office/drawing/2014/main" id="{D7AE0BDC-7D91-406B-BCC0-4CFAFB61A5F7}"/>
              </a:ext>
            </a:extLst>
          </p:cNvPr>
          <p:cNvSpPr>
            <a:spLocks noGrp="1"/>
          </p:cNvSpPr>
          <p:nvPr>
            <p:ph idx="1"/>
          </p:nvPr>
        </p:nvSpPr>
        <p:spPr>
          <a:xfrm>
            <a:off x="209862" y="2057400"/>
            <a:ext cx="11752289" cy="4038600"/>
          </a:xfrm>
        </p:spPr>
        <p:txBody>
          <a:bodyPr>
            <a:normAutofit/>
          </a:bodyPr>
          <a:lstStyle/>
          <a:p>
            <a:pPr marL="45720" indent="0" algn="ctr">
              <a:buNone/>
            </a:pPr>
            <a:r>
              <a:rPr lang="en-US" sz="4400" b="1" dirty="0">
                <a:latin typeface="Sitka Text" panose="02000505000000020004" pitchFamily="2" charset="0"/>
              </a:rPr>
              <a:t>Definition of Estate Planning </a:t>
            </a:r>
          </a:p>
          <a:p>
            <a:pPr marL="45720" indent="0">
              <a:buNone/>
            </a:pPr>
            <a:endParaRPr lang="en-US" sz="3200" dirty="0">
              <a:latin typeface="Sitka Text" panose="02000505000000020004" pitchFamily="2" charset="0"/>
            </a:endParaRPr>
          </a:p>
          <a:p>
            <a:pPr marL="274320" lvl="1" indent="0" algn="ctr">
              <a:buNone/>
            </a:pPr>
            <a:r>
              <a:rPr lang="en-US" sz="3200" dirty="0">
                <a:latin typeface="Sitka Text" panose="02000505000000020004" pitchFamily="2" charset="0"/>
              </a:rPr>
              <a:t>I want to </a:t>
            </a:r>
            <a:r>
              <a:rPr lang="en-US" sz="3200" b="1" u="sng" dirty="0">
                <a:latin typeface="Sitka Text" panose="02000505000000020004" pitchFamily="2" charset="0"/>
              </a:rPr>
              <a:t>CONTROL</a:t>
            </a:r>
            <a:r>
              <a:rPr lang="en-US" sz="3200" dirty="0">
                <a:latin typeface="Sitka Text" panose="02000505000000020004" pitchFamily="2" charset="0"/>
              </a:rPr>
              <a:t> my property while I’m alive &amp; well</a:t>
            </a:r>
          </a:p>
          <a:p>
            <a:pPr marL="274320" lvl="1" indent="0" algn="ctr">
              <a:buNone/>
            </a:pPr>
            <a:endParaRPr lang="en-US" sz="3200" dirty="0">
              <a:latin typeface="Sitka Text" panose="02000505000000020004" pitchFamily="2" charset="0"/>
            </a:endParaRPr>
          </a:p>
          <a:p>
            <a:pPr marL="274320" lvl="1" indent="0" algn="ctr">
              <a:buNone/>
            </a:pPr>
            <a:r>
              <a:rPr lang="en-US" sz="3200" dirty="0">
                <a:latin typeface="Sitka Text" panose="02000505000000020004" pitchFamily="2" charset="0"/>
              </a:rPr>
              <a:t>Plan for me and my loved ones if I become disabled </a:t>
            </a:r>
          </a:p>
        </p:txBody>
      </p:sp>
    </p:spTree>
    <p:extLst>
      <p:ext uri="{BB962C8B-B14F-4D97-AF65-F5344CB8AC3E}">
        <p14:creationId xmlns:p14="http://schemas.microsoft.com/office/powerpoint/2010/main" val="15827071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82C3E-15EE-466E-8C4A-FD1A4DF60DBE}"/>
              </a:ext>
            </a:extLst>
          </p:cNvPr>
          <p:cNvSpPr>
            <a:spLocks noGrp="1"/>
          </p:cNvSpPr>
          <p:nvPr>
            <p:ph type="title"/>
          </p:nvPr>
        </p:nvSpPr>
        <p:spPr/>
        <p:txBody>
          <a:bodyPr/>
          <a:lstStyle/>
          <a:p>
            <a:r>
              <a:rPr lang="en-US" dirty="0">
                <a:solidFill>
                  <a:schemeClr val="tx1"/>
                </a:solidFill>
                <a:latin typeface="Sitka Text" panose="02000505000000020004" pitchFamily="2" charset="0"/>
              </a:rPr>
              <a:t>How to Pay for Care</a:t>
            </a:r>
          </a:p>
        </p:txBody>
      </p:sp>
      <p:sp>
        <p:nvSpPr>
          <p:cNvPr id="3" name="Content Placeholder 2">
            <a:extLst>
              <a:ext uri="{FF2B5EF4-FFF2-40B4-BE49-F238E27FC236}">
                <a16:creationId xmlns:a16="http://schemas.microsoft.com/office/drawing/2014/main" id="{D0DDB615-B431-4AF6-8A30-C1FA0C95747A}"/>
              </a:ext>
            </a:extLst>
          </p:cNvPr>
          <p:cNvSpPr>
            <a:spLocks noGrp="1"/>
          </p:cNvSpPr>
          <p:nvPr>
            <p:ph idx="1"/>
          </p:nvPr>
        </p:nvSpPr>
        <p:spPr/>
        <p:txBody>
          <a:bodyPr>
            <a:normAutofit/>
          </a:bodyPr>
          <a:lstStyle/>
          <a:p>
            <a:pPr>
              <a:buFont typeface="Wingdings" panose="05000000000000000000" pitchFamily="2" charset="2"/>
              <a:buChar char="v"/>
            </a:pPr>
            <a:r>
              <a:rPr lang="en-US" sz="4000" dirty="0">
                <a:latin typeface="Sitka Text" panose="02000505000000020004" pitchFamily="2" charset="0"/>
              </a:rPr>
              <a:t> You pay</a:t>
            </a:r>
          </a:p>
          <a:p>
            <a:pPr>
              <a:buFont typeface="Wingdings" panose="05000000000000000000" pitchFamily="2" charset="2"/>
              <a:buChar char="v"/>
            </a:pPr>
            <a:r>
              <a:rPr lang="en-US" sz="4000" dirty="0">
                <a:latin typeface="Sitka Text" panose="02000505000000020004" pitchFamily="2" charset="0"/>
              </a:rPr>
              <a:t> LTC Insurance Pays </a:t>
            </a:r>
          </a:p>
          <a:p>
            <a:pPr>
              <a:buFont typeface="Wingdings" panose="05000000000000000000" pitchFamily="2" charset="2"/>
              <a:buChar char="v"/>
            </a:pPr>
            <a:r>
              <a:rPr lang="en-US" sz="4000" dirty="0">
                <a:latin typeface="Sitka Text" panose="02000505000000020004" pitchFamily="2" charset="0"/>
              </a:rPr>
              <a:t> Government Pays </a:t>
            </a:r>
          </a:p>
        </p:txBody>
      </p:sp>
      <p:sp>
        <p:nvSpPr>
          <p:cNvPr id="5" name="Rectangle 4">
            <a:extLst>
              <a:ext uri="{FF2B5EF4-FFF2-40B4-BE49-F238E27FC236}">
                <a16:creationId xmlns:a16="http://schemas.microsoft.com/office/drawing/2014/main" id="{3A2BE5B7-83DC-4916-AC3E-F78B2D6B3A43}"/>
              </a:ext>
            </a:extLst>
          </p:cNvPr>
          <p:cNvSpPr/>
          <p:nvPr/>
        </p:nvSpPr>
        <p:spPr>
          <a:xfrm>
            <a:off x="234548" y="5771941"/>
            <a:ext cx="11689773" cy="830997"/>
          </a:xfrm>
          <a:prstGeom prst="rect">
            <a:avLst/>
          </a:prstGeom>
          <a:noFill/>
        </p:spPr>
        <p:txBody>
          <a:bodyPr wrap="square" lIns="91440" tIns="45720" rIns="91440" bIns="45720">
            <a:spAutoFit/>
          </a:bodyPr>
          <a:lstStyle/>
          <a:p>
            <a:r>
              <a:rPr lang="en-US" sz="2400" b="1" cap="none" spc="0" dirty="0">
                <a:ln w="0"/>
                <a:effectLst>
                  <a:outerShdw blurRad="38100" dist="25400" dir="5400000" algn="ctr" rotWithShape="0">
                    <a:srgbClr val="6E747A">
                      <a:alpha val="43000"/>
                    </a:srgbClr>
                  </a:outerShdw>
                </a:effectLst>
                <a:latin typeface="Sitka Text" panose="02000505000000020004" pitchFamily="2" charset="0"/>
              </a:rPr>
              <a:t>Handouts: </a:t>
            </a:r>
            <a:r>
              <a:rPr lang="en-US" sz="2400" cap="none" spc="0" dirty="0">
                <a:ln w="0"/>
                <a:latin typeface="Sitka Text" panose="02000505000000020004" pitchFamily="2" charset="0"/>
              </a:rPr>
              <a:t>Asset Protection Analysis; LTC Partnership Policies; 7 Costliest Mistakes to Avoid When a Spouse Enters a Nursing Home</a:t>
            </a:r>
          </a:p>
        </p:txBody>
      </p:sp>
      <p:pic>
        <p:nvPicPr>
          <p:cNvPr id="4" name="Picture 3">
            <a:extLst>
              <a:ext uri="{FF2B5EF4-FFF2-40B4-BE49-F238E27FC236}">
                <a16:creationId xmlns:a16="http://schemas.microsoft.com/office/drawing/2014/main" id="{34885EE2-415F-4E98-B057-A3495CD90CD6}"/>
              </a:ext>
            </a:extLst>
          </p:cNvPr>
          <p:cNvPicPr>
            <a:picLocks noChangeAspect="1"/>
          </p:cNvPicPr>
          <p:nvPr/>
        </p:nvPicPr>
        <p:blipFill>
          <a:blip r:embed="rId3"/>
          <a:stretch>
            <a:fillRect/>
          </a:stretch>
        </p:blipFill>
        <p:spPr>
          <a:xfrm>
            <a:off x="6856414" y="2221230"/>
            <a:ext cx="4613682" cy="2415540"/>
          </a:xfrm>
          <a:prstGeom prst="rect">
            <a:avLst/>
          </a:prstGeom>
        </p:spPr>
      </p:pic>
    </p:spTree>
    <p:extLst>
      <p:ext uri="{BB962C8B-B14F-4D97-AF65-F5344CB8AC3E}">
        <p14:creationId xmlns:p14="http://schemas.microsoft.com/office/powerpoint/2010/main" val="18129424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82C3E-15EE-466E-8C4A-FD1A4DF60DBE}"/>
              </a:ext>
            </a:extLst>
          </p:cNvPr>
          <p:cNvSpPr>
            <a:spLocks noGrp="1"/>
          </p:cNvSpPr>
          <p:nvPr>
            <p:ph type="title"/>
          </p:nvPr>
        </p:nvSpPr>
        <p:spPr/>
        <p:txBody>
          <a:bodyPr/>
          <a:lstStyle/>
          <a:p>
            <a:r>
              <a:rPr lang="en-US" dirty="0">
                <a:solidFill>
                  <a:schemeClr val="tx1"/>
                </a:solidFill>
                <a:latin typeface="Sitka Text" panose="02000505000000020004" pitchFamily="2" charset="0"/>
              </a:rPr>
              <a:t>Government Benefits </a:t>
            </a:r>
          </a:p>
        </p:txBody>
      </p:sp>
      <p:sp>
        <p:nvSpPr>
          <p:cNvPr id="3" name="Content Placeholder 2">
            <a:extLst>
              <a:ext uri="{FF2B5EF4-FFF2-40B4-BE49-F238E27FC236}">
                <a16:creationId xmlns:a16="http://schemas.microsoft.com/office/drawing/2014/main" id="{D0DDB615-B431-4AF6-8A30-C1FA0C95747A}"/>
              </a:ext>
            </a:extLst>
          </p:cNvPr>
          <p:cNvSpPr>
            <a:spLocks noGrp="1"/>
          </p:cNvSpPr>
          <p:nvPr>
            <p:ph idx="1"/>
          </p:nvPr>
        </p:nvSpPr>
        <p:spPr/>
        <p:txBody>
          <a:bodyPr>
            <a:normAutofit/>
          </a:bodyPr>
          <a:lstStyle/>
          <a:p>
            <a:pPr>
              <a:buFont typeface="Wingdings" panose="05000000000000000000" pitchFamily="2" charset="2"/>
              <a:buChar char="v"/>
            </a:pPr>
            <a:r>
              <a:rPr lang="en-US" sz="4000" dirty="0">
                <a:latin typeface="Sitka Text" panose="02000505000000020004" pitchFamily="2" charset="0"/>
              </a:rPr>
              <a:t> Care at Home/Assisted Living</a:t>
            </a:r>
          </a:p>
          <a:p>
            <a:pPr lvl="2">
              <a:buFont typeface="Courier New" panose="02070309020205020404" pitchFamily="49" charset="0"/>
              <a:buChar char="o"/>
            </a:pPr>
            <a:r>
              <a:rPr lang="en-US" sz="3600" dirty="0">
                <a:latin typeface="Sitka Text" panose="02000505000000020004" pitchFamily="2" charset="0"/>
              </a:rPr>
              <a:t> VA Benefits </a:t>
            </a:r>
          </a:p>
          <a:p>
            <a:pPr lvl="2">
              <a:buFont typeface="Courier New" panose="02070309020205020404" pitchFamily="49" charset="0"/>
              <a:buChar char="o"/>
            </a:pPr>
            <a:r>
              <a:rPr lang="en-US" sz="3600" dirty="0">
                <a:latin typeface="Sitka Text" panose="02000505000000020004" pitchFamily="2" charset="0"/>
              </a:rPr>
              <a:t> Medicaid Benefits (Waiver Program)</a:t>
            </a:r>
          </a:p>
          <a:p>
            <a:pPr>
              <a:buFont typeface="Wingdings" panose="05000000000000000000" pitchFamily="2" charset="2"/>
              <a:buChar char="v"/>
            </a:pPr>
            <a:r>
              <a:rPr lang="en-US" sz="4000" dirty="0">
                <a:latin typeface="Sitka Text" panose="02000505000000020004" pitchFamily="2" charset="0"/>
              </a:rPr>
              <a:t> Nursing Home</a:t>
            </a:r>
          </a:p>
          <a:p>
            <a:pPr lvl="2">
              <a:buFont typeface="Courier New" panose="02070309020205020404" pitchFamily="49" charset="0"/>
              <a:buChar char="o"/>
            </a:pPr>
            <a:r>
              <a:rPr lang="en-US" sz="3600" dirty="0">
                <a:latin typeface="Sitka Text" panose="02000505000000020004" pitchFamily="2" charset="0"/>
              </a:rPr>
              <a:t> Medicaid </a:t>
            </a:r>
          </a:p>
        </p:txBody>
      </p:sp>
      <p:pic>
        <p:nvPicPr>
          <p:cNvPr id="4" name="Picture 3">
            <a:extLst>
              <a:ext uri="{FF2B5EF4-FFF2-40B4-BE49-F238E27FC236}">
                <a16:creationId xmlns:a16="http://schemas.microsoft.com/office/drawing/2014/main" id="{AD6B7E57-3A85-4BC3-92E9-168370888FE3}"/>
              </a:ext>
            </a:extLst>
          </p:cNvPr>
          <p:cNvPicPr>
            <a:picLocks noChangeAspect="1"/>
          </p:cNvPicPr>
          <p:nvPr/>
        </p:nvPicPr>
        <p:blipFill>
          <a:blip r:embed="rId3"/>
          <a:stretch>
            <a:fillRect/>
          </a:stretch>
        </p:blipFill>
        <p:spPr>
          <a:xfrm>
            <a:off x="8324850" y="4076700"/>
            <a:ext cx="3409182" cy="2273898"/>
          </a:xfrm>
          <a:prstGeom prst="rect">
            <a:avLst/>
          </a:prstGeom>
        </p:spPr>
      </p:pic>
    </p:spTree>
    <p:extLst>
      <p:ext uri="{BB962C8B-B14F-4D97-AF65-F5344CB8AC3E}">
        <p14:creationId xmlns:p14="http://schemas.microsoft.com/office/powerpoint/2010/main" val="249081443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D808D-4A1B-4295-914E-F8DFA9500DB9}"/>
              </a:ext>
            </a:extLst>
          </p:cNvPr>
          <p:cNvSpPr>
            <a:spLocks noGrp="1"/>
          </p:cNvSpPr>
          <p:nvPr>
            <p:ph type="ctrTitle"/>
          </p:nvPr>
        </p:nvSpPr>
        <p:spPr/>
        <p:txBody>
          <a:bodyPr/>
          <a:lstStyle/>
          <a:p>
            <a:r>
              <a:rPr lang="en-US" dirty="0">
                <a:latin typeface="Sitka Text" panose="02000505000000020004" pitchFamily="2" charset="0"/>
              </a:rPr>
              <a:t>Special needs planning</a:t>
            </a:r>
            <a:endParaRPr lang="en-US" dirty="0"/>
          </a:p>
        </p:txBody>
      </p:sp>
      <p:sp>
        <p:nvSpPr>
          <p:cNvPr id="3" name="Subtitle 2">
            <a:extLst>
              <a:ext uri="{FF2B5EF4-FFF2-40B4-BE49-F238E27FC236}">
                <a16:creationId xmlns:a16="http://schemas.microsoft.com/office/drawing/2014/main" id="{B6724F1D-E592-4073-AB13-E01D69B288F3}"/>
              </a:ext>
            </a:extLst>
          </p:cNvPr>
          <p:cNvSpPr>
            <a:spLocks noGrp="1"/>
          </p:cNvSpPr>
          <p:nvPr>
            <p:ph type="subTitle" idx="1"/>
          </p:nvPr>
        </p:nvSpPr>
        <p:spPr/>
        <p:txBody>
          <a:bodyPr/>
          <a:lstStyle/>
          <a:p>
            <a:endParaRPr lang="en-US" dirty="0">
              <a:latin typeface="Sitka Text" panose="02000505000000020004" pitchFamily="2" charset="0"/>
            </a:endParaRPr>
          </a:p>
        </p:txBody>
      </p:sp>
    </p:spTree>
    <p:extLst>
      <p:ext uri="{BB962C8B-B14F-4D97-AF65-F5344CB8AC3E}">
        <p14:creationId xmlns:p14="http://schemas.microsoft.com/office/powerpoint/2010/main" val="27803452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016285" y="228600"/>
            <a:ext cx="8079581" cy="1658198"/>
          </a:xfrm>
          <a:effectLst/>
        </p:spPr>
        <p:txBody>
          <a:bodyPr>
            <a:noAutofit/>
          </a:bodyPr>
          <a:lstStyle/>
          <a:p>
            <a:pPr eaLnBrk="1" hangingPunct="1"/>
            <a:r>
              <a:rPr lang="en-US" altLang="en-US" dirty="0">
                <a:solidFill>
                  <a:schemeClr val="tx1"/>
                </a:solidFill>
                <a:latin typeface="Sitka Text" panose="02000505000000020004" pitchFamily="2" charset="0"/>
              </a:rPr>
              <a:t>As a Parent, you want to:</a:t>
            </a:r>
          </a:p>
        </p:txBody>
      </p:sp>
      <p:sp>
        <p:nvSpPr>
          <p:cNvPr id="3" name="Text Placeholder 2">
            <a:extLst>
              <a:ext uri="{FF2B5EF4-FFF2-40B4-BE49-F238E27FC236}">
                <a16:creationId xmlns:a16="http://schemas.microsoft.com/office/drawing/2014/main" id="{C0017989-6D42-428B-B64C-A272E39C5360}"/>
              </a:ext>
            </a:extLst>
          </p:cNvPr>
          <p:cNvSpPr>
            <a:spLocks noGrp="1"/>
          </p:cNvSpPr>
          <p:nvPr>
            <p:ph type="body" idx="1"/>
          </p:nvPr>
        </p:nvSpPr>
        <p:spPr>
          <a:xfrm>
            <a:off x="1365243" y="2012750"/>
            <a:ext cx="4008804" cy="723400"/>
          </a:xfrm>
        </p:spPr>
        <p:txBody>
          <a:bodyPr>
            <a:noAutofit/>
          </a:bodyPr>
          <a:lstStyle/>
          <a:p>
            <a:pPr algn="ctr"/>
            <a:r>
              <a:rPr lang="en-US" sz="2800" b="1" dirty="0">
                <a:latin typeface="Sitka Text" panose="02000505000000020004" pitchFamily="2" charset="0"/>
              </a:rPr>
              <a:t>Protect your children</a:t>
            </a:r>
          </a:p>
        </p:txBody>
      </p:sp>
      <p:sp>
        <p:nvSpPr>
          <p:cNvPr id="19459" name="Content Placeholder 2"/>
          <p:cNvSpPr>
            <a:spLocks noGrp="1"/>
          </p:cNvSpPr>
          <p:nvPr>
            <p:ph sz="half" idx="2"/>
          </p:nvPr>
        </p:nvSpPr>
        <p:spPr/>
        <p:txBody>
          <a:bodyPr/>
          <a:lstStyle/>
          <a:p>
            <a:pPr eaLnBrk="1" hangingPunct="1">
              <a:buClr>
                <a:srgbClr val="002060"/>
              </a:buClr>
            </a:pPr>
            <a:endParaRPr lang="en-US" altLang="en-US" dirty="0"/>
          </a:p>
          <a:p>
            <a:pPr eaLnBrk="1" hangingPunct="1">
              <a:buClr>
                <a:srgbClr val="002060"/>
              </a:buClr>
            </a:pPr>
            <a:endParaRPr lang="en-US" altLang="en-US" dirty="0"/>
          </a:p>
          <a:p>
            <a:pPr eaLnBrk="1" hangingPunct="1">
              <a:buClr>
                <a:srgbClr val="002060"/>
              </a:buClr>
            </a:pPr>
            <a:endParaRPr lang="en-US" altLang="en-US" dirty="0"/>
          </a:p>
          <a:p>
            <a:pPr eaLnBrk="1" hangingPunct="1">
              <a:buClr>
                <a:srgbClr val="002060"/>
              </a:buClr>
            </a:pPr>
            <a:endParaRPr lang="en-US" altLang="en-US" dirty="0"/>
          </a:p>
        </p:txBody>
      </p:sp>
      <p:sp>
        <p:nvSpPr>
          <p:cNvPr id="4" name="Text Placeholder 3">
            <a:extLst>
              <a:ext uri="{FF2B5EF4-FFF2-40B4-BE49-F238E27FC236}">
                <a16:creationId xmlns:a16="http://schemas.microsoft.com/office/drawing/2014/main" id="{BC09D72D-B769-4B4B-886B-3A89AF6E590F}"/>
              </a:ext>
            </a:extLst>
          </p:cNvPr>
          <p:cNvSpPr>
            <a:spLocks noGrp="1"/>
          </p:cNvSpPr>
          <p:nvPr>
            <p:ph type="body" sz="quarter" idx="3"/>
          </p:nvPr>
        </p:nvSpPr>
        <p:spPr>
          <a:xfrm>
            <a:off x="6716647" y="2012750"/>
            <a:ext cx="3806190" cy="1338943"/>
          </a:xfrm>
        </p:spPr>
        <p:txBody>
          <a:bodyPr>
            <a:noAutofit/>
          </a:bodyPr>
          <a:lstStyle/>
          <a:p>
            <a:endParaRPr lang="en-US" altLang="en-US" sz="2800" b="1" dirty="0">
              <a:solidFill>
                <a:schemeClr val="tx1">
                  <a:lumMod val="95000"/>
                  <a:lumOff val="5000"/>
                </a:schemeClr>
              </a:solidFill>
              <a:latin typeface="Sitka Text" panose="02000505000000020004" pitchFamily="2" charset="0"/>
            </a:endParaRPr>
          </a:p>
          <a:p>
            <a:pPr algn="ctr"/>
            <a:r>
              <a:rPr lang="en-US" altLang="en-US" sz="2800" b="1" dirty="0">
                <a:latin typeface="Sitka Text" panose="02000505000000020004" pitchFamily="2" charset="0"/>
              </a:rPr>
              <a:t>Ensure they have the best quality of life</a:t>
            </a:r>
          </a:p>
          <a:p>
            <a:endParaRPr lang="en-US" sz="2800" dirty="0"/>
          </a:p>
        </p:txBody>
      </p:sp>
      <p:pic>
        <p:nvPicPr>
          <p:cNvPr id="7" name="Content Placeholder 6">
            <a:extLst>
              <a:ext uri="{FF2B5EF4-FFF2-40B4-BE49-F238E27FC236}">
                <a16:creationId xmlns:a16="http://schemas.microsoft.com/office/drawing/2014/main" id="{05DD8ACD-27BD-4555-8FC7-E5936AEC35FF}"/>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289676" y="3302563"/>
            <a:ext cx="4660132" cy="2633987"/>
          </a:xfrm>
          <a:prstGeom prst="rect">
            <a:avLst/>
          </a:prstGeom>
          <a:ln>
            <a:noFill/>
          </a:ln>
          <a:effectLst>
            <a:softEdge rad="112500"/>
          </a:effectLst>
        </p:spPr>
      </p:pic>
      <p:pic>
        <p:nvPicPr>
          <p:cNvPr id="19461"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836966" y="3302563"/>
            <a:ext cx="5065359" cy="26339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7965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729809" y="401564"/>
            <a:ext cx="10732381" cy="1658198"/>
          </a:xfrm>
        </p:spPr>
        <p:txBody>
          <a:bodyPr>
            <a:normAutofit/>
          </a:bodyPr>
          <a:lstStyle/>
          <a:p>
            <a:pPr eaLnBrk="1" hangingPunct="1"/>
            <a:r>
              <a:rPr lang="en-US" altLang="en-US" dirty="0">
                <a:solidFill>
                  <a:schemeClr val="tx1"/>
                </a:solidFill>
                <a:latin typeface="Sitka Text" panose="02000505000000020004" pitchFamily="2" charset="0"/>
              </a:rPr>
              <a:t>Planning for People with Special Needs</a:t>
            </a:r>
          </a:p>
        </p:txBody>
      </p:sp>
      <p:sp>
        <p:nvSpPr>
          <p:cNvPr id="25603" name="Content Placeholder 2"/>
          <p:cNvSpPr>
            <a:spLocks noGrp="1"/>
          </p:cNvSpPr>
          <p:nvPr>
            <p:ph idx="1"/>
          </p:nvPr>
        </p:nvSpPr>
        <p:spPr>
          <a:xfrm>
            <a:off x="978569" y="1772722"/>
            <a:ext cx="9112488" cy="4298704"/>
          </a:xfrm>
        </p:spPr>
        <p:txBody>
          <a:bodyPr>
            <a:normAutofit/>
          </a:bodyPr>
          <a:lstStyle/>
          <a:p>
            <a:pPr eaLnBrk="1" hangingPunct="1">
              <a:buFont typeface="Wingdings" panose="05000000000000000000" pitchFamily="2" charset="2"/>
              <a:buChar char="v"/>
            </a:pPr>
            <a:r>
              <a:rPr lang="en-US" altLang="en-US" sz="2800" dirty="0">
                <a:latin typeface="Sitka Text" panose="02000505000000020004" pitchFamily="2" charset="0"/>
              </a:rPr>
              <a:t> </a:t>
            </a:r>
            <a:r>
              <a:rPr lang="en-US" altLang="en-US" sz="3200" b="1" dirty="0">
                <a:effectLst>
                  <a:outerShdw blurRad="38100" dist="38100" dir="2700000" algn="tl">
                    <a:srgbClr val="000000">
                      <a:alpha val="43137"/>
                    </a:srgbClr>
                  </a:outerShdw>
                </a:effectLst>
                <a:latin typeface="Sitka Text" panose="02000505000000020004" pitchFamily="2" charset="0"/>
              </a:rPr>
              <a:t>Power of Attorney vs. Guardianship</a:t>
            </a:r>
          </a:p>
          <a:p>
            <a:pPr eaLnBrk="1" hangingPunct="1">
              <a:buFont typeface="Wingdings" panose="05000000000000000000" pitchFamily="2" charset="2"/>
              <a:buChar char="v"/>
            </a:pPr>
            <a:endParaRPr lang="en-US" altLang="en-US" sz="2800" dirty="0">
              <a:latin typeface="Sitka Text" panose="02000505000000020004" pitchFamily="2" charset="0"/>
            </a:endParaRPr>
          </a:p>
          <a:p>
            <a:pPr eaLnBrk="1" hangingPunct="1">
              <a:buFont typeface="Wingdings" panose="05000000000000000000" pitchFamily="2" charset="2"/>
              <a:buChar char="v"/>
            </a:pPr>
            <a:r>
              <a:rPr lang="en-US" altLang="en-US" sz="2800" dirty="0">
                <a:latin typeface="Sitka Text" panose="02000505000000020004" pitchFamily="2" charset="0"/>
              </a:rPr>
              <a:t> </a:t>
            </a:r>
            <a:r>
              <a:rPr lang="en-US" altLang="en-US" sz="3200" b="1" dirty="0">
                <a:effectLst>
                  <a:outerShdw blurRad="38100" dist="38100" dir="2700000" algn="tl">
                    <a:srgbClr val="000000">
                      <a:alpha val="43137"/>
                    </a:srgbClr>
                  </a:outerShdw>
                </a:effectLst>
                <a:latin typeface="Sitka Text" panose="02000505000000020004" pitchFamily="2" charset="0"/>
              </a:rPr>
              <a:t>Testamentary Special Needs Trust</a:t>
            </a:r>
          </a:p>
          <a:p>
            <a:pPr lvl="1" eaLnBrk="1" hangingPunct="1">
              <a:buFont typeface="Courier New" panose="02070309020205020404" pitchFamily="49" charset="0"/>
              <a:buChar char="o"/>
            </a:pPr>
            <a:r>
              <a:rPr lang="en-US" altLang="en-US" sz="2800" dirty="0">
                <a:latin typeface="Sitka Text" panose="02000505000000020004" pitchFamily="2" charset="0"/>
              </a:rPr>
              <a:t> Leaving $ upon death</a:t>
            </a:r>
          </a:p>
          <a:p>
            <a:pPr eaLnBrk="1" hangingPunct="1">
              <a:buFont typeface="Wingdings" panose="05000000000000000000" pitchFamily="2" charset="2"/>
              <a:buChar char="v"/>
            </a:pPr>
            <a:endParaRPr lang="en-US" altLang="en-US" sz="2800" dirty="0">
              <a:latin typeface="Sitka Text" panose="02000505000000020004" pitchFamily="2" charset="0"/>
            </a:endParaRPr>
          </a:p>
          <a:p>
            <a:pPr eaLnBrk="1" hangingPunct="1">
              <a:buFont typeface="Wingdings" panose="05000000000000000000" pitchFamily="2" charset="2"/>
              <a:buChar char="v"/>
            </a:pPr>
            <a:r>
              <a:rPr lang="en-US" altLang="en-US" sz="3200" dirty="0">
                <a:latin typeface="Sitka Text" panose="02000505000000020004" pitchFamily="2" charset="0"/>
              </a:rPr>
              <a:t> </a:t>
            </a:r>
            <a:r>
              <a:rPr lang="en-US" altLang="en-US" sz="3200" b="1" dirty="0">
                <a:effectLst>
                  <a:outerShdw blurRad="38100" dist="38100" dir="2700000" algn="tl">
                    <a:srgbClr val="000000">
                      <a:alpha val="43137"/>
                    </a:srgbClr>
                  </a:outerShdw>
                </a:effectLst>
                <a:latin typeface="Sitka Text" panose="02000505000000020004" pitchFamily="2" charset="0"/>
              </a:rPr>
              <a:t>Stand Alone Special Needs Trust</a:t>
            </a:r>
          </a:p>
          <a:p>
            <a:pPr lvl="1" eaLnBrk="1" hangingPunct="1">
              <a:buFont typeface="Courier New" panose="02070309020205020404" pitchFamily="49" charset="0"/>
              <a:buChar char="o"/>
            </a:pPr>
            <a:r>
              <a:rPr lang="en-US" altLang="en-US" sz="2800" dirty="0">
                <a:latin typeface="Sitka Text" panose="02000505000000020004" pitchFamily="2" charset="0"/>
              </a:rPr>
              <a:t> Parent/Grandparent providing support now</a:t>
            </a:r>
          </a:p>
          <a:p>
            <a:pPr eaLnBrk="1" hangingPunct="1"/>
            <a:endParaRPr lang="en-US" altLang="en-US" dirty="0"/>
          </a:p>
        </p:txBody>
      </p:sp>
      <p:pic>
        <p:nvPicPr>
          <p:cNvPr id="25604"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636496" y="2448713"/>
            <a:ext cx="3170133" cy="2377600"/>
          </a:xfrm>
          <a:prstGeom prst="rect">
            <a:avLst/>
          </a:prstGeom>
          <a:ln>
            <a:noFill/>
          </a:ln>
          <a:effectLst>
            <a:softEdge rad="112500"/>
          </a:effectLst>
        </p:spPr>
      </p:pic>
    </p:spTree>
    <p:extLst>
      <p:ext uri="{BB962C8B-B14F-4D97-AF65-F5344CB8AC3E}">
        <p14:creationId xmlns:p14="http://schemas.microsoft.com/office/powerpoint/2010/main" val="209074056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E0CAA4B3-EB84-4F7D-AC17-4EC1ED5FE9CD}"/>
              </a:ext>
            </a:extLst>
          </p:cNvPr>
          <p:cNvSpPr>
            <a:spLocks noGrp="1" noChangeArrowheads="1"/>
          </p:cNvSpPr>
          <p:nvPr>
            <p:ph type="title"/>
          </p:nvPr>
        </p:nvSpPr>
        <p:spPr/>
        <p:txBody>
          <a:bodyPr>
            <a:normAutofit/>
          </a:bodyPr>
          <a:lstStyle/>
          <a:p>
            <a:pPr>
              <a:defRPr/>
            </a:pPr>
            <a:r>
              <a:rPr lang="en-US" dirty="0">
                <a:latin typeface="Sitka Text" panose="02000505000000020004" pitchFamily="2" charset="0"/>
              </a:rPr>
              <a:t>Government PROGRAMS</a:t>
            </a:r>
          </a:p>
        </p:txBody>
      </p:sp>
      <p:sp>
        <p:nvSpPr>
          <p:cNvPr id="3" name="Text Placeholder 2">
            <a:extLst>
              <a:ext uri="{FF2B5EF4-FFF2-40B4-BE49-F238E27FC236}">
                <a16:creationId xmlns:a16="http://schemas.microsoft.com/office/drawing/2014/main" id="{1DD56D84-6452-46A3-B168-0A7FD08F571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46212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63B01EF7-B849-4D52-868E-DA4B669CC441}"/>
              </a:ext>
            </a:extLst>
          </p:cNvPr>
          <p:cNvSpPr>
            <a:spLocks noGrp="1" noChangeArrowheads="1"/>
          </p:cNvSpPr>
          <p:nvPr>
            <p:ph type="title"/>
          </p:nvPr>
        </p:nvSpPr>
        <p:spPr>
          <a:xfrm>
            <a:off x="549041" y="456396"/>
            <a:ext cx="10697678" cy="1356360"/>
          </a:xfrm>
        </p:spPr>
        <p:txBody>
          <a:bodyPr>
            <a:normAutofit/>
          </a:bodyPr>
          <a:lstStyle/>
          <a:p>
            <a:pPr eaLnBrk="1" hangingPunct="1">
              <a:defRPr/>
            </a:pPr>
            <a:r>
              <a:rPr lang="en-US" dirty="0">
                <a:solidFill>
                  <a:schemeClr val="tx1"/>
                </a:solidFill>
                <a:latin typeface="Sitka Text" panose="02000505000000020004" pitchFamily="2" charset="0"/>
              </a:rPr>
              <a:t>1.  Public Assistance – </a:t>
            </a:r>
            <a:br>
              <a:rPr lang="en-US" dirty="0">
                <a:solidFill>
                  <a:schemeClr val="tx1"/>
                </a:solidFill>
                <a:latin typeface="Sitka Text" panose="02000505000000020004" pitchFamily="2" charset="0"/>
              </a:rPr>
            </a:br>
            <a:r>
              <a:rPr lang="en-US" dirty="0">
                <a:solidFill>
                  <a:schemeClr val="tx1"/>
                </a:solidFill>
                <a:latin typeface="Sitka Text" panose="02000505000000020004" pitchFamily="2" charset="0"/>
              </a:rPr>
              <a:t>GA Department of Human Services</a:t>
            </a:r>
            <a:endParaRPr lang="en-US" i="1" dirty="0">
              <a:solidFill>
                <a:schemeClr val="tx1"/>
              </a:solidFill>
              <a:latin typeface="Sitka Text" panose="02000505000000020004" pitchFamily="2" charset="0"/>
            </a:endParaRPr>
          </a:p>
        </p:txBody>
      </p:sp>
      <p:sp>
        <p:nvSpPr>
          <p:cNvPr id="33795" name="Rectangle 3"/>
          <p:cNvSpPr>
            <a:spLocks noGrp="1" noChangeArrowheads="1"/>
          </p:cNvSpPr>
          <p:nvPr>
            <p:ph sz="half" idx="1"/>
          </p:nvPr>
        </p:nvSpPr>
        <p:spPr>
          <a:xfrm>
            <a:off x="1030887" y="2229851"/>
            <a:ext cx="4754880" cy="3914275"/>
          </a:xfrm>
        </p:spPr>
        <p:txBody>
          <a:bodyPr>
            <a:normAutofit/>
          </a:bodyPr>
          <a:lstStyle/>
          <a:p>
            <a:pPr marL="45720" indent="0" eaLnBrk="1" hangingPunct="1">
              <a:buNone/>
            </a:pPr>
            <a:r>
              <a:rPr lang="en-US" altLang="en-US" sz="2800" b="1" dirty="0">
                <a:latin typeface="Sitka Text" panose="02000505000000020004" pitchFamily="2" charset="0"/>
              </a:rPr>
              <a:t>Programs Offered:</a:t>
            </a:r>
          </a:p>
          <a:p>
            <a:pPr>
              <a:buFont typeface="Wingdings" panose="05000000000000000000" pitchFamily="2" charset="2"/>
              <a:buChar char="v"/>
            </a:pPr>
            <a:r>
              <a:rPr lang="en-US" altLang="en-US" sz="2400" dirty="0">
                <a:latin typeface="Sitka Text" panose="02000505000000020004" pitchFamily="2" charset="0"/>
              </a:rPr>
              <a:t>  Energy Assistance</a:t>
            </a:r>
          </a:p>
          <a:p>
            <a:pPr eaLnBrk="1" hangingPunct="1">
              <a:buFont typeface="Wingdings" panose="05000000000000000000" pitchFamily="2" charset="2"/>
              <a:buChar char="v"/>
            </a:pPr>
            <a:r>
              <a:rPr lang="en-US" altLang="en-US" sz="2400" dirty="0">
                <a:latin typeface="Sitka Text" panose="02000505000000020004" pitchFamily="2" charset="0"/>
              </a:rPr>
              <a:t> Food Stamps</a:t>
            </a:r>
          </a:p>
          <a:p>
            <a:pPr eaLnBrk="1" hangingPunct="1">
              <a:buFont typeface="Wingdings" panose="05000000000000000000" pitchFamily="2" charset="2"/>
              <a:buChar char="v"/>
            </a:pPr>
            <a:r>
              <a:rPr lang="en-US" altLang="en-US" sz="2400" dirty="0">
                <a:latin typeface="Sitka Text" panose="02000505000000020004" pitchFamily="2" charset="0"/>
              </a:rPr>
              <a:t> Waiver Programs for </a:t>
            </a:r>
            <a:r>
              <a:rPr lang="en-US" altLang="en-US" sz="2400" dirty="0">
                <a:solidFill>
                  <a:schemeClr val="bg1"/>
                </a:solidFill>
                <a:latin typeface="Sitka Text" panose="02000505000000020004" pitchFamily="2" charset="0"/>
              </a:rPr>
              <a:t>k</a:t>
            </a:r>
            <a:r>
              <a:rPr lang="en-US" altLang="en-US" sz="2400" dirty="0">
                <a:latin typeface="Sitka Text" panose="02000505000000020004" pitchFamily="2" charset="0"/>
              </a:rPr>
              <a:t>Community Living</a:t>
            </a:r>
          </a:p>
          <a:p>
            <a:pPr eaLnBrk="1" hangingPunct="1">
              <a:buFont typeface="Wingdings" panose="05000000000000000000" pitchFamily="2" charset="2"/>
              <a:buChar char="v"/>
            </a:pPr>
            <a:r>
              <a:rPr lang="en-US" altLang="en-US" sz="2400" dirty="0">
                <a:latin typeface="Sitka Text" panose="02000505000000020004" pitchFamily="2" charset="0"/>
              </a:rPr>
              <a:t> Medicaid or medical </a:t>
            </a:r>
            <a:r>
              <a:rPr lang="en-US" altLang="en-US" sz="2400" dirty="0">
                <a:solidFill>
                  <a:schemeClr val="bg1"/>
                </a:solidFill>
                <a:latin typeface="Sitka Text" panose="02000505000000020004" pitchFamily="2" charset="0"/>
              </a:rPr>
              <a:t>s</a:t>
            </a:r>
            <a:r>
              <a:rPr lang="en-US" altLang="en-US" sz="2400" dirty="0">
                <a:latin typeface="Sitka Text" panose="02000505000000020004" pitchFamily="2" charset="0"/>
              </a:rPr>
              <a:t>assistance</a:t>
            </a:r>
          </a:p>
        </p:txBody>
      </p:sp>
      <p:sp>
        <p:nvSpPr>
          <p:cNvPr id="2" name="Content Placeholder 1">
            <a:extLst>
              <a:ext uri="{FF2B5EF4-FFF2-40B4-BE49-F238E27FC236}">
                <a16:creationId xmlns:a16="http://schemas.microsoft.com/office/drawing/2014/main" id="{4107112F-D55B-4B89-8D4C-A10ABD6A796C}"/>
              </a:ext>
            </a:extLst>
          </p:cNvPr>
          <p:cNvSpPr>
            <a:spLocks noGrp="1"/>
          </p:cNvSpPr>
          <p:nvPr>
            <p:ph sz="half" idx="2"/>
          </p:nvPr>
        </p:nvSpPr>
        <p:spPr>
          <a:xfrm>
            <a:off x="5069305" y="2229850"/>
            <a:ext cx="6630241" cy="3914275"/>
          </a:xfrm>
        </p:spPr>
        <p:txBody>
          <a:bodyPr>
            <a:normAutofit/>
          </a:bodyPr>
          <a:lstStyle/>
          <a:p>
            <a:pPr>
              <a:buNone/>
            </a:pPr>
            <a:r>
              <a:rPr lang="en-US" altLang="en-US" sz="2800" b="1" dirty="0">
                <a:latin typeface="Sitka Text" panose="02000505000000020004" pitchFamily="2" charset="0"/>
              </a:rPr>
              <a:t>Eligibility:</a:t>
            </a:r>
          </a:p>
          <a:p>
            <a:pPr>
              <a:buFont typeface="Wingdings" panose="05000000000000000000" pitchFamily="2" charset="2"/>
              <a:buChar char="v"/>
            </a:pPr>
            <a:r>
              <a:rPr lang="en-US" altLang="en-US" sz="2400" b="1" dirty="0">
                <a:latin typeface="Sitka Text" panose="02000505000000020004" pitchFamily="2" charset="0"/>
              </a:rPr>
              <a:t> Asset Tested</a:t>
            </a:r>
          </a:p>
          <a:p>
            <a:pPr marL="45720" indent="0">
              <a:buNone/>
            </a:pPr>
            <a:r>
              <a:rPr lang="en-US" altLang="en-US" sz="2400" dirty="0">
                <a:latin typeface="Sitka Text" panose="02000505000000020004" pitchFamily="2" charset="0"/>
              </a:rPr>
              <a:t>&lt; $2,000 for single; $3,000 married couple</a:t>
            </a:r>
          </a:p>
          <a:p>
            <a:pPr>
              <a:buFont typeface="Wingdings" panose="05000000000000000000" pitchFamily="2" charset="2"/>
              <a:buChar char="v"/>
            </a:pPr>
            <a:r>
              <a:rPr lang="en-US" altLang="en-US" sz="2400" dirty="0">
                <a:latin typeface="Sitka Text" panose="02000505000000020004" pitchFamily="2" charset="0"/>
              </a:rPr>
              <a:t> </a:t>
            </a:r>
            <a:r>
              <a:rPr lang="en-US" altLang="en-US" sz="2400" b="1" dirty="0">
                <a:latin typeface="Sitka Text" panose="02000505000000020004" pitchFamily="2" charset="0"/>
              </a:rPr>
              <a:t>Income Tested</a:t>
            </a:r>
          </a:p>
          <a:p>
            <a:pPr marL="45720" indent="0">
              <a:buNone/>
            </a:pPr>
            <a:r>
              <a:rPr lang="en-US" altLang="en-US" sz="2400" dirty="0">
                <a:latin typeface="Sitka Text" panose="02000505000000020004" pitchFamily="2" charset="0"/>
              </a:rPr>
              <a:t>0-18, Based on Parental Income</a:t>
            </a:r>
          </a:p>
          <a:p>
            <a:pPr marL="45720" indent="0">
              <a:buNone/>
            </a:pPr>
            <a:r>
              <a:rPr lang="en-US" altLang="en-US" sz="2400" dirty="0">
                <a:latin typeface="Sitka Text" panose="02000505000000020004" pitchFamily="2" charset="0"/>
              </a:rPr>
              <a:t>18+, Based on Special Needs Person’s Income; sliding scale per household members</a:t>
            </a:r>
          </a:p>
          <a:p>
            <a:endParaRPr lang="en-US" dirty="0"/>
          </a:p>
        </p:txBody>
      </p:sp>
    </p:spTree>
    <p:extLst>
      <p:ext uri="{BB962C8B-B14F-4D97-AF65-F5344CB8AC3E}">
        <p14:creationId xmlns:p14="http://schemas.microsoft.com/office/powerpoint/2010/main" val="704780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9B06AF77-BECD-4D25-B742-94B1BC8C3403}"/>
              </a:ext>
            </a:extLst>
          </p:cNvPr>
          <p:cNvSpPr>
            <a:spLocks noGrp="1" noChangeArrowheads="1"/>
          </p:cNvSpPr>
          <p:nvPr>
            <p:ph type="title"/>
          </p:nvPr>
        </p:nvSpPr>
        <p:spPr>
          <a:xfrm>
            <a:off x="437147" y="272715"/>
            <a:ext cx="9875520" cy="1356360"/>
          </a:xfrm>
        </p:spPr>
        <p:txBody>
          <a:bodyPr>
            <a:normAutofit/>
          </a:bodyPr>
          <a:lstStyle/>
          <a:p>
            <a:pPr eaLnBrk="1" hangingPunct="1">
              <a:defRPr/>
            </a:pPr>
            <a:r>
              <a:rPr lang="en-US" dirty="0">
                <a:solidFill>
                  <a:schemeClr val="tx1"/>
                </a:solidFill>
                <a:latin typeface="Sitka Text" panose="02000505000000020004" pitchFamily="2" charset="0"/>
              </a:rPr>
              <a:t>2.  Social Insurance – Social Security</a:t>
            </a:r>
          </a:p>
        </p:txBody>
      </p:sp>
      <p:sp>
        <p:nvSpPr>
          <p:cNvPr id="34819" name="Rectangle 3"/>
          <p:cNvSpPr>
            <a:spLocks noGrp="1" noChangeArrowheads="1"/>
          </p:cNvSpPr>
          <p:nvPr>
            <p:ph sz="half" idx="1"/>
          </p:nvPr>
        </p:nvSpPr>
        <p:spPr>
          <a:xfrm>
            <a:off x="1143000" y="1629075"/>
            <a:ext cx="4754880" cy="4956210"/>
          </a:xfrm>
        </p:spPr>
        <p:txBody>
          <a:bodyPr>
            <a:normAutofit lnSpcReduction="10000"/>
          </a:bodyPr>
          <a:lstStyle/>
          <a:p>
            <a:pPr eaLnBrk="1" hangingPunct="1">
              <a:lnSpc>
                <a:spcPct val="90000"/>
              </a:lnSpc>
              <a:buFont typeface="Wingdings" panose="05000000000000000000" pitchFamily="2" charset="2"/>
              <a:buNone/>
            </a:pPr>
            <a:r>
              <a:rPr lang="en-US" altLang="en-US" sz="2800" b="1" dirty="0">
                <a:latin typeface="Sitka Text" panose="02000505000000020004" pitchFamily="2" charset="0"/>
              </a:rPr>
              <a:t>Eligibility:</a:t>
            </a:r>
          </a:p>
          <a:p>
            <a:pPr eaLnBrk="1" hangingPunct="1">
              <a:lnSpc>
                <a:spcPct val="90000"/>
              </a:lnSpc>
              <a:buFont typeface="Wingdings" panose="05000000000000000000" pitchFamily="2" charset="2"/>
              <a:buChar char="v"/>
            </a:pPr>
            <a:r>
              <a:rPr lang="en-US" altLang="en-US" sz="2400" dirty="0">
                <a:latin typeface="Sitka Text" panose="02000505000000020004" pitchFamily="2" charset="0"/>
              </a:rPr>
              <a:t> Diagnosed Disability	</a:t>
            </a:r>
          </a:p>
          <a:p>
            <a:pPr eaLnBrk="1" hangingPunct="1">
              <a:lnSpc>
                <a:spcPct val="90000"/>
              </a:lnSpc>
              <a:buFont typeface="Wingdings" panose="05000000000000000000" pitchFamily="2" charset="2"/>
              <a:buChar char="v"/>
            </a:pPr>
            <a:r>
              <a:rPr lang="en-US" altLang="en-US" sz="2400" dirty="0">
                <a:latin typeface="Sitka Text" panose="02000505000000020004" pitchFamily="2" charset="0"/>
              </a:rPr>
              <a:t> Income earned</a:t>
            </a:r>
          </a:p>
          <a:p>
            <a:pPr marL="45720" indent="0" eaLnBrk="1" hangingPunct="1">
              <a:lnSpc>
                <a:spcPct val="90000"/>
              </a:lnSpc>
              <a:buNone/>
            </a:pPr>
            <a:r>
              <a:rPr lang="en-US" altLang="en-US" sz="2400" dirty="0">
                <a:latin typeface="Sitka Text" panose="02000505000000020004" pitchFamily="2" charset="0"/>
              </a:rPr>
              <a:t>&lt;$814 (</a:t>
            </a:r>
            <a:r>
              <a:rPr lang="en-US" altLang="en-US" sz="2400" dirty="0" err="1">
                <a:latin typeface="Sitka Text" panose="02000505000000020004" pitchFamily="2" charset="0"/>
              </a:rPr>
              <a:t>ind</a:t>
            </a:r>
            <a:r>
              <a:rPr lang="en-US" altLang="en-US" sz="2400" dirty="0">
                <a:latin typeface="Sitka Text" panose="02000505000000020004" pitchFamily="2" charset="0"/>
              </a:rPr>
              <a:t>)/$1,211 (c)/month	</a:t>
            </a:r>
          </a:p>
          <a:p>
            <a:pPr eaLnBrk="1" hangingPunct="1">
              <a:lnSpc>
                <a:spcPct val="90000"/>
              </a:lnSpc>
              <a:buFont typeface="Wingdings" panose="05000000000000000000" pitchFamily="2" charset="2"/>
              <a:buChar char="v"/>
            </a:pPr>
            <a:r>
              <a:rPr lang="en-US" altLang="en-US" sz="2400" dirty="0">
                <a:latin typeface="Sitka Text" panose="02000505000000020004" pitchFamily="2" charset="0"/>
              </a:rPr>
              <a:t> Assets &lt;$2000/$3,000</a:t>
            </a:r>
          </a:p>
          <a:p>
            <a:pPr marL="45720" lvl="0" indent="0">
              <a:buClr>
                <a:srgbClr val="003399"/>
              </a:buClr>
              <a:buNone/>
            </a:pPr>
            <a:r>
              <a:rPr lang="en-US" altLang="en-US" sz="2800" b="1" dirty="0">
                <a:solidFill>
                  <a:srgbClr val="003399"/>
                </a:solidFill>
                <a:latin typeface="Sitka Text" panose="02000505000000020004" pitchFamily="2" charset="0"/>
              </a:rPr>
              <a:t>Benefits:</a:t>
            </a:r>
          </a:p>
          <a:p>
            <a:pPr lvl="0">
              <a:buClr>
                <a:srgbClr val="003399"/>
              </a:buClr>
              <a:buFont typeface="Wingdings" panose="05000000000000000000" pitchFamily="2" charset="2"/>
              <a:buChar char="v"/>
            </a:pPr>
            <a:r>
              <a:rPr lang="en-US" altLang="en-US" sz="2400" dirty="0">
                <a:solidFill>
                  <a:srgbClr val="003399"/>
                </a:solidFill>
                <a:latin typeface="Sitka Text" panose="02000505000000020004" pitchFamily="2" charset="0"/>
              </a:rPr>
              <a:t> Social Security Disability Insurance (No Eligibility          Limits)</a:t>
            </a:r>
          </a:p>
          <a:p>
            <a:pPr lvl="0">
              <a:buClr>
                <a:srgbClr val="003399"/>
              </a:buClr>
              <a:buFont typeface="Wingdings" panose="05000000000000000000" pitchFamily="2" charset="2"/>
              <a:buChar char="v"/>
            </a:pPr>
            <a:r>
              <a:rPr lang="en-US" altLang="en-US" sz="2400" dirty="0">
                <a:solidFill>
                  <a:srgbClr val="003399"/>
                </a:solidFill>
                <a:latin typeface="Sitka Text" panose="02000505000000020004" pitchFamily="2" charset="0"/>
              </a:rPr>
              <a:t> SSI</a:t>
            </a:r>
          </a:p>
          <a:p>
            <a:pPr lvl="0">
              <a:buClr>
                <a:srgbClr val="003399"/>
              </a:buClr>
              <a:buFont typeface="Wingdings" panose="05000000000000000000" pitchFamily="2" charset="2"/>
              <a:buChar char="v"/>
            </a:pPr>
            <a:r>
              <a:rPr lang="en-US" altLang="en-US" sz="2400" dirty="0">
                <a:solidFill>
                  <a:srgbClr val="003399"/>
                </a:solidFill>
                <a:latin typeface="Sitka Text" panose="02000505000000020004" pitchFamily="2" charset="0"/>
              </a:rPr>
              <a:t> Medicare</a:t>
            </a:r>
          </a:p>
          <a:p>
            <a:pPr marL="45720" indent="0" eaLnBrk="1" hangingPunct="1">
              <a:lnSpc>
                <a:spcPct val="90000"/>
              </a:lnSpc>
              <a:buNone/>
            </a:pPr>
            <a:endParaRPr lang="en-US" altLang="en-US" sz="2000" dirty="0">
              <a:latin typeface="Sitka Text" panose="02000505000000020004" pitchFamily="2" charset="0"/>
            </a:endParaRPr>
          </a:p>
        </p:txBody>
      </p:sp>
      <p:sp>
        <p:nvSpPr>
          <p:cNvPr id="34820" name="Rectangle 4"/>
          <p:cNvSpPr>
            <a:spLocks noGrp="1" noChangeArrowheads="1"/>
          </p:cNvSpPr>
          <p:nvPr>
            <p:ph sz="half" idx="2"/>
          </p:nvPr>
        </p:nvSpPr>
        <p:spPr>
          <a:xfrm>
            <a:off x="6267612" y="1629075"/>
            <a:ext cx="4754880" cy="4451685"/>
          </a:xfrm>
        </p:spPr>
        <p:txBody>
          <a:bodyPr>
            <a:normAutofit lnSpcReduction="10000"/>
          </a:bodyPr>
          <a:lstStyle/>
          <a:p>
            <a:pPr marL="45720" indent="0">
              <a:buNone/>
            </a:pPr>
            <a:r>
              <a:rPr lang="en-US" altLang="en-US" sz="2800" b="1" dirty="0">
                <a:latin typeface="Sitka Text" panose="02000505000000020004" pitchFamily="2" charset="0"/>
              </a:rPr>
              <a:t>When to apply:</a:t>
            </a:r>
          </a:p>
          <a:p>
            <a:pPr marL="342900" indent="-342900">
              <a:spcBef>
                <a:spcPts val="600"/>
              </a:spcBef>
              <a:buSzPct val="73000"/>
              <a:buFont typeface="Wingdings" panose="05000000000000000000" pitchFamily="2" charset="2"/>
              <a:buChar char="v"/>
            </a:pPr>
            <a:r>
              <a:rPr lang="en-US" altLang="en-US" sz="2400" dirty="0">
                <a:latin typeface="Sitka Text" panose="02000505000000020004" pitchFamily="2" charset="0"/>
              </a:rPr>
              <a:t>Death of a parent</a:t>
            </a:r>
          </a:p>
          <a:p>
            <a:pPr marL="342900" indent="-342900">
              <a:buSzPct val="73000"/>
              <a:buFont typeface="Wingdings" panose="05000000000000000000" pitchFamily="2" charset="2"/>
              <a:buChar char="v"/>
            </a:pPr>
            <a:r>
              <a:rPr lang="en-US" altLang="en-US" sz="2400" dirty="0">
                <a:latin typeface="Sitka Text" panose="02000505000000020004" pitchFamily="2" charset="0"/>
              </a:rPr>
              <a:t>Parent becomes totally disabled</a:t>
            </a:r>
          </a:p>
          <a:p>
            <a:pPr marL="342900" indent="-342900">
              <a:buSzPct val="73000"/>
              <a:buFont typeface="Wingdings" panose="05000000000000000000" pitchFamily="2" charset="2"/>
              <a:buChar char="v"/>
            </a:pPr>
            <a:r>
              <a:rPr lang="en-US" altLang="en-US" sz="2400" dirty="0">
                <a:latin typeface="Sitka Text" panose="02000505000000020004" pitchFamily="2" charset="0"/>
              </a:rPr>
              <a:t>Parent Retires (62-65)</a:t>
            </a:r>
          </a:p>
          <a:p>
            <a:pPr marL="342900" indent="-342900">
              <a:buSzPct val="73000"/>
              <a:buFont typeface="Wingdings" panose="05000000000000000000" pitchFamily="2" charset="2"/>
              <a:buChar char="v"/>
            </a:pPr>
            <a:r>
              <a:rPr lang="en-US" altLang="en-US" sz="2400" dirty="0">
                <a:latin typeface="Sitka Text" panose="02000505000000020004" pitchFamily="2" charset="0"/>
              </a:rPr>
              <a:t>Person with a disability has worked at least 6 quarters</a:t>
            </a:r>
            <a:r>
              <a:rPr lang="en-US" altLang="en-US" sz="2400" dirty="0"/>
              <a:t>	</a:t>
            </a:r>
          </a:p>
          <a:p>
            <a:pPr marL="45720" indent="0">
              <a:buClr>
                <a:srgbClr val="002060"/>
              </a:buClr>
              <a:buNone/>
            </a:pPr>
            <a:endParaRPr lang="en-US" altLang="en-US" sz="2000" dirty="0"/>
          </a:p>
          <a:p>
            <a:pPr eaLnBrk="1" hangingPunct="1">
              <a:buFont typeface="Wingdings" panose="05000000000000000000" pitchFamily="2" charset="2"/>
              <a:buNone/>
            </a:pPr>
            <a:endParaRPr lang="en-US" altLang="en-US" dirty="0"/>
          </a:p>
        </p:txBody>
      </p:sp>
    </p:spTree>
    <p:extLst>
      <p:ext uri="{BB962C8B-B14F-4D97-AF65-F5344CB8AC3E}">
        <p14:creationId xmlns:p14="http://schemas.microsoft.com/office/powerpoint/2010/main" val="1787179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BEE16-8424-4BD6-8C47-48F5723A3969}"/>
              </a:ext>
            </a:extLst>
          </p:cNvPr>
          <p:cNvSpPr>
            <a:spLocks noGrp="1"/>
          </p:cNvSpPr>
          <p:nvPr>
            <p:ph type="title"/>
          </p:nvPr>
        </p:nvSpPr>
        <p:spPr/>
        <p:txBody>
          <a:bodyPr/>
          <a:lstStyle/>
          <a:p>
            <a:r>
              <a:rPr lang="en-US" dirty="0">
                <a:latin typeface="Sitka Text" panose="02000505000000020004" pitchFamily="2" charset="0"/>
              </a:rPr>
              <a:t>Guardianship &amp;</a:t>
            </a:r>
            <a:br>
              <a:rPr lang="en-US" dirty="0">
                <a:latin typeface="Sitka Text" panose="02000505000000020004" pitchFamily="2" charset="0"/>
              </a:rPr>
            </a:br>
            <a:r>
              <a:rPr lang="en-US" dirty="0">
                <a:latin typeface="Sitka Text" panose="02000505000000020004" pitchFamily="2" charset="0"/>
              </a:rPr>
              <a:t>Conservatorship </a:t>
            </a:r>
          </a:p>
        </p:txBody>
      </p:sp>
      <p:sp>
        <p:nvSpPr>
          <p:cNvPr id="3" name="Text Placeholder 2">
            <a:extLst>
              <a:ext uri="{FF2B5EF4-FFF2-40B4-BE49-F238E27FC236}">
                <a16:creationId xmlns:a16="http://schemas.microsoft.com/office/drawing/2014/main" id="{88B6F486-F8FD-4A28-ACD5-BD887CC8E2C8}"/>
              </a:ext>
            </a:extLst>
          </p:cNvPr>
          <p:cNvSpPr>
            <a:spLocks noGrp="1"/>
          </p:cNvSpPr>
          <p:nvPr>
            <p:ph type="body" idx="1"/>
          </p:nvPr>
        </p:nvSpPr>
        <p:spPr/>
        <p:txBody>
          <a:bodyPr/>
          <a:lstStyle/>
          <a:p>
            <a:r>
              <a:rPr lang="en-US" dirty="0">
                <a:latin typeface="Sitka Text" panose="02000505000000020004" pitchFamily="2" charset="0"/>
              </a:rPr>
              <a:t>A Review</a:t>
            </a:r>
          </a:p>
        </p:txBody>
      </p:sp>
    </p:spTree>
    <p:extLst>
      <p:ext uri="{BB962C8B-B14F-4D97-AF65-F5344CB8AC3E}">
        <p14:creationId xmlns:p14="http://schemas.microsoft.com/office/powerpoint/2010/main" val="369386853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56325" name="Rectangle 71">
            <a:extLst>
              <a:ext uri="{FF2B5EF4-FFF2-40B4-BE49-F238E27FC236}">
                <a16:creationId xmlns:a16="http://schemas.microsoft.com/office/drawing/2014/main" id="{B026943E-787C-453D-97F9-047891E680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descr="Text&#10;&#10;Description automatically generated">
            <a:extLst>
              <a:ext uri="{FF2B5EF4-FFF2-40B4-BE49-F238E27FC236}">
                <a16:creationId xmlns:a16="http://schemas.microsoft.com/office/drawing/2014/main" id="{01FEA96D-5B1A-4094-8A96-07AD0B84037E}"/>
              </a:ext>
            </a:extLst>
          </p:cNvPr>
          <p:cNvPicPr>
            <a:picLocks noChangeAspect="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56322" name="Rectangle 2">
            <a:extLst>
              <a:ext uri="{FF2B5EF4-FFF2-40B4-BE49-F238E27FC236}">
                <a16:creationId xmlns:a16="http://schemas.microsoft.com/office/drawing/2014/main" id="{72ABDBFD-A4EF-4239-8E89-51EC5F8598B5}"/>
              </a:ext>
            </a:extLst>
          </p:cNvPr>
          <p:cNvSpPr>
            <a:spLocks noGrp="1" noChangeArrowheads="1"/>
          </p:cNvSpPr>
          <p:nvPr>
            <p:ph type="title"/>
          </p:nvPr>
        </p:nvSpPr>
        <p:spPr>
          <a:xfrm>
            <a:off x="1143000" y="609600"/>
            <a:ext cx="9875520" cy="1356360"/>
          </a:xfrm>
        </p:spPr>
        <p:txBody>
          <a:bodyPr>
            <a:normAutofit/>
          </a:bodyPr>
          <a:lstStyle/>
          <a:p>
            <a:pPr eaLnBrk="1" hangingPunct="1">
              <a:defRPr/>
            </a:pPr>
            <a:r>
              <a:rPr lang="en-US" dirty="0">
                <a:latin typeface="Sitka Text" panose="02000505000000020004" pitchFamily="2" charset="0"/>
              </a:rPr>
              <a:t>Guardianship/Conservatorship</a:t>
            </a:r>
          </a:p>
        </p:txBody>
      </p:sp>
      <p:sp>
        <p:nvSpPr>
          <p:cNvPr id="56323" name="Rectangle 3"/>
          <p:cNvSpPr>
            <a:spLocks noGrp="1" noChangeArrowheads="1"/>
          </p:cNvSpPr>
          <p:nvPr>
            <p:ph idx="1"/>
          </p:nvPr>
        </p:nvSpPr>
        <p:spPr>
          <a:xfrm>
            <a:off x="1143000" y="2057400"/>
            <a:ext cx="9872871" cy="4038600"/>
          </a:xfrm>
        </p:spPr>
        <p:txBody>
          <a:bodyPr>
            <a:normAutofit/>
          </a:bodyPr>
          <a:lstStyle/>
          <a:p>
            <a:pPr marL="45720" indent="0" eaLnBrk="1" hangingPunct="1">
              <a:buNone/>
            </a:pPr>
            <a:r>
              <a:rPr lang="en-US" altLang="en-US">
                <a:latin typeface="Sitka Text" panose="02000505000000020004" pitchFamily="2" charset="0"/>
              </a:rPr>
              <a:t>All </a:t>
            </a:r>
            <a:r>
              <a:rPr lang="en-US" altLang="en-US" b="1">
                <a:latin typeface="Sitka Text" panose="02000505000000020004" pitchFamily="2" charset="0"/>
              </a:rPr>
              <a:t>Adults 18+ </a:t>
            </a:r>
            <a:r>
              <a:rPr lang="en-US" altLang="en-US">
                <a:latin typeface="Sitka Text" panose="02000505000000020004" pitchFamily="2" charset="0"/>
              </a:rPr>
              <a:t>are presumed to be competent</a:t>
            </a:r>
          </a:p>
          <a:p>
            <a:pPr marL="457200" indent="-457200">
              <a:buFont typeface="Wingdings" panose="05000000000000000000" pitchFamily="2" charset="2"/>
              <a:buChar char="v"/>
            </a:pPr>
            <a:endParaRPr lang="en-US" altLang="en-US">
              <a:latin typeface="Sitka Text" panose="02000505000000020004" pitchFamily="2" charset="0"/>
            </a:endParaRPr>
          </a:p>
        </p:txBody>
      </p:sp>
    </p:spTree>
    <p:extLst>
      <p:ext uri="{BB962C8B-B14F-4D97-AF65-F5344CB8AC3E}">
        <p14:creationId xmlns:p14="http://schemas.microsoft.com/office/powerpoint/2010/main" val="3118867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CA8EB-525E-4328-9144-96DE060E7337}"/>
              </a:ext>
            </a:extLst>
          </p:cNvPr>
          <p:cNvSpPr>
            <a:spLocks noGrp="1"/>
          </p:cNvSpPr>
          <p:nvPr>
            <p:ph type="title"/>
          </p:nvPr>
        </p:nvSpPr>
        <p:spPr>
          <a:xfrm>
            <a:off x="1143000" y="609600"/>
            <a:ext cx="9875520" cy="1356360"/>
          </a:xfrm>
        </p:spPr>
        <p:txBody>
          <a:bodyPr/>
          <a:lstStyle/>
          <a:p>
            <a:r>
              <a:rPr lang="en-US" dirty="0">
                <a:solidFill>
                  <a:schemeClr val="tx1"/>
                </a:solidFill>
                <a:latin typeface="Sitka Text" panose="02000505000000020004" pitchFamily="2" charset="0"/>
              </a:rPr>
              <a:t>Estate Planning </a:t>
            </a:r>
          </a:p>
        </p:txBody>
      </p:sp>
      <p:sp>
        <p:nvSpPr>
          <p:cNvPr id="3" name="Content Placeholder 2">
            <a:extLst>
              <a:ext uri="{FF2B5EF4-FFF2-40B4-BE49-F238E27FC236}">
                <a16:creationId xmlns:a16="http://schemas.microsoft.com/office/drawing/2014/main" id="{D7AE0BDC-7D91-406B-BCC0-4CFAFB61A5F7}"/>
              </a:ext>
            </a:extLst>
          </p:cNvPr>
          <p:cNvSpPr>
            <a:spLocks noGrp="1"/>
          </p:cNvSpPr>
          <p:nvPr>
            <p:ph idx="1"/>
          </p:nvPr>
        </p:nvSpPr>
        <p:spPr>
          <a:xfrm>
            <a:off x="224852" y="2057400"/>
            <a:ext cx="11722309" cy="4508292"/>
          </a:xfrm>
        </p:spPr>
        <p:txBody>
          <a:bodyPr>
            <a:normAutofit lnSpcReduction="10000"/>
          </a:bodyPr>
          <a:lstStyle/>
          <a:p>
            <a:pPr marL="45720" indent="0" algn="ctr">
              <a:buNone/>
            </a:pPr>
            <a:r>
              <a:rPr lang="en-US" sz="4400" b="1" dirty="0">
                <a:latin typeface="Sitka Text" panose="02000505000000020004" pitchFamily="2" charset="0"/>
              </a:rPr>
              <a:t>Definition of Estate Planning </a:t>
            </a:r>
          </a:p>
          <a:p>
            <a:pPr marL="45720" indent="0" algn="ctr">
              <a:buNone/>
            </a:pPr>
            <a:endParaRPr lang="en-US" sz="3200" dirty="0">
              <a:latin typeface="Sitka Text" panose="02000505000000020004" pitchFamily="2" charset="0"/>
            </a:endParaRPr>
          </a:p>
          <a:p>
            <a:pPr marL="274320" lvl="1" indent="0">
              <a:buNone/>
            </a:pPr>
            <a:r>
              <a:rPr lang="en-US" sz="3600" dirty="0">
                <a:latin typeface="Sitka Text" panose="02000505000000020004" pitchFamily="2" charset="0"/>
              </a:rPr>
              <a:t>Give what I have:</a:t>
            </a:r>
          </a:p>
          <a:p>
            <a:pPr marL="274320" lvl="1" indent="0">
              <a:buNone/>
            </a:pPr>
            <a:r>
              <a:rPr lang="en-US" sz="3200" dirty="0">
                <a:latin typeface="Sitka Text" panose="02000505000000020004" pitchFamily="2" charset="0"/>
              </a:rPr>
              <a:t>	</a:t>
            </a:r>
            <a:r>
              <a:rPr lang="en-US" sz="3200" i="1" dirty="0">
                <a:latin typeface="Sitka Text" panose="02000505000000020004" pitchFamily="2" charset="0"/>
              </a:rPr>
              <a:t>To whom I want</a:t>
            </a:r>
          </a:p>
          <a:p>
            <a:pPr marL="274320" lvl="1" indent="0">
              <a:buNone/>
            </a:pPr>
            <a:r>
              <a:rPr lang="en-US" sz="3200" i="1" dirty="0">
                <a:latin typeface="Sitka Text" panose="02000505000000020004" pitchFamily="2" charset="0"/>
              </a:rPr>
              <a:t>	When I want</a:t>
            </a:r>
          </a:p>
          <a:p>
            <a:pPr marL="274320" lvl="1" indent="0">
              <a:buNone/>
            </a:pPr>
            <a:r>
              <a:rPr lang="en-US" sz="3200" i="1" dirty="0">
                <a:latin typeface="Sitka Text" panose="02000505000000020004" pitchFamily="2" charset="0"/>
              </a:rPr>
              <a:t>	The way I want </a:t>
            </a:r>
          </a:p>
          <a:p>
            <a:pPr marL="548640" lvl="2" indent="0">
              <a:buNone/>
            </a:pPr>
            <a:endParaRPr lang="en-US" sz="3200" dirty="0">
              <a:latin typeface="Sitka Text" panose="02000505000000020004" pitchFamily="2" charset="0"/>
            </a:endParaRPr>
          </a:p>
          <a:p>
            <a:pPr marL="548640" lvl="2" indent="0" algn="ctr">
              <a:buNone/>
            </a:pPr>
            <a:r>
              <a:rPr lang="en-US" sz="3200" dirty="0">
                <a:latin typeface="Sitka Text" panose="02000505000000020004" pitchFamily="2" charset="0"/>
              </a:rPr>
              <a:t>And when I die, I want my assets to go to the people I love, without unnecessary cost or delay. </a:t>
            </a:r>
          </a:p>
          <a:p>
            <a:pPr lvl="1">
              <a:buFont typeface="Wingdings" panose="05000000000000000000" pitchFamily="2" charset="2"/>
              <a:buChar char="v"/>
            </a:pPr>
            <a:endParaRPr lang="en-US" sz="3200" dirty="0">
              <a:latin typeface="Sitka Text" panose="02000505000000020004" pitchFamily="2" charset="0"/>
            </a:endParaRPr>
          </a:p>
          <a:p>
            <a:pPr marL="274320" lvl="1" indent="0">
              <a:buNone/>
            </a:pPr>
            <a:endParaRPr lang="en-US" sz="3200" dirty="0">
              <a:latin typeface="Sitka Text" panose="02000505000000020004" pitchFamily="2" charset="0"/>
            </a:endParaRPr>
          </a:p>
        </p:txBody>
      </p:sp>
      <p:pic>
        <p:nvPicPr>
          <p:cNvPr id="4" name="Picture 3">
            <a:extLst>
              <a:ext uri="{FF2B5EF4-FFF2-40B4-BE49-F238E27FC236}">
                <a16:creationId xmlns:a16="http://schemas.microsoft.com/office/drawing/2014/main" id="{00FF5D40-5809-4404-B95E-9AFC80F9FCEE}"/>
              </a:ext>
            </a:extLst>
          </p:cNvPr>
          <p:cNvPicPr>
            <a:picLocks noChangeAspect="1"/>
          </p:cNvPicPr>
          <p:nvPr/>
        </p:nvPicPr>
        <p:blipFill>
          <a:blip r:embed="rId3"/>
          <a:stretch>
            <a:fillRect/>
          </a:stretch>
        </p:blipFill>
        <p:spPr>
          <a:xfrm>
            <a:off x="6080760" y="2976914"/>
            <a:ext cx="3447513" cy="2289554"/>
          </a:xfrm>
          <a:prstGeom prst="rect">
            <a:avLst/>
          </a:prstGeom>
        </p:spPr>
      </p:pic>
    </p:spTree>
    <p:extLst>
      <p:ext uri="{BB962C8B-B14F-4D97-AF65-F5344CB8AC3E}">
        <p14:creationId xmlns:p14="http://schemas.microsoft.com/office/powerpoint/2010/main" val="4511681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FE519F0E-9B53-473C-B214-02ABE204A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909" y="4572001"/>
            <a:ext cx="11719791" cy="2052826"/>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4" name="Title 3"/>
          <p:cNvSpPr>
            <a:spLocks noGrp="1"/>
          </p:cNvSpPr>
          <p:nvPr>
            <p:ph type="title"/>
          </p:nvPr>
        </p:nvSpPr>
        <p:spPr>
          <a:xfrm>
            <a:off x="1143000" y="4824984"/>
            <a:ext cx="9875520" cy="1356360"/>
          </a:xfrm>
        </p:spPr>
        <p:txBody>
          <a:bodyPr>
            <a:normAutofit fontScale="90000"/>
          </a:bodyPr>
          <a:lstStyle/>
          <a:p>
            <a:pPr algn="ctr">
              <a:defRPr/>
            </a:pPr>
            <a:r>
              <a:rPr lang="en-US" sz="5400" b="1" dirty="0">
                <a:solidFill>
                  <a:srgbClr val="FFFFFF"/>
                </a:solidFill>
                <a:latin typeface="Sitka Text" panose="02000505000000020004" pitchFamily="2" charset="0"/>
              </a:rPr>
              <a:t>Guardianship/Conservatorship Process</a:t>
            </a:r>
            <a:endParaRPr lang="en-US" sz="5400" b="1" cap="all" dirty="0">
              <a:solidFill>
                <a:srgbClr val="FFFFFF"/>
              </a:solidFill>
              <a:latin typeface="Sitka Text" panose="02000505000000020004" pitchFamily="2" charset="0"/>
            </a:endParaRPr>
          </a:p>
        </p:txBody>
      </p:sp>
      <p:sp>
        <p:nvSpPr>
          <p:cNvPr id="77" name="Rectangle 76">
            <a:extLst>
              <a:ext uri="{FF2B5EF4-FFF2-40B4-BE49-F238E27FC236}">
                <a16:creationId xmlns:a16="http://schemas.microsoft.com/office/drawing/2014/main" id="{75381F2E-FEDB-4907-90F4-48850ED4A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22534" name="Content Placeholder 8">
            <a:extLst>
              <a:ext uri="{FF2B5EF4-FFF2-40B4-BE49-F238E27FC236}">
                <a16:creationId xmlns:a16="http://schemas.microsoft.com/office/drawing/2014/main" id="{471C4F2B-02F9-4EEE-901E-5490D9BACB6C}"/>
              </a:ext>
            </a:extLst>
          </p:cNvPr>
          <p:cNvGraphicFramePr>
            <a:graphicFrameLocks noGrp="1"/>
          </p:cNvGraphicFramePr>
          <p:nvPr>
            <p:ph idx="1"/>
            <p:extLst>
              <p:ext uri="{D42A27DB-BD31-4B8C-83A1-F6EECF244321}">
                <p14:modId xmlns:p14="http://schemas.microsoft.com/office/powerpoint/2010/main" val="1294555796"/>
              </p:ext>
            </p:extLst>
          </p:nvPr>
        </p:nvGraphicFramePr>
        <p:xfrm>
          <a:off x="709613" y="642938"/>
          <a:ext cx="10828337" cy="3538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65979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DFA06-6FE8-4007-8DEF-1FEC2FA85A95}"/>
              </a:ext>
            </a:extLst>
          </p:cNvPr>
          <p:cNvSpPr>
            <a:spLocks noGrp="1"/>
          </p:cNvSpPr>
          <p:nvPr>
            <p:ph type="title"/>
          </p:nvPr>
        </p:nvSpPr>
        <p:spPr/>
        <p:txBody>
          <a:bodyPr/>
          <a:lstStyle/>
          <a:p>
            <a:r>
              <a:rPr lang="en-US" dirty="0">
                <a:latin typeface="Sitka Text" panose="02000505000000020004" pitchFamily="2" charset="0"/>
              </a:rPr>
              <a:t>options</a:t>
            </a:r>
          </a:p>
        </p:txBody>
      </p:sp>
      <p:sp>
        <p:nvSpPr>
          <p:cNvPr id="3" name="Text Placeholder 2">
            <a:extLst>
              <a:ext uri="{FF2B5EF4-FFF2-40B4-BE49-F238E27FC236}">
                <a16:creationId xmlns:a16="http://schemas.microsoft.com/office/drawing/2014/main" id="{0FC98F25-1700-461F-8855-C1E5EE8D275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00704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95D4B-4E67-4B08-8B1C-9A4070D45099}"/>
              </a:ext>
            </a:extLst>
          </p:cNvPr>
          <p:cNvSpPr>
            <a:spLocks noGrp="1"/>
          </p:cNvSpPr>
          <p:nvPr>
            <p:ph type="title"/>
          </p:nvPr>
        </p:nvSpPr>
        <p:spPr>
          <a:xfrm>
            <a:off x="1143000" y="609600"/>
            <a:ext cx="9875520" cy="1356360"/>
          </a:xfrm>
          <a:noFill/>
        </p:spPr>
        <p:txBody>
          <a:bodyPr>
            <a:normAutofit fontScale="90000"/>
          </a:bodyPr>
          <a:lstStyle/>
          <a:p>
            <a:pPr algn="ctr"/>
            <a:r>
              <a:rPr lang="en-US" sz="5300" b="1" dirty="0">
                <a:latin typeface="Sitka Text" panose="02000505000000020004" pitchFamily="2" charset="0"/>
              </a:rPr>
              <a:t>Option 1</a:t>
            </a:r>
            <a:br>
              <a:rPr lang="en-US" sz="5300" dirty="0">
                <a:latin typeface="Sitka Text" panose="02000505000000020004" pitchFamily="2" charset="0"/>
              </a:rPr>
            </a:br>
            <a:r>
              <a:rPr lang="en-US" sz="5300" dirty="0">
                <a:latin typeface="Sitka Text" panose="02000505000000020004" pitchFamily="2" charset="0"/>
              </a:rPr>
              <a:t>Outright Gift</a:t>
            </a:r>
            <a:br>
              <a:rPr lang="en-US" dirty="0"/>
            </a:br>
            <a:endParaRPr lang="en-US" sz="3100" dirty="0"/>
          </a:p>
        </p:txBody>
      </p:sp>
      <p:sp>
        <p:nvSpPr>
          <p:cNvPr id="4" name="Content Placeholder 3">
            <a:extLst>
              <a:ext uri="{FF2B5EF4-FFF2-40B4-BE49-F238E27FC236}">
                <a16:creationId xmlns:a16="http://schemas.microsoft.com/office/drawing/2014/main" id="{2E7C6E56-C308-44B9-A9F7-657735A44DD5}"/>
              </a:ext>
            </a:extLst>
          </p:cNvPr>
          <p:cNvSpPr>
            <a:spLocks noGrp="1"/>
          </p:cNvSpPr>
          <p:nvPr>
            <p:ph idx="1"/>
          </p:nvPr>
        </p:nvSpPr>
        <p:spPr>
          <a:xfrm>
            <a:off x="1" y="1993394"/>
            <a:ext cx="12192000" cy="3766185"/>
          </a:xfrm>
        </p:spPr>
        <p:txBody>
          <a:bodyPr>
            <a:normAutofit/>
          </a:bodyPr>
          <a:lstStyle/>
          <a:p>
            <a:pPr marL="0" indent="0" algn="ctr">
              <a:buNone/>
            </a:pPr>
            <a:r>
              <a:rPr lang="en-US" sz="3200" dirty="0">
                <a:solidFill>
                  <a:schemeClr val="accent1"/>
                </a:solidFill>
                <a:latin typeface="Sitka Text" panose="02000505000000020004" pitchFamily="2" charset="0"/>
              </a:rPr>
              <a:t>Inheritance could exceed the SSI eligibility limit of $2,000</a:t>
            </a:r>
          </a:p>
        </p:txBody>
      </p:sp>
      <p:pic>
        <p:nvPicPr>
          <p:cNvPr id="3" name="Picture 2">
            <a:extLst>
              <a:ext uri="{FF2B5EF4-FFF2-40B4-BE49-F238E27FC236}">
                <a16:creationId xmlns:a16="http://schemas.microsoft.com/office/drawing/2014/main" id="{22685830-79B7-4809-A51B-59A74AB2195D}"/>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767732" y="269601"/>
            <a:ext cx="1140051" cy="1140051"/>
          </a:xfrm>
          <a:prstGeom prst="rect">
            <a:avLst/>
          </a:prstGeom>
        </p:spPr>
      </p:pic>
      <p:pic>
        <p:nvPicPr>
          <p:cNvPr id="5" name="Picture 4" descr="A picture containing object&#10;&#10;Description automatically generated">
            <a:extLst>
              <a:ext uri="{FF2B5EF4-FFF2-40B4-BE49-F238E27FC236}">
                <a16:creationId xmlns:a16="http://schemas.microsoft.com/office/drawing/2014/main" id="{22169A0E-55BC-4BA1-9042-B7A132C8E38C}"/>
              </a:ext>
            </a:extLst>
          </p:cNvPr>
          <p:cNvPicPr>
            <a:picLocks noChangeAspect="1"/>
          </p:cNvPicPr>
          <p:nvPr/>
        </p:nvPicPr>
        <p:blipFill>
          <a:blip r:embed="rId5"/>
          <a:stretch>
            <a:fillRect/>
          </a:stretch>
        </p:blipFill>
        <p:spPr>
          <a:xfrm>
            <a:off x="2710910" y="2687902"/>
            <a:ext cx="6770179" cy="3949821"/>
          </a:xfrm>
          <a:prstGeom prst="rect">
            <a:avLst/>
          </a:prstGeom>
        </p:spPr>
      </p:pic>
    </p:spTree>
    <p:extLst>
      <p:ext uri="{BB962C8B-B14F-4D97-AF65-F5344CB8AC3E}">
        <p14:creationId xmlns:p14="http://schemas.microsoft.com/office/powerpoint/2010/main" val="24867587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8B2C4-AE34-4EB4-9D71-CD8511C44A44}"/>
              </a:ext>
            </a:extLst>
          </p:cNvPr>
          <p:cNvSpPr>
            <a:spLocks noGrp="1"/>
          </p:cNvSpPr>
          <p:nvPr>
            <p:ph type="title"/>
          </p:nvPr>
        </p:nvSpPr>
        <p:spPr>
          <a:xfrm>
            <a:off x="2056209" y="269322"/>
            <a:ext cx="8079581" cy="1658198"/>
          </a:xfrm>
        </p:spPr>
        <p:txBody>
          <a:bodyPr>
            <a:normAutofit/>
          </a:bodyPr>
          <a:lstStyle/>
          <a:p>
            <a:pPr algn="ctr"/>
            <a:r>
              <a:rPr lang="en-US" sz="4800" b="1" dirty="0">
                <a:latin typeface="Sitka Text" panose="02000505000000020004" pitchFamily="2" charset="0"/>
              </a:rPr>
              <a:t>Option 2</a:t>
            </a:r>
            <a:br>
              <a:rPr lang="en-US" sz="4800" dirty="0">
                <a:latin typeface="Sitka Text" panose="02000505000000020004" pitchFamily="2" charset="0"/>
              </a:rPr>
            </a:br>
            <a:r>
              <a:rPr lang="en-US" sz="4800" dirty="0">
                <a:latin typeface="Sitka Text" panose="02000505000000020004" pitchFamily="2" charset="0"/>
              </a:rPr>
              <a:t>“Morally Obligated Sibling”</a:t>
            </a:r>
            <a:endParaRPr lang="en-US" sz="4000" dirty="0">
              <a:latin typeface="Sitka Text" panose="02000505000000020004" pitchFamily="2" charset="0"/>
            </a:endParaRPr>
          </a:p>
        </p:txBody>
      </p:sp>
      <p:sp>
        <p:nvSpPr>
          <p:cNvPr id="5" name="Content Placeholder 4">
            <a:extLst>
              <a:ext uri="{FF2B5EF4-FFF2-40B4-BE49-F238E27FC236}">
                <a16:creationId xmlns:a16="http://schemas.microsoft.com/office/drawing/2014/main" id="{CE7D56F1-1D6E-4C04-89F5-7526CAA50A31}"/>
              </a:ext>
            </a:extLst>
          </p:cNvPr>
          <p:cNvSpPr>
            <a:spLocks noGrp="1"/>
          </p:cNvSpPr>
          <p:nvPr>
            <p:ph idx="1"/>
          </p:nvPr>
        </p:nvSpPr>
        <p:spPr>
          <a:xfrm>
            <a:off x="21074" y="1927520"/>
            <a:ext cx="12192000" cy="3766185"/>
          </a:xfrm>
        </p:spPr>
        <p:txBody>
          <a:bodyPr>
            <a:normAutofit/>
          </a:bodyPr>
          <a:lstStyle/>
          <a:p>
            <a:pPr marL="45720" indent="0" algn="ctr">
              <a:buNone/>
            </a:pPr>
            <a:r>
              <a:rPr lang="en-US" sz="3200" dirty="0">
                <a:solidFill>
                  <a:schemeClr val="accent1"/>
                </a:solidFill>
                <a:latin typeface="Sitka Text" panose="02000505000000020004" pitchFamily="2" charset="0"/>
              </a:rPr>
              <a:t>No Legal Ties, No Guarantees, Death, Divorce, Bankruptcy</a:t>
            </a:r>
          </a:p>
        </p:txBody>
      </p:sp>
      <p:pic>
        <p:nvPicPr>
          <p:cNvPr id="3" name="Picture 2">
            <a:extLst>
              <a:ext uri="{FF2B5EF4-FFF2-40B4-BE49-F238E27FC236}">
                <a16:creationId xmlns:a16="http://schemas.microsoft.com/office/drawing/2014/main" id="{495C8372-7920-4477-9280-ECF3574F6ADF}"/>
              </a:ext>
            </a:extLst>
          </p:cNvPr>
          <p:cNvPicPr>
            <a:picLocks noChangeAspect="1"/>
          </p:cNvPicPr>
          <p:nvPr/>
        </p:nvPicPr>
        <p:blipFill>
          <a:blip r:embed="rId3"/>
          <a:stretch>
            <a:fillRect/>
          </a:stretch>
        </p:blipFill>
        <p:spPr>
          <a:xfrm>
            <a:off x="2694600" y="2566118"/>
            <a:ext cx="6844947" cy="4022560"/>
          </a:xfrm>
          <a:prstGeom prst="rect">
            <a:avLst/>
          </a:prstGeom>
        </p:spPr>
      </p:pic>
      <p:pic>
        <p:nvPicPr>
          <p:cNvPr id="6" name="Picture 5">
            <a:extLst>
              <a:ext uri="{FF2B5EF4-FFF2-40B4-BE49-F238E27FC236}">
                <a16:creationId xmlns:a16="http://schemas.microsoft.com/office/drawing/2014/main" id="{D0E7E38F-8977-4A98-801D-F8506F7298AA}"/>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764828" y="269322"/>
            <a:ext cx="1140051" cy="1140051"/>
          </a:xfrm>
          <a:prstGeom prst="rect">
            <a:avLst/>
          </a:prstGeom>
        </p:spPr>
      </p:pic>
    </p:spTree>
    <p:extLst>
      <p:ext uri="{BB962C8B-B14F-4D97-AF65-F5344CB8AC3E}">
        <p14:creationId xmlns:p14="http://schemas.microsoft.com/office/powerpoint/2010/main" val="40622557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85373-8CBE-4D9D-B415-5714132C946D}"/>
              </a:ext>
            </a:extLst>
          </p:cNvPr>
          <p:cNvSpPr>
            <a:spLocks noGrp="1"/>
          </p:cNvSpPr>
          <p:nvPr>
            <p:ph type="title"/>
          </p:nvPr>
        </p:nvSpPr>
        <p:spPr>
          <a:xfrm>
            <a:off x="2056207" y="310953"/>
            <a:ext cx="8079581" cy="1658198"/>
          </a:xfrm>
        </p:spPr>
        <p:txBody>
          <a:bodyPr>
            <a:noAutofit/>
          </a:bodyPr>
          <a:lstStyle/>
          <a:p>
            <a:pPr algn="ctr"/>
            <a:r>
              <a:rPr lang="en-US" sz="4800" b="1" dirty="0">
                <a:latin typeface="Sitka Text" panose="02000505000000020004" pitchFamily="2" charset="0"/>
              </a:rPr>
              <a:t>Option 3</a:t>
            </a:r>
            <a:br>
              <a:rPr lang="en-US" sz="4800" dirty="0">
                <a:latin typeface="Sitka Text" panose="02000505000000020004" pitchFamily="2" charset="0"/>
              </a:rPr>
            </a:br>
            <a:r>
              <a:rPr lang="en-US" sz="4800" dirty="0">
                <a:latin typeface="Sitka Text" panose="02000505000000020004" pitchFamily="2" charset="0"/>
              </a:rPr>
              <a:t>Disinherit </a:t>
            </a:r>
          </a:p>
        </p:txBody>
      </p:sp>
      <p:sp>
        <p:nvSpPr>
          <p:cNvPr id="5" name="Content Placeholder 4">
            <a:extLst>
              <a:ext uri="{FF2B5EF4-FFF2-40B4-BE49-F238E27FC236}">
                <a16:creationId xmlns:a16="http://schemas.microsoft.com/office/drawing/2014/main" id="{A2C133C4-4C74-4A1B-8AFE-4A86125980D2}"/>
              </a:ext>
            </a:extLst>
          </p:cNvPr>
          <p:cNvSpPr>
            <a:spLocks noGrp="1"/>
          </p:cNvSpPr>
          <p:nvPr>
            <p:ph idx="1"/>
          </p:nvPr>
        </p:nvSpPr>
        <p:spPr>
          <a:xfrm>
            <a:off x="320842" y="2020859"/>
            <a:ext cx="11550315" cy="3766185"/>
          </a:xfrm>
        </p:spPr>
        <p:txBody>
          <a:bodyPr>
            <a:normAutofit/>
          </a:bodyPr>
          <a:lstStyle/>
          <a:p>
            <a:pPr marL="45720" indent="0" algn="ctr">
              <a:buNone/>
            </a:pPr>
            <a:r>
              <a:rPr lang="en-US" sz="3200" dirty="0">
                <a:solidFill>
                  <a:schemeClr val="accent1"/>
                </a:solidFill>
                <a:latin typeface="Sitka Text" panose="02000505000000020004" pitchFamily="2" charset="0"/>
              </a:rPr>
              <a:t>Special Needs Child does not receive a share of the estate</a:t>
            </a:r>
          </a:p>
        </p:txBody>
      </p:sp>
      <p:pic>
        <p:nvPicPr>
          <p:cNvPr id="4" name="Picture 3">
            <a:extLst>
              <a:ext uri="{FF2B5EF4-FFF2-40B4-BE49-F238E27FC236}">
                <a16:creationId xmlns:a16="http://schemas.microsoft.com/office/drawing/2014/main" id="{769A8913-D611-4F5B-AA29-846BBB865976}"/>
              </a:ext>
            </a:extLst>
          </p:cNvPr>
          <p:cNvPicPr>
            <a:picLocks noChangeAspect="1"/>
          </p:cNvPicPr>
          <p:nvPr/>
        </p:nvPicPr>
        <p:blipFill>
          <a:blip r:embed="rId3"/>
          <a:stretch>
            <a:fillRect/>
          </a:stretch>
        </p:blipFill>
        <p:spPr>
          <a:xfrm>
            <a:off x="2718858" y="2580151"/>
            <a:ext cx="6754277" cy="3966896"/>
          </a:xfrm>
          <a:prstGeom prst="rect">
            <a:avLst/>
          </a:prstGeom>
        </p:spPr>
      </p:pic>
      <p:pic>
        <p:nvPicPr>
          <p:cNvPr id="6" name="Picture 5">
            <a:extLst>
              <a:ext uri="{FF2B5EF4-FFF2-40B4-BE49-F238E27FC236}">
                <a16:creationId xmlns:a16="http://schemas.microsoft.com/office/drawing/2014/main" id="{20102A3F-D489-4B0A-A52C-4182242009C8}"/>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731106" y="284929"/>
            <a:ext cx="1140051" cy="1140051"/>
          </a:xfrm>
          <a:prstGeom prst="rect">
            <a:avLst/>
          </a:prstGeom>
        </p:spPr>
      </p:pic>
    </p:spTree>
    <p:extLst>
      <p:ext uri="{BB962C8B-B14F-4D97-AF65-F5344CB8AC3E}">
        <p14:creationId xmlns:p14="http://schemas.microsoft.com/office/powerpoint/2010/main" val="181492678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E8EB408-A3F3-4A58-98F3-36A1E7F62394}"/>
              </a:ext>
            </a:extLst>
          </p:cNvPr>
          <p:cNvSpPr/>
          <p:nvPr/>
        </p:nvSpPr>
        <p:spPr>
          <a:xfrm>
            <a:off x="385888" y="356936"/>
            <a:ext cx="11405937" cy="6144127"/>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sng" strike="noStrike" kern="1200" cap="none" spc="0" normalizeH="0" baseline="0" noProof="0" dirty="0">
              <a:ln>
                <a:noFill/>
              </a:ln>
              <a:solidFill>
                <a:prstClr val="white"/>
              </a:solidFill>
              <a:effectLst/>
              <a:uLnTx/>
              <a:uFillTx/>
              <a:latin typeface="Cambria" panose="02040503050406030204"/>
              <a:ea typeface="+mn-ea"/>
              <a:cs typeface="+mn-cs"/>
            </a:endParaRPr>
          </a:p>
        </p:txBody>
      </p:sp>
      <p:sp>
        <p:nvSpPr>
          <p:cNvPr id="2" name="Title 1">
            <a:extLst>
              <a:ext uri="{FF2B5EF4-FFF2-40B4-BE49-F238E27FC236}">
                <a16:creationId xmlns:a16="http://schemas.microsoft.com/office/drawing/2014/main" id="{64502CF8-890C-4EB6-A157-DC990C62BF61}"/>
              </a:ext>
            </a:extLst>
          </p:cNvPr>
          <p:cNvSpPr>
            <a:spLocks noGrp="1"/>
          </p:cNvSpPr>
          <p:nvPr>
            <p:ph type="title"/>
          </p:nvPr>
        </p:nvSpPr>
        <p:spPr>
          <a:xfrm>
            <a:off x="2049067" y="152400"/>
            <a:ext cx="8079581" cy="1658198"/>
          </a:xfrm>
        </p:spPr>
        <p:txBody>
          <a:bodyPr>
            <a:normAutofit/>
          </a:bodyPr>
          <a:lstStyle/>
          <a:p>
            <a:pPr algn="ctr"/>
            <a:r>
              <a:rPr lang="en-US" sz="6000" dirty="0">
                <a:solidFill>
                  <a:schemeClr val="tx1"/>
                </a:solidFill>
                <a:latin typeface="Sitka Text" panose="02000505000000020004" pitchFamily="2" charset="0"/>
              </a:rPr>
              <a:t>Special Needs Trust</a:t>
            </a:r>
          </a:p>
        </p:txBody>
      </p:sp>
      <p:sp>
        <p:nvSpPr>
          <p:cNvPr id="3" name="Content Placeholder 2">
            <a:extLst>
              <a:ext uri="{FF2B5EF4-FFF2-40B4-BE49-F238E27FC236}">
                <a16:creationId xmlns:a16="http://schemas.microsoft.com/office/drawing/2014/main" id="{B7130A41-D3B6-4658-AE35-DB3CC91EC2B5}"/>
              </a:ext>
            </a:extLst>
          </p:cNvPr>
          <p:cNvSpPr>
            <a:spLocks noGrp="1"/>
          </p:cNvSpPr>
          <p:nvPr>
            <p:ph idx="1"/>
          </p:nvPr>
        </p:nvSpPr>
        <p:spPr>
          <a:xfrm>
            <a:off x="385888" y="1584865"/>
            <a:ext cx="11391650" cy="1402124"/>
          </a:xfrm>
        </p:spPr>
        <p:txBody>
          <a:bodyPr>
            <a:normAutofit lnSpcReduction="10000"/>
          </a:bodyPr>
          <a:lstStyle/>
          <a:p>
            <a:pPr marL="0" indent="0" algn="ctr">
              <a:buNone/>
            </a:pPr>
            <a:r>
              <a:rPr lang="en-US" sz="3200" dirty="0">
                <a:solidFill>
                  <a:schemeClr val="accent1"/>
                </a:solidFill>
                <a:latin typeface="Sitka Text" panose="02000505000000020004" pitchFamily="2" charset="0"/>
              </a:rPr>
              <a:t>If a trust is written properly, all government programs stay intact! Special Needs Child can indirectly receive a portion of the estate.</a:t>
            </a:r>
          </a:p>
        </p:txBody>
      </p:sp>
      <p:pic>
        <p:nvPicPr>
          <p:cNvPr id="4" name="Picture 3">
            <a:extLst>
              <a:ext uri="{FF2B5EF4-FFF2-40B4-BE49-F238E27FC236}">
                <a16:creationId xmlns:a16="http://schemas.microsoft.com/office/drawing/2014/main" id="{DC510896-A040-458E-8D5C-46829EF734A9}"/>
              </a:ext>
            </a:extLst>
          </p:cNvPr>
          <p:cNvPicPr>
            <a:picLocks noChangeAspect="1"/>
          </p:cNvPicPr>
          <p:nvPr/>
        </p:nvPicPr>
        <p:blipFill>
          <a:blip r:embed="rId3"/>
          <a:stretch>
            <a:fillRect/>
          </a:stretch>
        </p:blipFill>
        <p:spPr>
          <a:xfrm>
            <a:off x="2147445" y="2782452"/>
            <a:ext cx="7868535" cy="3718611"/>
          </a:xfrm>
          <a:prstGeom prst="rect">
            <a:avLst/>
          </a:prstGeom>
        </p:spPr>
      </p:pic>
      <p:pic>
        <p:nvPicPr>
          <p:cNvPr id="7" name="Picture 6">
            <a:extLst>
              <a:ext uri="{FF2B5EF4-FFF2-40B4-BE49-F238E27FC236}">
                <a16:creationId xmlns:a16="http://schemas.microsoft.com/office/drawing/2014/main" id="{C261B835-D0DB-4039-8167-D21721E55BD5}"/>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558148" y="448472"/>
            <a:ext cx="1066053" cy="1066053"/>
          </a:xfrm>
          <a:prstGeom prst="rect">
            <a:avLst/>
          </a:prstGeom>
        </p:spPr>
      </p:pic>
    </p:spTree>
    <p:extLst>
      <p:ext uri="{BB962C8B-B14F-4D97-AF65-F5344CB8AC3E}">
        <p14:creationId xmlns:p14="http://schemas.microsoft.com/office/powerpoint/2010/main" val="215287496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190E2EE7-6F78-42BF-9805-C8ECE1AF88B1}"/>
              </a:ext>
            </a:extLst>
          </p:cNvPr>
          <p:cNvSpPr>
            <a:spLocks noGrp="1" noChangeArrowheads="1"/>
          </p:cNvSpPr>
          <p:nvPr>
            <p:ph type="title"/>
          </p:nvPr>
        </p:nvSpPr>
        <p:spPr/>
        <p:txBody>
          <a:bodyPr>
            <a:noAutofit/>
          </a:bodyPr>
          <a:lstStyle/>
          <a:p>
            <a:pPr eaLnBrk="1" hangingPunct="1">
              <a:defRPr/>
            </a:pPr>
            <a:r>
              <a:rPr lang="en-US" dirty="0">
                <a:solidFill>
                  <a:schemeClr val="tx1"/>
                </a:solidFill>
                <a:latin typeface="Sitka Text" panose="02000505000000020004" pitchFamily="2" charset="0"/>
              </a:rPr>
              <a:t>Support Trust</a:t>
            </a:r>
          </a:p>
        </p:txBody>
      </p:sp>
      <p:sp>
        <p:nvSpPr>
          <p:cNvPr id="20483" name="Rectangle 3"/>
          <p:cNvSpPr>
            <a:spLocks noGrp="1" noChangeArrowheads="1"/>
          </p:cNvSpPr>
          <p:nvPr>
            <p:ph idx="1"/>
          </p:nvPr>
        </p:nvSpPr>
        <p:spPr>
          <a:xfrm>
            <a:off x="1479696" y="1764793"/>
            <a:ext cx="10391274" cy="4483607"/>
          </a:xfrm>
        </p:spPr>
        <p:txBody>
          <a:bodyPr>
            <a:normAutofit lnSpcReduction="10000"/>
          </a:bodyPr>
          <a:lstStyle/>
          <a:p>
            <a:pPr marL="45720" indent="0" eaLnBrk="1" hangingPunct="1">
              <a:buClr>
                <a:srgbClr val="002060"/>
              </a:buClr>
              <a:buNone/>
            </a:pPr>
            <a:r>
              <a:rPr lang="en-US" altLang="en-US" sz="3200" dirty="0">
                <a:latin typeface="Sitka Text" panose="02000505000000020004" pitchFamily="2" charset="0"/>
              </a:rPr>
              <a:t>The purpose of the trust is to establish basic payments for “support“ and necessities –</a:t>
            </a:r>
          </a:p>
          <a:p>
            <a:pPr lvl="1" eaLnBrk="1" hangingPunct="1">
              <a:buFont typeface="Wingdings" panose="05000000000000000000" pitchFamily="2" charset="2"/>
              <a:buChar char="v"/>
            </a:pPr>
            <a:r>
              <a:rPr lang="en-US" altLang="en-US" sz="2800" dirty="0">
                <a:latin typeface="Sitka Text" panose="02000505000000020004" pitchFamily="2" charset="0"/>
              </a:rPr>
              <a:t> Food</a:t>
            </a:r>
          </a:p>
          <a:p>
            <a:pPr lvl="1" eaLnBrk="1" hangingPunct="1">
              <a:buFont typeface="Wingdings" panose="05000000000000000000" pitchFamily="2" charset="2"/>
              <a:buChar char="v"/>
            </a:pPr>
            <a:r>
              <a:rPr lang="en-US" altLang="en-US" sz="2800" dirty="0">
                <a:latin typeface="Sitka Text" panose="02000505000000020004" pitchFamily="2" charset="0"/>
              </a:rPr>
              <a:t> Clothing</a:t>
            </a:r>
          </a:p>
          <a:p>
            <a:pPr lvl="1" eaLnBrk="1" hangingPunct="1">
              <a:buFont typeface="Wingdings" panose="05000000000000000000" pitchFamily="2" charset="2"/>
              <a:buChar char="v"/>
            </a:pPr>
            <a:r>
              <a:rPr lang="en-US" altLang="en-US" sz="2800" dirty="0">
                <a:latin typeface="Sitka Text" panose="02000505000000020004" pitchFamily="2" charset="0"/>
              </a:rPr>
              <a:t> Housing</a:t>
            </a:r>
          </a:p>
          <a:p>
            <a:pPr lvl="1" eaLnBrk="1" hangingPunct="1">
              <a:buFont typeface="Wingdings" panose="05000000000000000000" pitchFamily="2" charset="2"/>
              <a:buChar char="v"/>
            </a:pPr>
            <a:r>
              <a:rPr lang="en-US" altLang="en-US" sz="2800" dirty="0">
                <a:latin typeface="Sitka Text" panose="02000505000000020004" pitchFamily="2" charset="0"/>
              </a:rPr>
              <a:t> Medical</a:t>
            </a:r>
          </a:p>
          <a:p>
            <a:pPr lvl="1" eaLnBrk="1" hangingPunct="1">
              <a:buFont typeface="Wingdings" panose="05000000000000000000" pitchFamily="2" charset="2"/>
              <a:buChar char="v"/>
            </a:pPr>
            <a:r>
              <a:rPr lang="en-US" altLang="en-US" sz="2800" dirty="0">
                <a:latin typeface="Sitka Text" panose="02000505000000020004" pitchFamily="2" charset="0"/>
              </a:rPr>
              <a:t> Education</a:t>
            </a:r>
          </a:p>
          <a:p>
            <a:pPr marL="0" lvl="1" indent="0">
              <a:buClr>
                <a:srgbClr val="002060"/>
              </a:buClr>
              <a:buNone/>
            </a:pPr>
            <a:r>
              <a:rPr lang="en-US" altLang="en-US" sz="3200" dirty="0">
                <a:latin typeface="Sitka Text" panose="02000505000000020004" pitchFamily="2" charset="0"/>
              </a:rPr>
              <a:t>Any amount over $2,000 in this type of trust would </a:t>
            </a:r>
            <a:r>
              <a:rPr lang="en-US" altLang="en-US" sz="3200" b="1" dirty="0">
                <a:latin typeface="Sitka Text" panose="02000505000000020004" pitchFamily="2" charset="0"/>
              </a:rPr>
              <a:t>disqualify</a:t>
            </a:r>
            <a:r>
              <a:rPr lang="en-US" altLang="en-US" sz="3200" dirty="0">
                <a:latin typeface="Sitka Text" panose="02000505000000020004" pitchFamily="2" charset="0"/>
              </a:rPr>
              <a:t> the special needs family member from government benefits.</a:t>
            </a:r>
          </a:p>
          <a:p>
            <a:pPr lvl="1" eaLnBrk="1" hangingPunct="1">
              <a:buClr>
                <a:srgbClr val="002060"/>
              </a:buClr>
            </a:pPr>
            <a:endParaRPr lang="en-US" altLang="en-US" sz="2800" dirty="0">
              <a:solidFill>
                <a:srgbClr val="002060"/>
              </a:solidFill>
            </a:endParaRPr>
          </a:p>
        </p:txBody>
      </p:sp>
      <p:pic>
        <p:nvPicPr>
          <p:cNvPr id="5" name="Picture 4">
            <a:extLst>
              <a:ext uri="{FF2B5EF4-FFF2-40B4-BE49-F238E27FC236}">
                <a16:creationId xmlns:a16="http://schemas.microsoft.com/office/drawing/2014/main" id="{51BF5A01-6D9F-48F0-BF8F-0F8E6C0AD510}"/>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715000" y="2711116"/>
            <a:ext cx="1920666" cy="1920666"/>
          </a:xfrm>
          <a:prstGeom prst="rect">
            <a:avLst/>
          </a:prstGeom>
        </p:spPr>
      </p:pic>
    </p:spTree>
    <p:extLst>
      <p:ext uri="{BB962C8B-B14F-4D97-AF65-F5344CB8AC3E}">
        <p14:creationId xmlns:p14="http://schemas.microsoft.com/office/powerpoint/2010/main" val="13392146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BF58BD48-2E00-45E5-A185-588F41E42CDC}"/>
              </a:ext>
            </a:extLst>
          </p:cNvPr>
          <p:cNvSpPr>
            <a:spLocks noGrp="1" noChangeArrowheads="1"/>
          </p:cNvSpPr>
          <p:nvPr>
            <p:ph type="title"/>
          </p:nvPr>
        </p:nvSpPr>
        <p:spPr/>
        <p:txBody>
          <a:bodyPr>
            <a:normAutofit/>
          </a:bodyPr>
          <a:lstStyle/>
          <a:p>
            <a:pPr eaLnBrk="1" hangingPunct="1">
              <a:defRPr/>
            </a:pPr>
            <a:r>
              <a:rPr lang="en-US" dirty="0">
                <a:solidFill>
                  <a:schemeClr val="tx1"/>
                </a:solidFill>
                <a:latin typeface="Sitka Text" panose="02000505000000020004" pitchFamily="2" charset="0"/>
              </a:rPr>
              <a:t>Special Needs Trust</a:t>
            </a:r>
          </a:p>
        </p:txBody>
      </p:sp>
      <p:sp>
        <p:nvSpPr>
          <p:cNvPr id="50179" name="Rectangle 3"/>
          <p:cNvSpPr>
            <a:spLocks noGrp="1" noChangeArrowheads="1"/>
          </p:cNvSpPr>
          <p:nvPr>
            <p:ph idx="1"/>
          </p:nvPr>
        </p:nvSpPr>
        <p:spPr>
          <a:xfrm>
            <a:off x="1450206" y="1849015"/>
            <a:ext cx="10318374" cy="4178807"/>
          </a:xfrm>
        </p:spPr>
        <p:txBody>
          <a:bodyPr>
            <a:normAutofit fontScale="92500" lnSpcReduction="20000"/>
          </a:bodyPr>
          <a:lstStyle/>
          <a:p>
            <a:pPr marL="45720" indent="0">
              <a:buNone/>
            </a:pPr>
            <a:r>
              <a:rPr lang="en-US" altLang="en-US" sz="3300" dirty="0">
                <a:latin typeface="Sitka Text" panose="02000505000000020004" pitchFamily="2" charset="0"/>
              </a:rPr>
              <a:t>Also known as Supplemental Trust or Discretionary Trust. </a:t>
            </a:r>
          </a:p>
          <a:p>
            <a:pPr eaLnBrk="1" hangingPunct="1">
              <a:lnSpc>
                <a:spcPct val="90000"/>
              </a:lnSpc>
              <a:buFont typeface="Wingdings" panose="05000000000000000000" pitchFamily="2" charset="2"/>
              <a:buChar char="v"/>
            </a:pPr>
            <a:endParaRPr lang="en-US" altLang="en-US" sz="3300" dirty="0">
              <a:latin typeface="Sitka Text" panose="02000505000000020004" pitchFamily="2" charset="0"/>
            </a:endParaRPr>
          </a:p>
          <a:p>
            <a:pPr marL="45720" indent="0" eaLnBrk="1" hangingPunct="1">
              <a:lnSpc>
                <a:spcPct val="90000"/>
              </a:lnSpc>
              <a:buNone/>
            </a:pPr>
            <a:r>
              <a:rPr lang="en-US" altLang="en-US" sz="3300" dirty="0">
                <a:latin typeface="Sitka Text" panose="02000505000000020004" pitchFamily="2" charset="0"/>
              </a:rPr>
              <a:t>The Distribution amount from the trust is at the sole discretion of the Trustee.</a:t>
            </a:r>
          </a:p>
          <a:p>
            <a:pPr eaLnBrk="1" hangingPunct="1">
              <a:lnSpc>
                <a:spcPct val="90000"/>
              </a:lnSpc>
              <a:buFont typeface="Wingdings" panose="05000000000000000000" pitchFamily="2" charset="2"/>
              <a:buChar char="v"/>
            </a:pPr>
            <a:endParaRPr lang="en-US" altLang="en-US" sz="3300" dirty="0">
              <a:latin typeface="Sitka Text" panose="02000505000000020004" pitchFamily="2" charset="0"/>
            </a:endParaRPr>
          </a:p>
          <a:p>
            <a:pPr marL="45720" indent="0" eaLnBrk="1" hangingPunct="1">
              <a:lnSpc>
                <a:spcPct val="90000"/>
              </a:lnSpc>
              <a:buNone/>
            </a:pPr>
            <a:r>
              <a:rPr lang="en-US" altLang="en-US" sz="3300" dirty="0">
                <a:latin typeface="Sitka Text" panose="02000505000000020004" pitchFamily="2" charset="0"/>
              </a:rPr>
              <a:t>The wording needs to clearly state that the trust fund will   supplement governmental benefits and is not intended to replace (supplant) what the government is providing for the special needs person.</a:t>
            </a:r>
          </a:p>
          <a:p>
            <a:pPr eaLnBrk="1" hangingPunct="1">
              <a:lnSpc>
                <a:spcPct val="90000"/>
              </a:lnSpc>
              <a:buFont typeface="Wingdings" panose="05000000000000000000" pitchFamily="2" charset="2"/>
              <a:buNone/>
            </a:pPr>
            <a:endParaRPr lang="en-US" altLang="en-US" sz="2800" dirty="0"/>
          </a:p>
        </p:txBody>
      </p:sp>
      <p:pic>
        <p:nvPicPr>
          <p:cNvPr id="6" name="Picture 5">
            <a:extLst>
              <a:ext uri="{FF2B5EF4-FFF2-40B4-BE49-F238E27FC236}">
                <a16:creationId xmlns:a16="http://schemas.microsoft.com/office/drawing/2014/main" id="{83AC5033-CC00-4B2D-80B4-A342467BB739}"/>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579398" y="481343"/>
            <a:ext cx="1066053" cy="1066053"/>
          </a:xfrm>
          <a:prstGeom prst="rect">
            <a:avLst/>
          </a:prstGeom>
        </p:spPr>
      </p:pic>
      <p:sp>
        <p:nvSpPr>
          <p:cNvPr id="8" name="Rectangle 7">
            <a:extLst>
              <a:ext uri="{FF2B5EF4-FFF2-40B4-BE49-F238E27FC236}">
                <a16:creationId xmlns:a16="http://schemas.microsoft.com/office/drawing/2014/main" id="{DB5F8E34-1EF4-4197-986C-822F9BAC287C}"/>
              </a:ext>
            </a:extLst>
          </p:cNvPr>
          <p:cNvSpPr/>
          <p:nvPr/>
        </p:nvSpPr>
        <p:spPr>
          <a:xfrm>
            <a:off x="393031" y="356936"/>
            <a:ext cx="11405937" cy="6144127"/>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sng" strike="noStrike" kern="1200" cap="none" spc="0" normalizeH="0" baseline="0" noProof="0" dirty="0">
              <a:ln>
                <a:noFill/>
              </a:ln>
              <a:solidFill>
                <a:prstClr val="white"/>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1899084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BF9BCC8A-BD09-4BB0-BAE6-B691AA2A9E21}"/>
              </a:ext>
            </a:extLst>
          </p:cNvPr>
          <p:cNvSpPr>
            <a:spLocks noGrp="1" noChangeArrowheads="1"/>
          </p:cNvSpPr>
          <p:nvPr>
            <p:ph type="title"/>
          </p:nvPr>
        </p:nvSpPr>
        <p:spPr/>
        <p:txBody>
          <a:bodyPr>
            <a:noAutofit/>
          </a:bodyPr>
          <a:lstStyle/>
          <a:p>
            <a:pPr eaLnBrk="1" hangingPunct="1">
              <a:defRPr/>
            </a:pPr>
            <a:r>
              <a:rPr lang="en-US" dirty="0">
                <a:solidFill>
                  <a:schemeClr val="tx1"/>
                </a:solidFill>
                <a:latin typeface="Sitka Text" panose="02000505000000020004" pitchFamily="2" charset="0"/>
              </a:rPr>
              <a:t>Special Needs Trust </a:t>
            </a:r>
            <a:endParaRPr lang="en-US" sz="2800" i="1" dirty="0">
              <a:solidFill>
                <a:schemeClr val="tx1"/>
              </a:solidFill>
              <a:latin typeface="Sitka Text" panose="02000505000000020004" pitchFamily="2" charset="0"/>
            </a:endParaRPr>
          </a:p>
        </p:txBody>
      </p:sp>
      <p:sp>
        <p:nvSpPr>
          <p:cNvPr id="52227" name="Rectangle 3"/>
          <p:cNvSpPr>
            <a:spLocks noGrp="1" noChangeArrowheads="1"/>
          </p:cNvSpPr>
          <p:nvPr>
            <p:ph idx="1"/>
          </p:nvPr>
        </p:nvSpPr>
        <p:spPr>
          <a:xfrm>
            <a:off x="1524000" y="1720516"/>
            <a:ext cx="9872871" cy="4038600"/>
          </a:xfrm>
        </p:spPr>
        <p:txBody>
          <a:bodyPr>
            <a:noAutofit/>
          </a:bodyPr>
          <a:lstStyle/>
          <a:p>
            <a:pPr marL="45720" indent="0" eaLnBrk="1" hangingPunct="1">
              <a:buClr>
                <a:srgbClr val="002060"/>
              </a:buClr>
              <a:buNone/>
            </a:pPr>
            <a:r>
              <a:rPr lang="en-US" altLang="en-US" sz="3200" b="1" dirty="0">
                <a:latin typeface="Sitka Text" panose="02000505000000020004" pitchFamily="2" charset="0"/>
              </a:rPr>
              <a:t>NOT FOR SUPPORT </a:t>
            </a:r>
            <a:r>
              <a:rPr lang="en-US" altLang="en-US" sz="3200" dirty="0">
                <a:latin typeface="Sitka Text" panose="02000505000000020004" pitchFamily="2" charset="0"/>
              </a:rPr>
              <a:t>– Enhances Government Benefits</a:t>
            </a:r>
          </a:p>
          <a:p>
            <a:pPr marL="45720" indent="0" eaLnBrk="1" hangingPunct="1">
              <a:buClr>
                <a:srgbClr val="002060"/>
              </a:buClr>
              <a:buNone/>
            </a:pPr>
            <a:r>
              <a:rPr lang="en-US" altLang="en-US" sz="3200" b="1" dirty="0">
                <a:latin typeface="Sitka Text" panose="02000505000000020004" pitchFamily="2" charset="0"/>
              </a:rPr>
              <a:t>TRUSTEE HAS SOLE DISCRETION FOR DISBURSEMENT OF FUNDS FOR:</a:t>
            </a:r>
          </a:p>
          <a:p>
            <a:pPr lvl="1" eaLnBrk="1" hangingPunct="1">
              <a:buFont typeface="Wingdings" panose="05000000000000000000" pitchFamily="2" charset="2"/>
              <a:buChar char="v"/>
            </a:pPr>
            <a:r>
              <a:rPr lang="en-US" altLang="en-US" sz="3200" dirty="0">
                <a:latin typeface="Sitka Text" panose="02000505000000020004" pitchFamily="2" charset="0"/>
              </a:rPr>
              <a:t> Unreimbursed Medical</a:t>
            </a:r>
          </a:p>
          <a:p>
            <a:pPr lvl="1" eaLnBrk="1" hangingPunct="1">
              <a:buFont typeface="Wingdings" panose="05000000000000000000" pitchFamily="2" charset="2"/>
              <a:buChar char="v"/>
            </a:pPr>
            <a:r>
              <a:rPr lang="en-US" altLang="en-US" sz="3200" dirty="0">
                <a:latin typeface="Sitka Text" panose="02000505000000020004" pitchFamily="2" charset="0"/>
              </a:rPr>
              <a:t> Vacation Opportunities</a:t>
            </a:r>
          </a:p>
          <a:p>
            <a:pPr lvl="1" eaLnBrk="1" hangingPunct="1">
              <a:buFont typeface="Wingdings" panose="05000000000000000000" pitchFamily="2" charset="2"/>
              <a:buChar char="v"/>
            </a:pPr>
            <a:r>
              <a:rPr lang="en-US" altLang="en-US" sz="3200" dirty="0">
                <a:latin typeface="Sitka Text" panose="02000505000000020004" pitchFamily="2" charset="0"/>
              </a:rPr>
              <a:t> Visit Family Members</a:t>
            </a:r>
          </a:p>
          <a:p>
            <a:pPr lvl="1" eaLnBrk="1" hangingPunct="1">
              <a:buFont typeface="Wingdings" panose="05000000000000000000" pitchFamily="2" charset="2"/>
              <a:buChar char="v"/>
            </a:pPr>
            <a:r>
              <a:rPr lang="en-US" altLang="en-US" sz="3200" dirty="0">
                <a:latin typeface="Sitka Text" panose="02000505000000020004" pitchFamily="2" charset="0"/>
              </a:rPr>
              <a:t> Camps</a:t>
            </a:r>
          </a:p>
          <a:p>
            <a:pPr lvl="1" eaLnBrk="1" hangingPunct="1">
              <a:buFont typeface="Wingdings" panose="05000000000000000000" pitchFamily="2" charset="2"/>
              <a:buChar char="v"/>
            </a:pPr>
            <a:r>
              <a:rPr lang="en-US" altLang="en-US" sz="3200" dirty="0">
                <a:latin typeface="Sitka Text" panose="02000505000000020004" pitchFamily="2" charset="0"/>
              </a:rPr>
              <a:t> Private Vocational Training</a:t>
            </a:r>
          </a:p>
        </p:txBody>
      </p:sp>
      <p:pic>
        <p:nvPicPr>
          <p:cNvPr id="6" name="Picture 5">
            <a:extLst>
              <a:ext uri="{FF2B5EF4-FFF2-40B4-BE49-F238E27FC236}">
                <a16:creationId xmlns:a16="http://schemas.microsoft.com/office/drawing/2014/main" id="{17850916-4ADC-49BB-865A-164E8B4ADF6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577471" y="3429000"/>
            <a:ext cx="2819400" cy="2819400"/>
          </a:xfrm>
          <a:prstGeom prst="rect">
            <a:avLst/>
          </a:prstGeom>
        </p:spPr>
      </p:pic>
      <p:sp>
        <p:nvSpPr>
          <p:cNvPr id="8" name="Rectangle 7">
            <a:extLst>
              <a:ext uri="{FF2B5EF4-FFF2-40B4-BE49-F238E27FC236}">
                <a16:creationId xmlns:a16="http://schemas.microsoft.com/office/drawing/2014/main" id="{74D30FCF-4AE4-487E-9984-C271DDEC053C}"/>
              </a:ext>
            </a:extLst>
          </p:cNvPr>
          <p:cNvSpPr/>
          <p:nvPr/>
        </p:nvSpPr>
        <p:spPr>
          <a:xfrm>
            <a:off x="393031" y="356936"/>
            <a:ext cx="11405937" cy="6144127"/>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sng" strike="noStrike" kern="1200" cap="none" spc="0" normalizeH="0" baseline="0" noProof="0" dirty="0">
              <a:ln>
                <a:noFill/>
              </a:ln>
              <a:solidFill>
                <a:prstClr val="white"/>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3581950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FE519F0E-9B53-473C-B214-02ABE204A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909" y="4572001"/>
            <a:ext cx="11719791" cy="2052826"/>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54276" name="Rectangle 4">
            <a:extLst>
              <a:ext uri="{FF2B5EF4-FFF2-40B4-BE49-F238E27FC236}">
                <a16:creationId xmlns:a16="http://schemas.microsoft.com/office/drawing/2014/main" id="{6A1A2C1D-FE99-45A9-9962-A4B9C5198E4A}"/>
              </a:ext>
            </a:extLst>
          </p:cNvPr>
          <p:cNvSpPr>
            <a:spLocks noGrp="1" noChangeArrowheads="1"/>
          </p:cNvSpPr>
          <p:nvPr>
            <p:ph type="title"/>
          </p:nvPr>
        </p:nvSpPr>
        <p:spPr>
          <a:xfrm>
            <a:off x="241300" y="4572001"/>
            <a:ext cx="9875520" cy="2033586"/>
          </a:xfrm>
        </p:spPr>
        <p:txBody>
          <a:bodyPr>
            <a:normAutofit/>
          </a:bodyPr>
          <a:lstStyle/>
          <a:p>
            <a:pPr eaLnBrk="1" hangingPunct="1">
              <a:defRPr/>
            </a:pPr>
            <a:r>
              <a:rPr lang="en-US" sz="4000" b="1" dirty="0">
                <a:solidFill>
                  <a:srgbClr val="FFFFFF"/>
                </a:solidFill>
                <a:latin typeface="Sitka Text" panose="02000505000000020004" pitchFamily="2" charset="0"/>
              </a:rPr>
              <a:t>Choice of Timetable</a:t>
            </a:r>
            <a:br>
              <a:rPr lang="en-US" sz="4000" b="1" dirty="0">
                <a:solidFill>
                  <a:srgbClr val="FFFFFF"/>
                </a:solidFill>
                <a:latin typeface="Sitka Text" panose="02000505000000020004" pitchFamily="2" charset="0"/>
              </a:rPr>
            </a:br>
            <a:br>
              <a:rPr lang="en-US" sz="4000" b="1" dirty="0">
                <a:solidFill>
                  <a:srgbClr val="FFFFFF"/>
                </a:solidFill>
                <a:latin typeface="Sitka Text" panose="02000505000000020004" pitchFamily="2" charset="0"/>
              </a:rPr>
            </a:br>
            <a:r>
              <a:rPr lang="en-US" sz="4000" b="1" dirty="0">
                <a:solidFill>
                  <a:srgbClr val="FFFFFF"/>
                </a:solidFill>
                <a:latin typeface="Sitka Text" panose="02000505000000020004" pitchFamily="2" charset="0"/>
              </a:rPr>
              <a:t>When Trust Can Take Place</a:t>
            </a:r>
          </a:p>
        </p:txBody>
      </p:sp>
      <p:sp>
        <p:nvSpPr>
          <p:cNvPr id="77" name="Rectangle 76">
            <a:extLst>
              <a:ext uri="{FF2B5EF4-FFF2-40B4-BE49-F238E27FC236}">
                <a16:creationId xmlns:a16="http://schemas.microsoft.com/office/drawing/2014/main" id="{75381F2E-FEDB-4907-90F4-48850ED4A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40031"/>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4278" name="Rectangle 5">
            <a:extLst>
              <a:ext uri="{FF2B5EF4-FFF2-40B4-BE49-F238E27FC236}">
                <a16:creationId xmlns:a16="http://schemas.microsoft.com/office/drawing/2014/main" id="{B78302BB-537B-4AD5-9C33-01FC69F2EAD9}"/>
              </a:ext>
            </a:extLst>
          </p:cNvPr>
          <p:cNvGraphicFramePr>
            <a:graphicFrameLocks noGrp="1"/>
          </p:cNvGraphicFramePr>
          <p:nvPr>
            <p:ph idx="1"/>
          </p:nvPr>
        </p:nvGraphicFramePr>
        <p:xfrm>
          <a:off x="709613" y="642938"/>
          <a:ext cx="10828337" cy="3538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8614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CA8EB-525E-4328-9144-96DE060E7337}"/>
              </a:ext>
            </a:extLst>
          </p:cNvPr>
          <p:cNvSpPr>
            <a:spLocks noGrp="1"/>
          </p:cNvSpPr>
          <p:nvPr>
            <p:ph type="title"/>
          </p:nvPr>
        </p:nvSpPr>
        <p:spPr>
          <a:xfrm>
            <a:off x="1143000" y="609600"/>
            <a:ext cx="9875520" cy="1356360"/>
          </a:xfrm>
        </p:spPr>
        <p:txBody>
          <a:bodyPr/>
          <a:lstStyle/>
          <a:p>
            <a:r>
              <a:rPr lang="en-US" dirty="0">
                <a:solidFill>
                  <a:schemeClr val="tx1"/>
                </a:solidFill>
                <a:latin typeface="Sitka Text" panose="02000505000000020004" pitchFamily="2" charset="0"/>
              </a:rPr>
              <a:t>Estate Planning</a:t>
            </a:r>
          </a:p>
        </p:txBody>
      </p:sp>
      <p:sp>
        <p:nvSpPr>
          <p:cNvPr id="3" name="Content Placeholder 2">
            <a:extLst>
              <a:ext uri="{FF2B5EF4-FFF2-40B4-BE49-F238E27FC236}">
                <a16:creationId xmlns:a16="http://schemas.microsoft.com/office/drawing/2014/main" id="{D7AE0BDC-7D91-406B-BCC0-4CFAFB61A5F7}"/>
              </a:ext>
            </a:extLst>
          </p:cNvPr>
          <p:cNvSpPr>
            <a:spLocks noGrp="1"/>
          </p:cNvSpPr>
          <p:nvPr>
            <p:ph idx="1"/>
          </p:nvPr>
        </p:nvSpPr>
        <p:spPr>
          <a:xfrm>
            <a:off x="685800" y="2164080"/>
            <a:ext cx="11266714" cy="4038600"/>
          </a:xfrm>
        </p:spPr>
        <p:txBody>
          <a:bodyPr>
            <a:normAutofit/>
          </a:bodyPr>
          <a:lstStyle/>
          <a:p>
            <a:pPr>
              <a:buFont typeface="Wingdings" panose="05000000000000000000" pitchFamily="2" charset="2"/>
              <a:buChar char="v"/>
            </a:pPr>
            <a:r>
              <a:rPr lang="en-US" sz="4000" dirty="0">
                <a:latin typeface="Sitka Text" panose="02000505000000020004" pitchFamily="2" charset="0"/>
              </a:rPr>
              <a:t> </a:t>
            </a:r>
            <a:r>
              <a:rPr lang="en-US" sz="3500" dirty="0">
                <a:latin typeface="Sitka Text" panose="02000505000000020004" pitchFamily="2" charset="0"/>
              </a:rPr>
              <a:t>The Legal Documents that Answer the Questions:</a:t>
            </a:r>
          </a:p>
          <a:p>
            <a:pPr lvl="2">
              <a:buFont typeface="Courier New" panose="02070309020205020404" pitchFamily="49" charset="0"/>
              <a:buChar char="o"/>
            </a:pPr>
            <a:r>
              <a:rPr lang="en-US" sz="3200" dirty="0">
                <a:latin typeface="Sitka Text" panose="02000505000000020004" pitchFamily="2" charset="0"/>
              </a:rPr>
              <a:t> Who is in control?</a:t>
            </a:r>
          </a:p>
          <a:p>
            <a:pPr lvl="2">
              <a:buFont typeface="Courier New" panose="02070309020205020404" pitchFamily="49" charset="0"/>
              <a:buChar char="o"/>
            </a:pPr>
            <a:r>
              <a:rPr lang="en-US" sz="3200" dirty="0">
                <a:latin typeface="Sitka Text" panose="02000505000000020004" pitchFamily="2" charset="0"/>
              </a:rPr>
              <a:t> Who gets the benefit?</a:t>
            </a:r>
          </a:p>
          <a:p>
            <a:pPr lvl="2">
              <a:buFont typeface="Courier New" panose="02070309020205020404" pitchFamily="49" charset="0"/>
              <a:buChar char="o"/>
            </a:pPr>
            <a:r>
              <a:rPr lang="en-US" sz="3200" dirty="0">
                <a:latin typeface="Sitka Text" panose="02000505000000020004" pitchFamily="2" charset="0"/>
              </a:rPr>
              <a:t> When? </a:t>
            </a:r>
          </a:p>
        </p:txBody>
      </p:sp>
    </p:spTree>
    <p:extLst>
      <p:ext uri="{BB962C8B-B14F-4D97-AF65-F5344CB8AC3E}">
        <p14:creationId xmlns:p14="http://schemas.microsoft.com/office/powerpoint/2010/main" val="37596985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9D4D0-FA03-4269-B7DF-10437A0C932A}"/>
              </a:ext>
            </a:extLst>
          </p:cNvPr>
          <p:cNvSpPr>
            <a:spLocks noGrp="1"/>
          </p:cNvSpPr>
          <p:nvPr>
            <p:ph type="title"/>
          </p:nvPr>
        </p:nvSpPr>
        <p:spPr>
          <a:xfrm>
            <a:off x="2056209" y="516745"/>
            <a:ext cx="8079581" cy="1371600"/>
          </a:xfrm>
        </p:spPr>
        <p:txBody>
          <a:bodyPr>
            <a:normAutofit fontScale="90000"/>
          </a:bodyPr>
          <a:lstStyle/>
          <a:p>
            <a:pPr algn="ctr"/>
            <a:r>
              <a:rPr lang="en-US" sz="5300" b="1" dirty="0">
                <a:latin typeface="Sitka Text" panose="02000505000000020004" pitchFamily="2" charset="0"/>
              </a:rPr>
              <a:t>Option 1</a:t>
            </a:r>
            <a:br>
              <a:rPr lang="en-US" sz="5300" dirty="0">
                <a:latin typeface="Sitka Text" panose="02000505000000020004" pitchFamily="2" charset="0"/>
              </a:rPr>
            </a:br>
            <a:r>
              <a:rPr lang="en-US" sz="5300" dirty="0">
                <a:latin typeface="Sitka Text" panose="02000505000000020004" pitchFamily="2" charset="0"/>
              </a:rPr>
              <a:t>Living Trust</a:t>
            </a:r>
            <a:br>
              <a:rPr lang="en-US" dirty="0">
                <a:solidFill>
                  <a:srgbClr val="002060"/>
                </a:solidFill>
                <a:latin typeface="Garamond" panose="02020404030301010803" pitchFamily="18" charset="0"/>
              </a:rPr>
            </a:br>
            <a:endParaRPr lang="en-US" sz="2400" dirty="0">
              <a:solidFill>
                <a:srgbClr val="002060"/>
              </a:solidFill>
              <a:latin typeface="Garamond" panose="02020404030301010803" pitchFamily="18" charset="0"/>
            </a:endParaRPr>
          </a:p>
        </p:txBody>
      </p:sp>
      <p:sp>
        <p:nvSpPr>
          <p:cNvPr id="3" name="Content Placeholder 2">
            <a:extLst>
              <a:ext uri="{FF2B5EF4-FFF2-40B4-BE49-F238E27FC236}">
                <a16:creationId xmlns:a16="http://schemas.microsoft.com/office/drawing/2014/main" id="{48BAF600-5C03-4352-A819-4E005908050A}"/>
              </a:ext>
            </a:extLst>
          </p:cNvPr>
          <p:cNvSpPr>
            <a:spLocks noGrp="1"/>
          </p:cNvSpPr>
          <p:nvPr>
            <p:ph idx="1"/>
          </p:nvPr>
        </p:nvSpPr>
        <p:spPr>
          <a:xfrm>
            <a:off x="1143000" y="2057400"/>
            <a:ext cx="9872871" cy="589547"/>
          </a:xfrm>
        </p:spPr>
        <p:txBody>
          <a:bodyPr>
            <a:normAutofit/>
          </a:bodyPr>
          <a:lstStyle/>
          <a:p>
            <a:pPr marL="45720" indent="0" algn="ctr">
              <a:buNone/>
            </a:pPr>
            <a:r>
              <a:rPr lang="en-US" sz="3200" dirty="0">
                <a:latin typeface="Sitka Text" panose="02000505000000020004" pitchFamily="2" charset="0"/>
              </a:rPr>
              <a:t>(Inter vivos Trust): In existence today</a:t>
            </a:r>
          </a:p>
        </p:txBody>
      </p:sp>
      <p:pic>
        <p:nvPicPr>
          <p:cNvPr id="4" name="Picture 3">
            <a:extLst>
              <a:ext uri="{FF2B5EF4-FFF2-40B4-BE49-F238E27FC236}">
                <a16:creationId xmlns:a16="http://schemas.microsoft.com/office/drawing/2014/main" id="{9B62A9F9-0AE0-43C4-AF40-C1F0550B6997}"/>
              </a:ext>
            </a:extLst>
          </p:cNvPr>
          <p:cNvPicPr>
            <a:picLocks noChangeAspect="1"/>
          </p:cNvPicPr>
          <p:nvPr/>
        </p:nvPicPr>
        <p:blipFill rotWithShape="1">
          <a:blip r:embed="rId3"/>
          <a:srcRect r="5976"/>
          <a:stretch/>
        </p:blipFill>
        <p:spPr>
          <a:xfrm>
            <a:off x="2708882" y="2646947"/>
            <a:ext cx="6741106" cy="4041998"/>
          </a:xfrm>
          <a:prstGeom prst="rect">
            <a:avLst/>
          </a:prstGeom>
        </p:spPr>
      </p:pic>
    </p:spTree>
    <p:extLst>
      <p:ext uri="{BB962C8B-B14F-4D97-AF65-F5344CB8AC3E}">
        <p14:creationId xmlns:p14="http://schemas.microsoft.com/office/powerpoint/2010/main" val="338111875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34D5-94FD-4CF8-BF29-66DC67774061}"/>
              </a:ext>
            </a:extLst>
          </p:cNvPr>
          <p:cNvSpPr>
            <a:spLocks noGrp="1"/>
          </p:cNvSpPr>
          <p:nvPr>
            <p:ph type="title"/>
          </p:nvPr>
        </p:nvSpPr>
        <p:spPr>
          <a:xfrm>
            <a:off x="2016918" y="378507"/>
            <a:ext cx="8079581" cy="1658198"/>
          </a:xfrm>
        </p:spPr>
        <p:txBody>
          <a:bodyPr>
            <a:normAutofit fontScale="90000"/>
          </a:bodyPr>
          <a:lstStyle/>
          <a:p>
            <a:pPr algn="ctr"/>
            <a:r>
              <a:rPr lang="en-US" sz="5300" b="1" dirty="0">
                <a:latin typeface="Sitka Text" panose="02000505000000020004" pitchFamily="2" charset="0"/>
              </a:rPr>
              <a:t>Option 2</a:t>
            </a:r>
            <a:br>
              <a:rPr lang="en-US" sz="5300" dirty="0">
                <a:latin typeface="Sitka Text" panose="02000505000000020004" pitchFamily="2" charset="0"/>
              </a:rPr>
            </a:br>
            <a:r>
              <a:rPr lang="en-US" sz="5300" dirty="0">
                <a:latin typeface="Sitka Text" panose="02000505000000020004" pitchFamily="2" charset="0"/>
              </a:rPr>
              <a:t>Testamentary Trust</a:t>
            </a:r>
            <a:br>
              <a:rPr lang="en-US" dirty="0">
                <a:solidFill>
                  <a:srgbClr val="002060"/>
                </a:solidFill>
                <a:latin typeface="Garamond" panose="02020404030301010803" pitchFamily="18" charset="0"/>
              </a:rPr>
            </a:br>
            <a:endParaRPr lang="en-US" sz="2700" dirty="0">
              <a:solidFill>
                <a:srgbClr val="002060"/>
              </a:solidFill>
              <a:latin typeface="Garamond" panose="02020404030301010803" pitchFamily="18" charset="0"/>
            </a:endParaRPr>
          </a:p>
        </p:txBody>
      </p:sp>
      <p:sp>
        <p:nvSpPr>
          <p:cNvPr id="4" name="Content Placeholder 3">
            <a:extLst>
              <a:ext uri="{FF2B5EF4-FFF2-40B4-BE49-F238E27FC236}">
                <a16:creationId xmlns:a16="http://schemas.microsoft.com/office/drawing/2014/main" id="{B5D0F051-79A3-4BF4-83B3-3842D4C15AAD}"/>
              </a:ext>
            </a:extLst>
          </p:cNvPr>
          <p:cNvSpPr>
            <a:spLocks noGrp="1"/>
          </p:cNvSpPr>
          <p:nvPr>
            <p:ph idx="1"/>
          </p:nvPr>
        </p:nvSpPr>
        <p:spPr>
          <a:xfrm>
            <a:off x="2063353" y="2036705"/>
            <a:ext cx="8065294" cy="601510"/>
          </a:xfrm>
        </p:spPr>
        <p:txBody>
          <a:bodyPr>
            <a:normAutofit/>
          </a:bodyPr>
          <a:lstStyle/>
          <a:p>
            <a:pPr marL="45720" indent="0" algn="ctr">
              <a:buNone/>
            </a:pPr>
            <a:r>
              <a:rPr lang="en-US" sz="3200" dirty="0">
                <a:latin typeface="Sitka Text" panose="02000505000000020004" pitchFamily="2" charset="0"/>
              </a:rPr>
              <a:t>Not in existence until your death</a:t>
            </a:r>
          </a:p>
        </p:txBody>
      </p:sp>
      <p:pic>
        <p:nvPicPr>
          <p:cNvPr id="3" name="Picture 2">
            <a:extLst>
              <a:ext uri="{FF2B5EF4-FFF2-40B4-BE49-F238E27FC236}">
                <a16:creationId xmlns:a16="http://schemas.microsoft.com/office/drawing/2014/main" id="{FF42D83A-477D-4346-9A0A-57261552A03E}"/>
              </a:ext>
            </a:extLst>
          </p:cNvPr>
          <p:cNvPicPr>
            <a:picLocks noChangeAspect="1"/>
          </p:cNvPicPr>
          <p:nvPr/>
        </p:nvPicPr>
        <p:blipFill>
          <a:blip r:embed="rId3"/>
          <a:stretch>
            <a:fillRect/>
          </a:stretch>
        </p:blipFill>
        <p:spPr>
          <a:xfrm>
            <a:off x="2837741" y="2638215"/>
            <a:ext cx="6437934" cy="3962743"/>
          </a:xfrm>
          <a:prstGeom prst="rect">
            <a:avLst/>
          </a:prstGeom>
        </p:spPr>
      </p:pic>
    </p:spTree>
    <p:extLst>
      <p:ext uri="{BB962C8B-B14F-4D97-AF65-F5344CB8AC3E}">
        <p14:creationId xmlns:p14="http://schemas.microsoft.com/office/powerpoint/2010/main" val="178995479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43B75-DFA0-4B11-9A19-0087C10D5AEB}"/>
              </a:ext>
            </a:extLst>
          </p:cNvPr>
          <p:cNvSpPr>
            <a:spLocks noGrp="1"/>
          </p:cNvSpPr>
          <p:nvPr>
            <p:ph type="title"/>
          </p:nvPr>
        </p:nvSpPr>
        <p:spPr>
          <a:xfrm>
            <a:off x="667752" y="417095"/>
            <a:ext cx="10856495" cy="1356360"/>
          </a:xfrm>
        </p:spPr>
        <p:txBody>
          <a:bodyPr>
            <a:noAutofit/>
          </a:bodyPr>
          <a:lstStyle/>
          <a:p>
            <a:pPr>
              <a:defRPr/>
            </a:pPr>
            <a:r>
              <a:rPr lang="en-US" dirty="0">
                <a:solidFill>
                  <a:schemeClr val="tx1"/>
                </a:solidFill>
                <a:latin typeface="Sitka Text" panose="02000505000000020004" pitchFamily="2" charset="0"/>
              </a:rPr>
              <a:t>What can be used if the person receiving benefits has more than $2,000?</a:t>
            </a:r>
          </a:p>
        </p:txBody>
      </p:sp>
      <p:sp>
        <p:nvSpPr>
          <p:cNvPr id="31747" name="Content Placeholder 2"/>
          <p:cNvSpPr>
            <a:spLocks noGrp="1" noChangeArrowheads="1"/>
          </p:cNvSpPr>
          <p:nvPr>
            <p:ph idx="1"/>
          </p:nvPr>
        </p:nvSpPr>
        <p:spPr>
          <a:xfrm>
            <a:off x="1143000" y="1965961"/>
            <a:ext cx="8953500" cy="4238626"/>
          </a:xfrm>
        </p:spPr>
        <p:txBody>
          <a:bodyPr>
            <a:normAutofit/>
          </a:bodyPr>
          <a:lstStyle/>
          <a:p>
            <a:pPr marL="0" indent="0">
              <a:buClr>
                <a:srgbClr val="002060"/>
              </a:buClr>
              <a:buNone/>
            </a:pPr>
            <a:r>
              <a:rPr lang="en-US" altLang="en-US" sz="3600" dirty="0">
                <a:latin typeface="Sitka Text" panose="02000505000000020004" pitchFamily="2" charset="0"/>
              </a:rPr>
              <a:t>1</a:t>
            </a:r>
            <a:r>
              <a:rPr lang="en-US" altLang="en-US" sz="3600" baseline="30000" dirty="0">
                <a:latin typeface="Sitka Text" panose="02000505000000020004" pitchFamily="2" charset="0"/>
              </a:rPr>
              <a:t>st</a:t>
            </a:r>
            <a:r>
              <a:rPr lang="en-US" altLang="en-US" sz="3600" dirty="0">
                <a:latin typeface="Sitka Text" panose="02000505000000020004" pitchFamily="2" charset="0"/>
              </a:rPr>
              <a:t> party Pay-Back Trust</a:t>
            </a:r>
          </a:p>
          <a:p>
            <a:pPr marL="0" lvl="1" indent="0">
              <a:buClr>
                <a:srgbClr val="002060"/>
              </a:buClr>
              <a:buNone/>
            </a:pPr>
            <a:r>
              <a:rPr lang="en-US" altLang="en-US" sz="3600" dirty="0">
                <a:latin typeface="Sitka Text" panose="02000505000000020004" pitchFamily="2" charset="0"/>
              </a:rPr>
              <a:t>	</a:t>
            </a:r>
            <a:r>
              <a:rPr lang="en-US" altLang="en-US" sz="3600" dirty="0">
                <a:solidFill>
                  <a:schemeClr val="tx1"/>
                </a:solidFill>
                <a:latin typeface="Sitka Text" panose="02000505000000020004" pitchFamily="2" charset="0"/>
              </a:rPr>
              <a:t>d(4)a Trust</a:t>
            </a:r>
          </a:p>
          <a:p>
            <a:pPr marL="292608" lvl="1" indent="0">
              <a:buClr>
                <a:srgbClr val="002060"/>
              </a:buClr>
              <a:buNone/>
            </a:pPr>
            <a:endParaRPr lang="en-US" altLang="en-US" sz="3600" dirty="0">
              <a:latin typeface="Sitka Text" panose="02000505000000020004" pitchFamily="2" charset="0"/>
            </a:endParaRPr>
          </a:p>
          <a:p>
            <a:pPr marL="0" indent="0">
              <a:buClr>
                <a:srgbClr val="002060"/>
              </a:buClr>
              <a:buNone/>
            </a:pPr>
            <a:r>
              <a:rPr lang="en-US" altLang="en-US" sz="3600" dirty="0">
                <a:latin typeface="Sitka Text" panose="02000505000000020004" pitchFamily="2" charset="0"/>
              </a:rPr>
              <a:t>ABLE Account</a:t>
            </a:r>
          </a:p>
          <a:p>
            <a:pPr marL="0" indent="0">
              <a:buClr>
                <a:srgbClr val="002060"/>
              </a:buClr>
              <a:buNone/>
            </a:pPr>
            <a:endParaRPr lang="en-US" altLang="en-US" sz="3600" dirty="0">
              <a:latin typeface="Sitka Text" panose="02000505000000020004" pitchFamily="2" charset="0"/>
            </a:endParaRPr>
          </a:p>
          <a:p>
            <a:pPr marL="0" indent="0">
              <a:buClr>
                <a:srgbClr val="002060"/>
              </a:buClr>
              <a:buNone/>
            </a:pPr>
            <a:r>
              <a:rPr lang="en-US" altLang="en-US" sz="3600" dirty="0">
                <a:latin typeface="Sitka Text" panose="02000505000000020004" pitchFamily="2" charset="0"/>
              </a:rPr>
              <a:t>Pooled Trust</a:t>
            </a:r>
          </a:p>
          <a:p>
            <a:endParaRPr lang="en-US" altLang="en-US" dirty="0"/>
          </a:p>
        </p:txBody>
      </p:sp>
    </p:spTree>
    <p:extLst>
      <p:ext uri="{BB962C8B-B14F-4D97-AF65-F5344CB8AC3E}">
        <p14:creationId xmlns:p14="http://schemas.microsoft.com/office/powerpoint/2010/main" val="92427495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25132-C4E9-4E5E-884D-FEA9011BFAE4}"/>
              </a:ext>
            </a:extLst>
          </p:cNvPr>
          <p:cNvSpPr>
            <a:spLocks noGrp="1"/>
          </p:cNvSpPr>
          <p:nvPr>
            <p:ph type="title"/>
          </p:nvPr>
        </p:nvSpPr>
        <p:spPr/>
        <p:txBody>
          <a:bodyPr/>
          <a:lstStyle/>
          <a:p>
            <a:r>
              <a:rPr lang="en-US" dirty="0">
                <a:solidFill>
                  <a:schemeClr val="tx1"/>
                </a:solidFill>
                <a:latin typeface="Sitka Text" panose="02000505000000020004" pitchFamily="2" charset="0"/>
              </a:rPr>
              <a:t>Third Party Special Needs Trust</a:t>
            </a:r>
          </a:p>
        </p:txBody>
      </p:sp>
      <p:sp>
        <p:nvSpPr>
          <p:cNvPr id="3" name="Content Placeholder 2">
            <a:extLst>
              <a:ext uri="{FF2B5EF4-FFF2-40B4-BE49-F238E27FC236}">
                <a16:creationId xmlns:a16="http://schemas.microsoft.com/office/drawing/2014/main" id="{53AFCB76-0FAB-4B57-A6BF-E266FA64CF76}"/>
              </a:ext>
            </a:extLst>
          </p:cNvPr>
          <p:cNvSpPr>
            <a:spLocks noGrp="1"/>
          </p:cNvSpPr>
          <p:nvPr>
            <p:ph idx="1"/>
          </p:nvPr>
        </p:nvSpPr>
        <p:spPr/>
        <p:txBody>
          <a:bodyPr/>
          <a:lstStyle/>
          <a:p>
            <a:pPr marL="45720" indent="0">
              <a:buNone/>
            </a:pPr>
            <a:r>
              <a:rPr lang="en-US" sz="3600" dirty="0">
                <a:latin typeface="Sitka Text" panose="02000505000000020004" pitchFamily="2" charset="0"/>
              </a:rPr>
              <a:t>Created using the parents’ assets, or another person other than the individual receiving benefits, as part of an estate plan; distributed by a Will or irrevocable trust</a:t>
            </a:r>
          </a:p>
          <a:p>
            <a:pPr marL="45720" indent="0">
              <a:buNone/>
            </a:pPr>
            <a:endParaRPr lang="en-US" dirty="0"/>
          </a:p>
        </p:txBody>
      </p:sp>
    </p:spTree>
    <p:extLst>
      <p:ext uri="{BB962C8B-B14F-4D97-AF65-F5344CB8AC3E}">
        <p14:creationId xmlns:p14="http://schemas.microsoft.com/office/powerpoint/2010/main" val="86175635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C0C6A-99D6-4674-B3EA-2069991C080A}"/>
              </a:ext>
            </a:extLst>
          </p:cNvPr>
          <p:cNvSpPr>
            <a:spLocks noGrp="1"/>
          </p:cNvSpPr>
          <p:nvPr>
            <p:ph type="title"/>
          </p:nvPr>
        </p:nvSpPr>
        <p:spPr>
          <a:xfrm>
            <a:off x="1143000" y="609600"/>
            <a:ext cx="10022305" cy="1356360"/>
          </a:xfrm>
        </p:spPr>
        <p:txBody>
          <a:bodyPr/>
          <a:lstStyle/>
          <a:p>
            <a:r>
              <a:rPr lang="en-US" dirty="0">
                <a:solidFill>
                  <a:schemeClr val="tx1"/>
                </a:solidFill>
                <a:latin typeface="Sitka Text" panose="02000505000000020004" pitchFamily="2" charset="0"/>
              </a:rPr>
              <a:t>Self-Settled Special Needs Trust/</a:t>
            </a:r>
            <a:br>
              <a:rPr lang="en-US" dirty="0">
                <a:solidFill>
                  <a:schemeClr val="tx1"/>
                </a:solidFill>
                <a:latin typeface="Sitka Text" panose="02000505000000020004" pitchFamily="2" charset="0"/>
              </a:rPr>
            </a:br>
            <a:r>
              <a:rPr lang="en-US" dirty="0">
                <a:solidFill>
                  <a:schemeClr val="tx1"/>
                </a:solidFill>
                <a:latin typeface="Sitka Text" panose="02000505000000020004" pitchFamily="2" charset="0"/>
              </a:rPr>
              <a:t>AKA Pay-Back Trust </a:t>
            </a:r>
          </a:p>
        </p:txBody>
      </p:sp>
      <p:sp>
        <p:nvSpPr>
          <p:cNvPr id="3" name="Content Placeholder 2">
            <a:extLst>
              <a:ext uri="{FF2B5EF4-FFF2-40B4-BE49-F238E27FC236}">
                <a16:creationId xmlns:a16="http://schemas.microsoft.com/office/drawing/2014/main" id="{B423FB2C-52D6-468B-85C4-61EB65ECA3F6}"/>
              </a:ext>
            </a:extLst>
          </p:cNvPr>
          <p:cNvSpPr>
            <a:spLocks noGrp="1"/>
          </p:cNvSpPr>
          <p:nvPr>
            <p:ph idx="1"/>
          </p:nvPr>
        </p:nvSpPr>
        <p:spPr/>
        <p:txBody>
          <a:bodyPr/>
          <a:lstStyle/>
          <a:p>
            <a:pPr marL="45720" indent="0">
              <a:buClr>
                <a:srgbClr val="002060"/>
              </a:buClr>
              <a:buNone/>
            </a:pPr>
            <a:r>
              <a:rPr lang="en-US" sz="3200" dirty="0">
                <a:latin typeface="Sitka Text" panose="02000505000000020004" pitchFamily="2" charset="0"/>
              </a:rPr>
              <a:t>Generally created by a parents, grandparent or legal guardian using the child’s assets to fund the trust.  If the assets remain in the trust after the beneficiary’s death, a pay-back to the state is required.</a:t>
            </a:r>
          </a:p>
          <a:p>
            <a:pPr>
              <a:buClr>
                <a:srgbClr val="002060"/>
              </a:buClr>
            </a:pPr>
            <a:endParaRPr lang="en-US" sz="3200" dirty="0">
              <a:latin typeface="Sitka Text" panose="02000505000000020004" pitchFamily="2" charset="0"/>
            </a:endParaRPr>
          </a:p>
          <a:p>
            <a:pPr marL="45720" indent="0">
              <a:buClr>
                <a:srgbClr val="002060"/>
              </a:buClr>
              <a:buNone/>
            </a:pPr>
            <a:r>
              <a:rPr lang="en-US" sz="3200" dirty="0">
                <a:latin typeface="Sitka Text" panose="02000505000000020004" pitchFamily="2" charset="0"/>
              </a:rPr>
              <a:t>Now, can be created by the disabled individual if he or she has capacity to sign.</a:t>
            </a:r>
          </a:p>
          <a:p>
            <a:pPr marL="45720" indent="0">
              <a:buNone/>
            </a:pPr>
            <a:endParaRPr lang="en-US" dirty="0"/>
          </a:p>
        </p:txBody>
      </p:sp>
    </p:spTree>
    <p:extLst>
      <p:ext uri="{BB962C8B-B14F-4D97-AF65-F5344CB8AC3E}">
        <p14:creationId xmlns:p14="http://schemas.microsoft.com/office/powerpoint/2010/main" val="20723010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DA1BB-36C3-4DE3-8F12-072433508793}"/>
              </a:ext>
            </a:extLst>
          </p:cNvPr>
          <p:cNvSpPr>
            <a:spLocks noGrp="1"/>
          </p:cNvSpPr>
          <p:nvPr>
            <p:ph type="title"/>
          </p:nvPr>
        </p:nvSpPr>
        <p:spPr/>
        <p:txBody>
          <a:bodyPr/>
          <a:lstStyle/>
          <a:p>
            <a:r>
              <a:rPr lang="en-US" dirty="0">
                <a:solidFill>
                  <a:schemeClr val="tx1"/>
                </a:solidFill>
                <a:latin typeface="Sitka Text" panose="02000505000000020004" pitchFamily="2" charset="0"/>
              </a:rPr>
              <a:t>ABLE Accounts</a:t>
            </a:r>
          </a:p>
        </p:txBody>
      </p:sp>
      <p:sp>
        <p:nvSpPr>
          <p:cNvPr id="3" name="Content Placeholder 2">
            <a:extLst>
              <a:ext uri="{FF2B5EF4-FFF2-40B4-BE49-F238E27FC236}">
                <a16:creationId xmlns:a16="http://schemas.microsoft.com/office/drawing/2014/main" id="{05A09BC2-4A6D-4AA6-BF35-736591A83C06}"/>
              </a:ext>
            </a:extLst>
          </p:cNvPr>
          <p:cNvSpPr>
            <a:spLocks noGrp="1"/>
          </p:cNvSpPr>
          <p:nvPr>
            <p:ph idx="1"/>
          </p:nvPr>
        </p:nvSpPr>
        <p:spPr/>
        <p:txBody>
          <a:bodyPr/>
          <a:lstStyle/>
          <a:p>
            <a:pPr marL="45720" indent="0">
              <a:buNone/>
            </a:pPr>
            <a:r>
              <a:rPr lang="en-US" sz="3600" dirty="0">
                <a:latin typeface="Sitka Text" panose="02000505000000020004" pitchFamily="2" charset="0"/>
              </a:rPr>
              <a:t>Accounts allowed to be set up in Georgia to continue benefits and pay for qualified disability expenses</a:t>
            </a:r>
          </a:p>
          <a:p>
            <a:pPr marL="45720" indent="0">
              <a:buNone/>
            </a:pPr>
            <a:endParaRPr lang="en-US" dirty="0"/>
          </a:p>
        </p:txBody>
      </p:sp>
    </p:spTree>
    <p:extLst>
      <p:ext uri="{BB962C8B-B14F-4D97-AF65-F5344CB8AC3E}">
        <p14:creationId xmlns:p14="http://schemas.microsoft.com/office/powerpoint/2010/main" val="344298623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AAB552F-7F0D-49B0-90ED-360FA19D4019}"/>
              </a:ext>
            </a:extLst>
          </p:cNvPr>
          <p:cNvGraphicFramePr>
            <a:graphicFrameLocks noGrp="1"/>
          </p:cNvGraphicFramePr>
          <p:nvPr>
            <p:extLst>
              <p:ext uri="{D42A27DB-BD31-4B8C-83A1-F6EECF244321}">
                <p14:modId xmlns:p14="http://schemas.microsoft.com/office/powerpoint/2010/main" val="484800802"/>
              </p:ext>
            </p:extLst>
          </p:nvPr>
        </p:nvGraphicFramePr>
        <p:xfrm>
          <a:off x="0" y="0"/>
          <a:ext cx="12192000" cy="6857998"/>
        </p:xfrm>
        <a:graphic>
          <a:graphicData uri="http://schemas.openxmlformats.org/drawingml/2006/table">
            <a:tbl>
              <a:tblPr firstRow="1" bandRow="1"/>
              <a:tblGrid>
                <a:gridCol w="2540000">
                  <a:extLst>
                    <a:ext uri="{9D8B030D-6E8A-4147-A177-3AD203B41FA5}">
                      <a16:colId xmlns:a16="http://schemas.microsoft.com/office/drawing/2014/main" val="3429572697"/>
                    </a:ext>
                  </a:extLst>
                </a:gridCol>
                <a:gridCol w="4876800">
                  <a:extLst>
                    <a:ext uri="{9D8B030D-6E8A-4147-A177-3AD203B41FA5}">
                      <a16:colId xmlns:a16="http://schemas.microsoft.com/office/drawing/2014/main" val="1219971426"/>
                    </a:ext>
                  </a:extLst>
                </a:gridCol>
                <a:gridCol w="4775200">
                  <a:extLst>
                    <a:ext uri="{9D8B030D-6E8A-4147-A177-3AD203B41FA5}">
                      <a16:colId xmlns:a16="http://schemas.microsoft.com/office/drawing/2014/main" val="4009694532"/>
                    </a:ext>
                  </a:extLst>
                </a:gridCol>
              </a:tblGrid>
              <a:tr h="470882">
                <a:tc>
                  <a:txBody>
                    <a:bodyPr/>
                    <a:lstStyle>
                      <a:lvl1pPr marL="0" algn="l" defTabSz="914400" rtl="0" eaLnBrk="1" latinLnBrk="0" hangingPunct="1">
                        <a:defRPr sz="1800" b="1" kern="1200">
                          <a:solidFill>
                            <a:schemeClr val="lt1"/>
                          </a:solidFill>
                          <a:latin typeface="Cambria" panose="02040503050406030204"/>
                        </a:defRPr>
                      </a:lvl1pPr>
                      <a:lvl2pPr marL="457200" algn="l" defTabSz="914400" rtl="0" eaLnBrk="1" latinLnBrk="0" hangingPunct="1">
                        <a:defRPr sz="1800" b="1" kern="1200">
                          <a:solidFill>
                            <a:schemeClr val="lt1"/>
                          </a:solidFill>
                          <a:latin typeface="Cambria" panose="02040503050406030204"/>
                        </a:defRPr>
                      </a:lvl2pPr>
                      <a:lvl3pPr marL="914400" algn="l" defTabSz="914400" rtl="0" eaLnBrk="1" latinLnBrk="0" hangingPunct="1">
                        <a:defRPr sz="1800" b="1" kern="1200">
                          <a:solidFill>
                            <a:schemeClr val="lt1"/>
                          </a:solidFill>
                          <a:latin typeface="Cambria" panose="02040503050406030204"/>
                        </a:defRPr>
                      </a:lvl3pPr>
                      <a:lvl4pPr marL="1371600" algn="l" defTabSz="914400" rtl="0" eaLnBrk="1" latinLnBrk="0" hangingPunct="1">
                        <a:defRPr sz="1800" b="1" kern="1200">
                          <a:solidFill>
                            <a:schemeClr val="lt1"/>
                          </a:solidFill>
                          <a:latin typeface="Cambria" panose="02040503050406030204"/>
                        </a:defRPr>
                      </a:lvl4pPr>
                      <a:lvl5pPr marL="1828800" algn="l" defTabSz="914400" rtl="0" eaLnBrk="1" latinLnBrk="0" hangingPunct="1">
                        <a:defRPr sz="1800" b="1" kern="1200">
                          <a:solidFill>
                            <a:schemeClr val="lt1"/>
                          </a:solidFill>
                          <a:latin typeface="Cambria" panose="02040503050406030204"/>
                        </a:defRPr>
                      </a:lvl5pPr>
                      <a:lvl6pPr marL="2286000" algn="l" defTabSz="914400" rtl="0" eaLnBrk="1" latinLnBrk="0" hangingPunct="1">
                        <a:defRPr sz="1800" b="1" kern="1200">
                          <a:solidFill>
                            <a:schemeClr val="lt1"/>
                          </a:solidFill>
                          <a:latin typeface="Cambria" panose="02040503050406030204"/>
                        </a:defRPr>
                      </a:lvl6pPr>
                      <a:lvl7pPr marL="2743200" algn="l" defTabSz="914400" rtl="0" eaLnBrk="1" latinLnBrk="0" hangingPunct="1">
                        <a:defRPr sz="1800" b="1" kern="1200">
                          <a:solidFill>
                            <a:schemeClr val="lt1"/>
                          </a:solidFill>
                          <a:latin typeface="Cambria" panose="02040503050406030204"/>
                        </a:defRPr>
                      </a:lvl7pPr>
                      <a:lvl8pPr marL="3200400" algn="l" defTabSz="914400" rtl="0" eaLnBrk="1" latinLnBrk="0" hangingPunct="1">
                        <a:defRPr sz="1800" b="1" kern="1200">
                          <a:solidFill>
                            <a:schemeClr val="lt1"/>
                          </a:solidFill>
                          <a:latin typeface="Cambria" panose="02040503050406030204"/>
                        </a:defRPr>
                      </a:lvl8pPr>
                      <a:lvl9pPr marL="3657600" algn="l" defTabSz="914400" rtl="0" eaLnBrk="1" latinLnBrk="0" hangingPunct="1">
                        <a:defRPr sz="1800" b="1" kern="1200">
                          <a:solidFill>
                            <a:schemeClr val="lt1"/>
                          </a:solidFill>
                          <a:latin typeface="Cambria" panose="02040503050406030204"/>
                        </a:defRPr>
                      </a:lvl9pPr>
                    </a:lstStyle>
                    <a:p>
                      <a:endParaRPr lang="en-US" dirty="0">
                        <a:latin typeface="Sitka Text" panose="02000505000000020004" pitchFamily="2"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99"/>
                    </a:solidFill>
                  </a:tcPr>
                </a:tc>
                <a:tc>
                  <a:txBody>
                    <a:bodyPr/>
                    <a:lstStyle>
                      <a:lvl1pPr marL="0" algn="l" defTabSz="914400" rtl="0" eaLnBrk="1" latinLnBrk="0" hangingPunct="1">
                        <a:defRPr sz="1800" b="1" kern="1200">
                          <a:solidFill>
                            <a:schemeClr val="lt1"/>
                          </a:solidFill>
                          <a:latin typeface="Cambria" panose="02040503050406030204"/>
                        </a:defRPr>
                      </a:lvl1pPr>
                      <a:lvl2pPr marL="457200" algn="l" defTabSz="914400" rtl="0" eaLnBrk="1" latinLnBrk="0" hangingPunct="1">
                        <a:defRPr sz="1800" b="1" kern="1200">
                          <a:solidFill>
                            <a:schemeClr val="lt1"/>
                          </a:solidFill>
                          <a:latin typeface="Cambria" panose="02040503050406030204"/>
                        </a:defRPr>
                      </a:lvl2pPr>
                      <a:lvl3pPr marL="914400" algn="l" defTabSz="914400" rtl="0" eaLnBrk="1" latinLnBrk="0" hangingPunct="1">
                        <a:defRPr sz="1800" b="1" kern="1200">
                          <a:solidFill>
                            <a:schemeClr val="lt1"/>
                          </a:solidFill>
                          <a:latin typeface="Cambria" panose="02040503050406030204"/>
                        </a:defRPr>
                      </a:lvl3pPr>
                      <a:lvl4pPr marL="1371600" algn="l" defTabSz="914400" rtl="0" eaLnBrk="1" latinLnBrk="0" hangingPunct="1">
                        <a:defRPr sz="1800" b="1" kern="1200">
                          <a:solidFill>
                            <a:schemeClr val="lt1"/>
                          </a:solidFill>
                          <a:latin typeface="Cambria" panose="02040503050406030204"/>
                        </a:defRPr>
                      </a:lvl4pPr>
                      <a:lvl5pPr marL="1828800" algn="l" defTabSz="914400" rtl="0" eaLnBrk="1" latinLnBrk="0" hangingPunct="1">
                        <a:defRPr sz="1800" b="1" kern="1200">
                          <a:solidFill>
                            <a:schemeClr val="lt1"/>
                          </a:solidFill>
                          <a:latin typeface="Cambria" panose="02040503050406030204"/>
                        </a:defRPr>
                      </a:lvl5pPr>
                      <a:lvl6pPr marL="2286000" algn="l" defTabSz="914400" rtl="0" eaLnBrk="1" latinLnBrk="0" hangingPunct="1">
                        <a:defRPr sz="1800" b="1" kern="1200">
                          <a:solidFill>
                            <a:schemeClr val="lt1"/>
                          </a:solidFill>
                          <a:latin typeface="Cambria" panose="02040503050406030204"/>
                        </a:defRPr>
                      </a:lvl6pPr>
                      <a:lvl7pPr marL="2743200" algn="l" defTabSz="914400" rtl="0" eaLnBrk="1" latinLnBrk="0" hangingPunct="1">
                        <a:defRPr sz="1800" b="1" kern="1200">
                          <a:solidFill>
                            <a:schemeClr val="lt1"/>
                          </a:solidFill>
                          <a:latin typeface="Cambria" panose="02040503050406030204"/>
                        </a:defRPr>
                      </a:lvl7pPr>
                      <a:lvl8pPr marL="3200400" algn="l" defTabSz="914400" rtl="0" eaLnBrk="1" latinLnBrk="0" hangingPunct="1">
                        <a:defRPr sz="1800" b="1" kern="1200">
                          <a:solidFill>
                            <a:schemeClr val="lt1"/>
                          </a:solidFill>
                          <a:latin typeface="Cambria" panose="02040503050406030204"/>
                        </a:defRPr>
                      </a:lvl8pPr>
                      <a:lvl9pPr marL="3657600" algn="l" defTabSz="914400" rtl="0" eaLnBrk="1" latinLnBrk="0" hangingPunct="1">
                        <a:defRPr sz="1800" b="1" kern="1200">
                          <a:solidFill>
                            <a:schemeClr val="lt1"/>
                          </a:solidFill>
                          <a:latin typeface="Cambria" panose="02040503050406030204"/>
                        </a:defRPr>
                      </a:lvl9pPr>
                    </a:lstStyle>
                    <a:p>
                      <a:pPr algn="ctr"/>
                      <a:r>
                        <a:rPr lang="en-US" dirty="0">
                          <a:latin typeface="Sitka Text" panose="02000505000000020004" pitchFamily="2" charset="0"/>
                        </a:rPr>
                        <a:t>ABLE ACCOUNT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99"/>
                    </a:solidFill>
                  </a:tcPr>
                </a:tc>
                <a:tc>
                  <a:txBody>
                    <a:bodyPr/>
                    <a:lstStyle>
                      <a:lvl1pPr marL="0" algn="l" defTabSz="914400" rtl="0" eaLnBrk="1" latinLnBrk="0" hangingPunct="1">
                        <a:defRPr sz="1800" b="1" kern="1200">
                          <a:solidFill>
                            <a:schemeClr val="lt1"/>
                          </a:solidFill>
                          <a:latin typeface="Cambria" panose="02040503050406030204"/>
                        </a:defRPr>
                      </a:lvl1pPr>
                      <a:lvl2pPr marL="457200" algn="l" defTabSz="914400" rtl="0" eaLnBrk="1" latinLnBrk="0" hangingPunct="1">
                        <a:defRPr sz="1800" b="1" kern="1200">
                          <a:solidFill>
                            <a:schemeClr val="lt1"/>
                          </a:solidFill>
                          <a:latin typeface="Cambria" panose="02040503050406030204"/>
                        </a:defRPr>
                      </a:lvl2pPr>
                      <a:lvl3pPr marL="914400" algn="l" defTabSz="914400" rtl="0" eaLnBrk="1" latinLnBrk="0" hangingPunct="1">
                        <a:defRPr sz="1800" b="1" kern="1200">
                          <a:solidFill>
                            <a:schemeClr val="lt1"/>
                          </a:solidFill>
                          <a:latin typeface="Cambria" panose="02040503050406030204"/>
                        </a:defRPr>
                      </a:lvl3pPr>
                      <a:lvl4pPr marL="1371600" algn="l" defTabSz="914400" rtl="0" eaLnBrk="1" latinLnBrk="0" hangingPunct="1">
                        <a:defRPr sz="1800" b="1" kern="1200">
                          <a:solidFill>
                            <a:schemeClr val="lt1"/>
                          </a:solidFill>
                          <a:latin typeface="Cambria" panose="02040503050406030204"/>
                        </a:defRPr>
                      </a:lvl4pPr>
                      <a:lvl5pPr marL="1828800" algn="l" defTabSz="914400" rtl="0" eaLnBrk="1" latinLnBrk="0" hangingPunct="1">
                        <a:defRPr sz="1800" b="1" kern="1200">
                          <a:solidFill>
                            <a:schemeClr val="lt1"/>
                          </a:solidFill>
                          <a:latin typeface="Cambria" panose="02040503050406030204"/>
                        </a:defRPr>
                      </a:lvl5pPr>
                      <a:lvl6pPr marL="2286000" algn="l" defTabSz="914400" rtl="0" eaLnBrk="1" latinLnBrk="0" hangingPunct="1">
                        <a:defRPr sz="1800" b="1" kern="1200">
                          <a:solidFill>
                            <a:schemeClr val="lt1"/>
                          </a:solidFill>
                          <a:latin typeface="Cambria" panose="02040503050406030204"/>
                        </a:defRPr>
                      </a:lvl6pPr>
                      <a:lvl7pPr marL="2743200" algn="l" defTabSz="914400" rtl="0" eaLnBrk="1" latinLnBrk="0" hangingPunct="1">
                        <a:defRPr sz="1800" b="1" kern="1200">
                          <a:solidFill>
                            <a:schemeClr val="lt1"/>
                          </a:solidFill>
                          <a:latin typeface="Cambria" panose="02040503050406030204"/>
                        </a:defRPr>
                      </a:lvl7pPr>
                      <a:lvl8pPr marL="3200400" algn="l" defTabSz="914400" rtl="0" eaLnBrk="1" latinLnBrk="0" hangingPunct="1">
                        <a:defRPr sz="1800" b="1" kern="1200">
                          <a:solidFill>
                            <a:schemeClr val="lt1"/>
                          </a:solidFill>
                          <a:latin typeface="Cambria" panose="02040503050406030204"/>
                        </a:defRPr>
                      </a:lvl8pPr>
                      <a:lvl9pPr marL="3657600" algn="l" defTabSz="914400" rtl="0" eaLnBrk="1" latinLnBrk="0" hangingPunct="1">
                        <a:defRPr sz="1800" b="1" kern="1200">
                          <a:solidFill>
                            <a:schemeClr val="lt1"/>
                          </a:solidFill>
                          <a:latin typeface="Cambria" panose="02040503050406030204"/>
                        </a:defRPr>
                      </a:lvl9pPr>
                    </a:lstStyle>
                    <a:p>
                      <a:pPr algn="ctr"/>
                      <a:r>
                        <a:rPr lang="en-US" sz="2000" dirty="0">
                          <a:latin typeface="Sitka Text" panose="02000505000000020004" pitchFamily="2" charset="0"/>
                        </a:rPr>
                        <a:t>SPECIAL NEEDS TRUST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99"/>
                    </a:solidFill>
                  </a:tcPr>
                </a:tc>
                <a:extLst>
                  <a:ext uri="{0D108BD9-81ED-4DB2-BD59-A6C34878D82A}">
                    <a16:rowId xmlns:a16="http://schemas.microsoft.com/office/drawing/2014/main" val="3105836290"/>
                  </a:ext>
                </a:extLst>
              </a:tr>
              <a:tr h="334598">
                <a:tc>
                  <a:txBody>
                    <a:bodyPr/>
                    <a:lstStyle>
                      <a:lvl1pPr marL="0" algn="l" defTabSz="914400" rtl="0" eaLnBrk="1" latinLnBrk="0" hangingPunct="1">
                        <a:defRPr sz="1800" kern="1200">
                          <a:solidFill>
                            <a:schemeClr val="dk1"/>
                          </a:solidFill>
                          <a:latin typeface="Cambria" panose="02040503050406030204"/>
                        </a:defRPr>
                      </a:lvl1pPr>
                      <a:lvl2pPr marL="457200" algn="l" defTabSz="914400" rtl="0" eaLnBrk="1" latinLnBrk="0" hangingPunct="1">
                        <a:defRPr sz="1800" kern="1200">
                          <a:solidFill>
                            <a:schemeClr val="dk1"/>
                          </a:solidFill>
                          <a:latin typeface="Cambria" panose="02040503050406030204"/>
                        </a:defRPr>
                      </a:lvl2pPr>
                      <a:lvl3pPr marL="914400" algn="l" defTabSz="914400" rtl="0" eaLnBrk="1" latinLnBrk="0" hangingPunct="1">
                        <a:defRPr sz="1800" kern="1200">
                          <a:solidFill>
                            <a:schemeClr val="dk1"/>
                          </a:solidFill>
                          <a:latin typeface="Cambria" panose="02040503050406030204"/>
                        </a:defRPr>
                      </a:lvl3pPr>
                      <a:lvl4pPr marL="1371600" algn="l" defTabSz="914400" rtl="0" eaLnBrk="1" latinLnBrk="0" hangingPunct="1">
                        <a:defRPr sz="1800" kern="1200">
                          <a:solidFill>
                            <a:schemeClr val="dk1"/>
                          </a:solidFill>
                          <a:latin typeface="Cambria" panose="02040503050406030204"/>
                        </a:defRPr>
                      </a:lvl4pPr>
                      <a:lvl5pPr marL="1828800" algn="l" defTabSz="914400" rtl="0" eaLnBrk="1" latinLnBrk="0" hangingPunct="1">
                        <a:defRPr sz="1800" kern="1200">
                          <a:solidFill>
                            <a:schemeClr val="dk1"/>
                          </a:solidFill>
                          <a:latin typeface="Cambria" panose="02040503050406030204"/>
                        </a:defRPr>
                      </a:lvl5pPr>
                      <a:lvl6pPr marL="2286000" algn="l" defTabSz="914400" rtl="0" eaLnBrk="1" latinLnBrk="0" hangingPunct="1">
                        <a:defRPr sz="1800" kern="1200">
                          <a:solidFill>
                            <a:schemeClr val="dk1"/>
                          </a:solidFill>
                          <a:latin typeface="Cambria" panose="02040503050406030204"/>
                        </a:defRPr>
                      </a:lvl6pPr>
                      <a:lvl7pPr marL="2743200" algn="l" defTabSz="914400" rtl="0" eaLnBrk="1" latinLnBrk="0" hangingPunct="1">
                        <a:defRPr sz="1800" kern="1200">
                          <a:solidFill>
                            <a:schemeClr val="dk1"/>
                          </a:solidFill>
                          <a:latin typeface="Cambria" panose="02040503050406030204"/>
                        </a:defRPr>
                      </a:lvl7pPr>
                      <a:lvl8pPr marL="3200400" algn="l" defTabSz="914400" rtl="0" eaLnBrk="1" latinLnBrk="0" hangingPunct="1">
                        <a:defRPr sz="1800" kern="1200">
                          <a:solidFill>
                            <a:schemeClr val="dk1"/>
                          </a:solidFill>
                          <a:latin typeface="Cambria" panose="02040503050406030204"/>
                        </a:defRPr>
                      </a:lvl8pPr>
                      <a:lvl9pPr marL="3657600" algn="l" defTabSz="914400" rtl="0" eaLnBrk="1" latinLnBrk="0" hangingPunct="1">
                        <a:defRPr sz="1800" kern="1200">
                          <a:solidFill>
                            <a:schemeClr val="dk1"/>
                          </a:solidFill>
                          <a:latin typeface="Cambria" panose="02040503050406030204"/>
                        </a:defRPr>
                      </a:lvl9pPr>
                    </a:lstStyle>
                    <a:p>
                      <a:r>
                        <a:rPr lang="en-US" sz="1400" b="1" dirty="0">
                          <a:latin typeface="Sitka Text" panose="02000505000000020004" pitchFamily="2" charset="0"/>
                        </a:rPr>
                        <a:t>Onset of Disability</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0099">
                        <a:tint val="40000"/>
                      </a:srgbClr>
                    </a:solidFill>
                  </a:tcPr>
                </a:tc>
                <a:tc>
                  <a:txBody>
                    <a:bodyPr/>
                    <a:lstStyle>
                      <a:lvl1pPr marL="0" algn="l" defTabSz="914400" rtl="0" eaLnBrk="1" latinLnBrk="0" hangingPunct="1">
                        <a:defRPr sz="1800" kern="1200">
                          <a:solidFill>
                            <a:schemeClr val="dk1"/>
                          </a:solidFill>
                          <a:latin typeface="Cambria" panose="02040503050406030204"/>
                        </a:defRPr>
                      </a:lvl1pPr>
                      <a:lvl2pPr marL="457200" algn="l" defTabSz="914400" rtl="0" eaLnBrk="1" latinLnBrk="0" hangingPunct="1">
                        <a:defRPr sz="1800" kern="1200">
                          <a:solidFill>
                            <a:schemeClr val="dk1"/>
                          </a:solidFill>
                          <a:latin typeface="Cambria" panose="02040503050406030204"/>
                        </a:defRPr>
                      </a:lvl2pPr>
                      <a:lvl3pPr marL="914400" algn="l" defTabSz="914400" rtl="0" eaLnBrk="1" latinLnBrk="0" hangingPunct="1">
                        <a:defRPr sz="1800" kern="1200">
                          <a:solidFill>
                            <a:schemeClr val="dk1"/>
                          </a:solidFill>
                          <a:latin typeface="Cambria" panose="02040503050406030204"/>
                        </a:defRPr>
                      </a:lvl3pPr>
                      <a:lvl4pPr marL="1371600" algn="l" defTabSz="914400" rtl="0" eaLnBrk="1" latinLnBrk="0" hangingPunct="1">
                        <a:defRPr sz="1800" kern="1200">
                          <a:solidFill>
                            <a:schemeClr val="dk1"/>
                          </a:solidFill>
                          <a:latin typeface="Cambria" panose="02040503050406030204"/>
                        </a:defRPr>
                      </a:lvl4pPr>
                      <a:lvl5pPr marL="1828800" algn="l" defTabSz="914400" rtl="0" eaLnBrk="1" latinLnBrk="0" hangingPunct="1">
                        <a:defRPr sz="1800" kern="1200">
                          <a:solidFill>
                            <a:schemeClr val="dk1"/>
                          </a:solidFill>
                          <a:latin typeface="Cambria" panose="02040503050406030204"/>
                        </a:defRPr>
                      </a:lvl5pPr>
                      <a:lvl6pPr marL="2286000" algn="l" defTabSz="914400" rtl="0" eaLnBrk="1" latinLnBrk="0" hangingPunct="1">
                        <a:defRPr sz="1800" kern="1200">
                          <a:solidFill>
                            <a:schemeClr val="dk1"/>
                          </a:solidFill>
                          <a:latin typeface="Cambria" panose="02040503050406030204"/>
                        </a:defRPr>
                      </a:lvl6pPr>
                      <a:lvl7pPr marL="2743200" algn="l" defTabSz="914400" rtl="0" eaLnBrk="1" latinLnBrk="0" hangingPunct="1">
                        <a:defRPr sz="1800" kern="1200">
                          <a:solidFill>
                            <a:schemeClr val="dk1"/>
                          </a:solidFill>
                          <a:latin typeface="Cambria" panose="02040503050406030204"/>
                        </a:defRPr>
                      </a:lvl7pPr>
                      <a:lvl8pPr marL="3200400" algn="l" defTabSz="914400" rtl="0" eaLnBrk="1" latinLnBrk="0" hangingPunct="1">
                        <a:defRPr sz="1800" kern="1200">
                          <a:solidFill>
                            <a:schemeClr val="dk1"/>
                          </a:solidFill>
                          <a:latin typeface="Cambria" panose="02040503050406030204"/>
                        </a:defRPr>
                      </a:lvl8pPr>
                      <a:lvl9pPr marL="3657600" algn="l" defTabSz="914400" rtl="0" eaLnBrk="1" latinLnBrk="0" hangingPunct="1">
                        <a:defRPr sz="1800" kern="1200">
                          <a:solidFill>
                            <a:schemeClr val="dk1"/>
                          </a:solidFill>
                          <a:latin typeface="Cambria" panose="02040503050406030204"/>
                        </a:defRPr>
                      </a:lvl9pPr>
                    </a:lstStyle>
                    <a:p>
                      <a:r>
                        <a:rPr lang="en-US" sz="1150" dirty="0">
                          <a:latin typeface="Sitka Text" panose="02000505000000020004" pitchFamily="2" charset="0"/>
                        </a:rPr>
                        <a:t>Qualifying disability exists prior to age 26</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0099">
                        <a:tint val="40000"/>
                      </a:srgbClr>
                    </a:solidFill>
                  </a:tcPr>
                </a:tc>
                <a:tc>
                  <a:txBody>
                    <a:bodyPr/>
                    <a:lstStyle>
                      <a:lvl1pPr marL="0" algn="l" defTabSz="914400" rtl="0" eaLnBrk="1" latinLnBrk="0" hangingPunct="1">
                        <a:defRPr sz="1800" kern="1200">
                          <a:solidFill>
                            <a:schemeClr val="dk1"/>
                          </a:solidFill>
                          <a:latin typeface="Cambria" panose="02040503050406030204"/>
                        </a:defRPr>
                      </a:lvl1pPr>
                      <a:lvl2pPr marL="457200" algn="l" defTabSz="914400" rtl="0" eaLnBrk="1" latinLnBrk="0" hangingPunct="1">
                        <a:defRPr sz="1800" kern="1200">
                          <a:solidFill>
                            <a:schemeClr val="dk1"/>
                          </a:solidFill>
                          <a:latin typeface="Cambria" panose="02040503050406030204"/>
                        </a:defRPr>
                      </a:lvl2pPr>
                      <a:lvl3pPr marL="914400" algn="l" defTabSz="914400" rtl="0" eaLnBrk="1" latinLnBrk="0" hangingPunct="1">
                        <a:defRPr sz="1800" kern="1200">
                          <a:solidFill>
                            <a:schemeClr val="dk1"/>
                          </a:solidFill>
                          <a:latin typeface="Cambria" panose="02040503050406030204"/>
                        </a:defRPr>
                      </a:lvl3pPr>
                      <a:lvl4pPr marL="1371600" algn="l" defTabSz="914400" rtl="0" eaLnBrk="1" latinLnBrk="0" hangingPunct="1">
                        <a:defRPr sz="1800" kern="1200">
                          <a:solidFill>
                            <a:schemeClr val="dk1"/>
                          </a:solidFill>
                          <a:latin typeface="Cambria" panose="02040503050406030204"/>
                        </a:defRPr>
                      </a:lvl4pPr>
                      <a:lvl5pPr marL="1828800" algn="l" defTabSz="914400" rtl="0" eaLnBrk="1" latinLnBrk="0" hangingPunct="1">
                        <a:defRPr sz="1800" kern="1200">
                          <a:solidFill>
                            <a:schemeClr val="dk1"/>
                          </a:solidFill>
                          <a:latin typeface="Cambria" panose="02040503050406030204"/>
                        </a:defRPr>
                      </a:lvl5pPr>
                      <a:lvl6pPr marL="2286000" algn="l" defTabSz="914400" rtl="0" eaLnBrk="1" latinLnBrk="0" hangingPunct="1">
                        <a:defRPr sz="1800" kern="1200">
                          <a:solidFill>
                            <a:schemeClr val="dk1"/>
                          </a:solidFill>
                          <a:latin typeface="Cambria" panose="02040503050406030204"/>
                        </a:defRPr>
                      </a:lvl6pPr>
                      <a:lvl7pPr marL="2743200" algn="l" defTabSz="914400" rtl="0" eaLnBrk="1" latinLnBrk="0" hangingPunct="1">
                        <a:defRPr sz="1800" kern="1200">
                          <a:solidFill>
                            <a:schemeClr val="dk1"/>
                          </a:solidFill>
                          <a:latin typeface="Cambria" panose="02040503050406030204"/>
                        </a:defRPr>
                      </a:lvl7pPr>
                      <a:lvl8pPr marL="3200400" algn="l" defTabSz="914400" rtl="0" eaLnBrk="1" latinLnBrk="0" hangingPunct="1">
                        <a:defRPr sz="1800" kern="1200">
                          <a:solidFill>
                            <a:schemeClr val="dk1"/>
                          </a:solidFill>
                          <a:latin typeface="Cambria" panose="02040503050406030204"/>
                        </a:defRPr>
                      </a:lvl8pPr>
                      <a:lvl9pPr marL="3657600" algn="l" defTabSz="914400" rtl="0" eaLnBrk="1" latinLnBrk="0" hangingPunct="1">
                        <a:defRPr sz="1800" kern="1200">
                          <a:solidFill>
                            <a:schemeClr val="dk1"/>
                          </a:solidFill>
                          <a:latin typeface="Cambria" panose="02040503050406030204"/>
                        </a:defRPr>
                      </a:lvl9pPr>
                    </a:lstStyle>
                    <a:p>
                      <a:r>
                        <a:rPr lang="en-US" sz="1150" dirty="0">
                          <a:latin typeface="Sitka Text" panose="02000505000000020004" pitchFamily="2" charset="0"/>
                        </a:rPr>
                        <a:t>No requirement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0099">
                        <a:tint val="40000"/>
                      </a:srgbClr>
                    </a:solidFill>
                  </a:tcPr>
                </a:tc>
                <a:extLst>
                  <a:ext uri="{0D108BD9-81ED-4DB2-BD59-A6C34878D82A}">
                    <a16:rowId xmlns:a16="http://schemas.microsoft.com/office/drawing/2014/main" val="881647845"/>
                  </a:ext>
                </a:extLst>
              </a:tr>
              <a:tr h="485167">
                <a:tc>
                  <a:txBody>
                    <a:bodyPr/>
                    <a:lstStyle>
                      <a:lvl1pPr marL="0" algn="l" defTabSz="914400" rtl="0" eaLnBrk="1" latinLnBrk="0" hangingPunct="1">
                        <a:defRPr sz="1800" kern="1200">
                          <a:solidFill>
                            <a:schemeClr val="dk1"/>
                          </a:solidFill>
                          <a:latin typeface="Cambria" panose="02040503050406030204"/>
                        </a:defRPr>
                      </a:lvl1pPr>
                      <a:lvl2pPr marL="457200" algn="l" defTabSz="914400" rtl="0" eaLnBrk="1" latinLnBrk="0" hangingPunct="1">
                        <a:defRPr sz="1800" kern="1200">
                          <a:solidFill>
                            <a:schemeClr val="dk1"/>
                          </a:solidFill>
                          <a:latin typeface="Cambria" panose="02040503050406030204"/>
                        </a:defRPr>
                      </a:lvl2pPr>
                      <a:lvl3pPr marL="914400" algn="l" defTabSz="914400" rtl="0" eaLnBrk="1" latinLnBrk="0" hangingPunct="1">
                        <a:defRPr sz="1800" kern="1200">
                          <a:solidFill>
                            <a:schemeClr val="dk1"/>
                          </a:solidFill>
                          <a:latin typeface="Cambria" panose="02040503050406030204"/>
                        </a:defRPr>
                      </a:lvl3pPr>
                      <a:lvl4pPr marL="1371600" algn="l" defTabSz="914400" rtl="0" eaLnBrk="1" latinLnBrk="0" hangingPunct="1">
                        <a:defRPr sz="1800" kern="1200">
                          <a:solidFill>
                            <a:schemeClr val="dk1"/>
                          </a:solidFill>
                          <a:latin typeface="Cambria" panose="02040503050406030204"/>
                        </a:defRPr>
                      </a:lvl4pPr>
                      <a:lvl5pPr marL="1828800" algn="l" defTabSz="914400" rtl="0" eaLnBrk="1" latinLnBrk="0" hangingPunct="1">
                        <a:defRPr sz="1800" kern="1200">
                          <a:solidFill>
                            <a:schemeClr val="dk1"/>
                          </a:solidFill>
                          <a:latin typeface="Cambria" panose="02040503050406030204"/>
                        </a:defRPr>
                      </a:lvl5pPr>
                      <a:lvl6pPr marL="2286000" algn="l" defTabSz="914400" rtl="0" eaLnBrk="1" latinLnBrk="0" hangingPunct="1">
                        <a:defRPr sz="1800" kern="1200">
                          <a:solidFill>
                            <a:schemeClr val="dk1"/>
                          </a:solidFill>
                          <a:latin typeface="Cambria" panose="02040503050406030204"/>
                        </a:defRPr>
                      </a:lvl6pPr>
                      <a:lvl7pPr marL="2743200" algn="l" defTabSz="914400" rtl="0" eaLnBrk="1" latinLnBrk="0" hangingPunct="1">
                        <a:defRPr sz="1800" kern="1200">
                          <a:solidFill>
                            <a:schemeClr val="dk1"/>
                          </a:solidFill>
                          <a:latin typeface="Cambria" panose="02040503050406030204"/>
                        </a:defRPr>
                      </a:lvl7pPr>
                      <a:lvl8pPr marL="3200400" algn="l" defTabSz="914400" rtl="0" eaLnBrk="1" latinLnBrk="0" hangingPunct="1">
                        <a:defRPr sz="1800" kern="1200">
                          <a:solidFill>
                            <a:schemeClr val="dk1"/>
                          </a:solidFill>
                          <a:latin typeface="Cambria" panose="02040503050406030204"/>
                        </a:defRPr>
                      </a:lvl8pPr>
                      <a:lvl9pPr marL="3657600" algn="l" defTabSz="914400" rtl="0" eaLnBrk="1" latinLnBrk="0" hangingPunct="1">
                        <a:defRPr sz="1800" kern="1200">
                          <a:solidFill>
                            <a:schemeClr val="dk1"/>
                          </a:solidFill>
                          <a:latin typeface="Cambria" panose="02040503050406030204"/>
                        </a:defRPr>
                      </a:lvl9pPr>
                    </a:lstStyle>
                    <a:p>
                      <a:r>
                        <a:rPr lang="en-US" sz="1400" b="1" dirty="0">
                          <a:latin typeface="Sitka Text" panose="02000505000000020004" pitchFamily="2" charset="0"/>
                        </a:rPr>
                        <a:t>Age of Beneficiary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0099">
                        <a:tint val="20000"/>
                      </a:srgbClr>
                    </a:solidFill>
                  </a:tcPr>
                </a:tc>
                <a:tc>
                  <a:txBody>
                    <a:bodyPr/>
                    <a:lstStyle>
                      <a:lvl1pPr marL="0" algn="l" defTabSz="914400" rtl="0" eaLnBrk="1" latinLnBrk="0" hangingPunct="1">
                        <a:defRPr sz="1800" kern="1200">
                          <a:solidFill>
                            <a:schemeClr val="dk1"/>
                          </a:solidFill>
                          <a:latin typeface="Cambria" panose="02040503050406030204"/>
                        </a:defRPr>
                      </a:lvl1pPr>
                      <a:lvl2pPr marL="457200" algn="l" defTabSz="914400" rtl="0" eaLnBrk="1" latinLnBrk="0" hangingPunct="1">
                        <a:defRPr sz="1800" kern="1200">
                          <a:solidFill>
                            <a:schemeClr val="dk1"/>
                          </a:solidFill>
                          <a:latin typeface="Cambria" panose="02040503050406030204"/>
                        </a:defRPr>
                      </a:lvl2pPr>
                      <a:lvl3pPr marL="914400" algn="l" defTabSz="914400" rtl="0" eaLnBrk="1" latinLnBrk="0" hangingPunct="1">
                        <a:defRPr sz="1800" kern="1200">
                          <a:solidFill>
                            <a:schemeClr val="dk1"/>
                          </a:solidFill>
                          <a:latin typeface="Cambria" panose="02040503050406030204"/>
                        </a:defRPr>
                      </a:lvl3pPr>
                      <a:lvl4pPr marL="1371600" algn="l" defTabSz="914400" rtl="0" eaLnBrk="1" latinLnBrk="0" hangingPunct="1">
                        <a:defRPr sz="1800" kern="1200">
                          <a:solidFill>
                            <a:schemeClr val="dk1"/>
                          </a:solidFill>
                          <a:latin typeface="Cambria" panose="02040503050406030204"/>
                        </a:defRPr>
                      </a:lvl4pPr>
                      <a:lvl5pPr marL="1828800" algn="l" defTabSz="914400" rtl="0" eaLnBrk="1" latinLnBrk="0" hangingPunct="1">
                        <a:defRPr sz="1800" kern="1200">
                          <a:solidFill>
                            <a:schemeClr val="dk1"/>
                          </a:solidFill>
                          <a:latin typeface="Cambria" panose="02040503050406030204"/>
                        </a:defRPr>
                      </a:lvl5pPr>
                      <a:lvl6pPr marL="2286000" algn="l" defTabSz="914400" rtl="0" eaLnBrk="1" latinLnBrk="0" hangingPunct="1">
                        <a:defRPr sz="1800" kern="1200">
                          <a:solidFill>
                            <a:schemeClr val="dk1"/>
                          </a:solidFill>
                          <a:latin typeface="Cambria" panose="02040503050406030204"/>
                        </a:defRPr>
                      </a:lvl6pPr>
                      <a:lvl7pPr marL="2743200" algn="l" defTabSz="914400" rtl="0" eaLnBrk="1" latinLnBrk="0" hangingPunct="1">
                        <a:defRPr sz="1800" kern="1200">
                          <a:solidFill>
                            <a:schemeClr val="dk1"/>
                          </a:solidFill>
                          <a:latin typeface="Cambria" panose="02040503050406030204"/>
                        </a:defRPr>
                      </a:lvl7pPr>
                      <a:lvl8pPr marL="3200400" algn="l" defTabSz="914400" rtl="0" eaLnBrk="1" latinLnBrk="0" hangingPunct="1">
                        <a:defRPr sz="1800" kern="1200">
                          <a:solidFill>
                            <a:schemeClr val="dk1"/>
                          </a:solidFill>
                          <a:latin typeface="Cambria" panose="02040503050406030204"/>
                        </a:defRPr>
                      </a:lvl8pPr>
                      <a:lvl9pPr marL="3657600" algn="l" defTabSz="914400" rtl="0" eaLnBrk="1" latinLnBrk="0" hangingPunct="1">
                        <a:defRPr sz="1800" kern="1200">
                          <a:solidFill>
                            <a:schemeClr val="dk1"/>
                          </a:solidFill>
                          <a:latin typeface="Cambria" panose="02040503050406030204"/>
                        </a:defRPr>
                      </a:lvl9pPr>
                    </a:lstStyle>
                    <a:p>
                      <a:r>
                        <a:rPr lang="en-US" sz="1150" dirty="0">
                          <a:latin typeface="Sitka Text" panose="02000505000000020004" pitchFamily="2" charset="0"/>
                        </a:rPr>
                        <a:t>No requirement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0099">
                        <a:tint val="20000"/>
                      </a:srgbClr>
                    </a:solidFill>
                  </a:tcPr>
                </a:tc>
                <a:tc>
                  <a:txBody>
                    <a:bodyPr/>
                    <a:lstStyle>
                      <a:lvl1pPr marL="0" algn="l" defTabSz="914400" rtl="0" eaLnBrk="1" latinLnBrk="0" hangingPunct="1">
                        <a:defRPr sz="1800" kern="1200">
                          <a:solidFill>
                            <a:schemeClr val="dk1"/>
                          </a:solidFill>
                          <a:latin typeface="Cambria" panose="02040503050406030204"/>
                        </a:defRPr>
                      </a:lvl1pPr>
                      <a:lvl2pPr marL="457200" algn="l" defTabSz="914400" rtl="0" eaLnBrk="1" latinLnBrk="0" hangingPunct="1">
                        <a:defRPr sz="1800" kern="1200">
                          <a:solidFill>
                            <a:schemeClr val="dk1"/>
                          </a:solidFill>
                          <a:latin typeface="Cambria" panose="02040503050406030204"/>
                        </a:defRPr>
                      </a:lvl2pPr>
                      <a:lvl3pPr marL="914400" algn="l" defTabSz="914400" rtl="0" eaLnBrk="1" latinLnBrk="0" hangingPunct="1">
                        <a:defRPr sz="1800" kern="1200">
                          <a:solidFill>
                            <a:schemeClr val="dk1"/>
                          </a:solidFill>
                          <a:latin typeface="Cambria" panose="02040503050406030204"/>
                        </a:defRPr>
                      </a:lvl3pPr>
                      <a:lvl4pPr marL="1371600" algn="l" defTabSz="914400" rtl="0" eaLnBrk="1" latinLnBrk="0" hangingPunct="1">
                        <a:defRPr sz="1800" kern="1200">
                          <a:solidFill>
                            <a:schemeClr val="dk1"/>
                          </a:solidFill>
                          <a:latin typeface="Cambria" panose="02040503050406030204"/>
                        </a:defRPr>
                      </a:lvl4pPr>
                      <a:lvl5pPr marL="1828800" algn="l" defTabSz="914400" rtl="0" eaLnBrk="1" latinLnBrk="0" hangingPunct="1">
                        <a:defRPr sz="1800" kern="1200">
                          <a:solidFill>
                            <a:schemeClr val="dk1"/>
                          </a:solidFill>
                          <a:latin typeface="Cambria" panose="02040503050406030204"/>
                        </a:defRPr>
                      </a:lvl5pPr>
                      <a:lvl6pPr marL="2286000" algn="l" defTabSz="914400" rtl="0" eaLnBrk="1" latinLnBrk="0" hangingPunct="1">
                        <a:defRPr sz="1800" kern="1200">
                          <a:solidFill>
                            <a:schemeClr val="dk1"/>
                          </a:solidFill>
                          <a:latin typeface="Cambria" panose="02040503050406030204"/>
                        </a:defRPr>
                      </a:lvl6pPr>
                      <a:lvl7pPr marL="2743200" algn="l" defTabSz="914400" rtl="0" eaLnBrk="1" latinLnBrk="0" hangingPunct="1">
                        <a:defRPr sz="1800" kern="1200">
                          <a:solidFill>
                            <a:schemeClr val="dk1"/>
                          </a:solidFill>
                          <a:latin typeface="Cambria" panose="02040503050406030204"/>
                        </a:defRPr>
                      </a:lvl7pPr>
                      <a:lvl8pPr marL="3200400" algn="l" defTabSz="914400" rtl="0" eaLnBrk="1" latinLnBrk="0" hangingPunct="1">
                        <a:defRPr sz="1800" kern="1200">
                          <a:solidFill>
                            <a:schemeClr val="dk1"/>
                          </a:solidFill>
                          <a:latin typeface="Cambria" panose="02040503050406030204"/>
                        </a:defRPr>
                      </a:lvl8pPr>
                      <a:lvl9pPr marL="3657600" algn="l" defTabSz="914400" rtl="0" eaLnBrk="1" latinLnBrk="0" hangingPunct="1">
                        <a:defRPr sz="1800" kern="1200">
                          <a:solidFill>
                            <a:schemeClr val="dk1"/>
                          </a:solidFill>
                          <a:latin typeface="Cambria" panose="02040503050406030204"/>
                        </a:defRPr>
                      </a:lvl9pPr>
                    </a:lstStyle>
                    <a:p>
                      <a:r>
                        <a:rPr lang="en-US" sz="1150" b="1" dirty="0">
                          <a:latin typeface="Sitka Text" panose="02000505000000020004" pitchFamily="2" charset="0"/>
                        </a:rPr>
                        <a:t>1</a:t>
                      </a:r>
                      <a:r>
                        <a:rPr lang="en-US" sz="1150" b="1" baseline="30000" dirty="0">
                          <a:latin typeface="Sitka Text" panose="02000505000000020004" pitchFamily="2" charset="0"/>
                        </a:rPr>
                        <a:t>st</a:t>
                      </a:r>
                      <a:r>
                        <a:rPr lang="en-US" sz="1150" b="1" dirty="0">
                          <a:latin typeface="Sitka Text" panose="02000505000000020004" pitchFamily="2" charset="0"/>
                        </a:rPr>
                        <a:t> Party</a:t>
                      </a:r>
                      <a:r>
                        <a:rPr lang="en-US" sz="1150" dirty="0">
                          <a:latin typeface="Sitka Text" panose="02000505000000020004" pitchFamily="2" charset="0"/>
                        </a:rPr>
                        <a:t>: Trust established prior to age 65</a:t>
                      </a:r>
                    </a:p>
                    <a:p>
                      <a:r>
                        <a:rPr lang="en-US" sz="1150" b="1" dirty="0">
                          <a:latin typeface="Sitka Text" panose="02000505000000020004" pitchFamily="2" charset="0"/>
                        </a:rPr>
                        <a:t>3</a:t>
                      </a:r>
                      <a:r>
                        <a:rPr lang="en-US" sz="1150" b="1" baseline="30000" dirty="0">
                          <a:latin typeface="Sitka Text" panose="02000505000000020004" pitchFamily="2" charset="0"/>
                        </a:rPr>
                        <a:t>rd</a:t>
                      </a:r>
                      <a:r>
                        <a:rPr lang="en-US" sz="1150" b="1" dirty="0">
                          <a:latin typeface="Sitka Text" panose="02000505000000020004" pitchFamily="2" charset="0"/>
                        </a:rPr>
                        <a:t> Party</a:t>
                      </a:r>
                      <a:r>
                        <a:rPr lang="en-US" sz="1150" dirty="0">
                          <a:latin typeface="Sitka Text" panose="02000505000000020004" pitchFamily="2" charset="0"/>
                        </a:rPr>
                        <a:t>: No requirement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0099">
                        <a:tint val="20000"/>
                      </a:srgbClr>
                    </a:solidFill>
                  </a:tcPr>
                </a:tc>
                <a:extLst>
                  <a:ext uri="{0D108BD9-81ED-4DB2-BD59-A6C34878D82A}">
                    <a16:rowId xmlns:a16="http://schemas.microsoft.com/office/drawing/2014/main" val="21314703"/>
                  </a:ext>
                </a:extLst>
              </a:tr>
              <a:tr h="1303982">
                <a:tc>
                  <a:txBody>
                    <a:bodyPr/>
                    <a:lstStyle>
                      <a:lvl1pPr marL="0" algn="l" defTabSz="914400" rtl="0" eaLnBrk="1" latinLnBrk="0" hangingPunct="1">
                        <a:defRPr sz="1800" kern="1200">
                          <a:solidFill>
                            <a:schemeClr val="dk1"/>
                          </a:solidFill>
                          <a:latin typeface="Cambria" panose="02040503050406030204"/>
                        </a:defRPr>
                      </a:lvl1pPr>
                      <a:lvl2pPr marL="457200" algn="l" defTabSz="914400" rtl="0" eaLnBrk="1" latinLnBrk="0" hangingPunct="1">
                        <a:defRPr sz="1800" kern="1200">
                          <a:solidFill>
                            <a:schemeClr val="dk1"/>
                          </a:solidFill>
                          <a:latin typeface="Cambria" panose="02040503050406030204"/>
                        </a:defRPr>
                      </a:lvl2pPr>
                      <a:lvl3pPr marL="914400" algn="l" defTabSz="914400" rtl="0" eaLnBrk="1" latinLnBrk="0" hangingPunct="1">
                        <a:defRPr sz="1800" kern="1200">
                          <a:solidFill>
                            <a:schemeClr val="dk1"/>
                          </a:solidFill>
                          <a:latin typeface="Cambria" panose="02040503050406030204"/>
                        </a:defRPr>
                      </a:lvl3pPr>
                      <a:lvl4pPr marL="1371600" algn="l" defTabSz="914400" rtl="0" eaLnBrk="1" latinLnBrk="0" hangingPunct="1">
                        <a:defRPr sz="1800" kern="1200">
                          <a:solidFill>
                            <a:schemeClr val="dk1"/>
                          </a:solidFill>
                          <a:latin typeface="Cambria" panose="02040503050406030204"/>
                        </a:defRPr>
                      </a:lvl4pPr>
                      <a:lvl5pPr marL="1828800" algn="l" defTabSz="914400" rtl="0" eaLnBrk="1" latinLnBrk="0" hangingPunct="1">
                        <a:defRPr sz="1800" kern="1200">
                          <a:solidFill>
                            <a:schemeClr val="dk1"/>
                          </a:solidFill>
                          <a:latin typeface="Cambria" panose="02040503050406030204"/>
                        </a:defRPr>
                      </a:lvl5pPr>
                      <a:lvl6pPr marL="2286000" algn="l" defTabSz="914400" rtl="0" eaLnBrk="1" latinLnBrk="0" hangingPunct="1">
                        <a:defRPr sz="1800" kern="1200">
                          <a:solidFill>
                            <a:schemeClr val="dk1"/>
                          </a:solidFill>
                          <a:latin typeface="Cambria" panose="02040503050406030204"/>
                        </a:defRPr>
                      </a:lvl6pPr>
                      <a:lvl7pPr marL="2743200" algn="l" defTabSz="914400" rtl="0" eaLnBrk="1" latinLnBrk="0" hangingPunct="1">
                        <a:defRPr sz="1800" kern="1200">
                          <a:solidFill>
                            <a:schemeClr val="dk1"/>
                          </a:solidFill>
                          <a:latin typeface="Cambria" panose="02040503050406030204"/>
                        </a:defRPr>
                      </a:lvl7pPr>
                      <a:lvl8pPr marL="3200400" algn="l" defTabSz="914400" rtl="0" eaLnBrk="1" latinLnBrk="0" hangingPunct="1">
                        <a:defRPr sz="1800" kern="1200">
                          <a:solidFill>
                            <a:schemeClr val="dk1"/>
                          </a:solidFill>
                          <a:latin typeface="Cambria" panose="02040503050406030204"/>
                        </a:defRPr>
                      </a:lvl8pPr>
                      <a:lvl9pPr marL="3657600" algn="l" defTabSz="914400" rtl="0" eaLnBrk="1" latinLnBrk="0" hangingPunct="1">
                        <a:defRPr sz="1800" kern="1200">
                          <a:solidFill>
                            <a:schemeClr val="dk1"/>
                          </a:solidFill>
                          <a:latin typeface="Cambria" panose="02040503050406030204"/>
                        </a:defRPr>
                      </a:lvl9pPr>
                    </a:lstStyle>
                    <a:p>
                      <a:r>
                        <a:rPr lang="en-US" sz="1400" b="1" dirty="0">
                          <a:latin typeface="Sitka Text" panose="02000505000000020004" pitchFamily="2" charset="0"/>
                        </a:rPr>
                        <a:t>Who May Establish</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0099">
                        <a:tint val="40000"/>
                      </a:srgbClr>
                    </a:solidFill>
                  </a:tcPr>
                </a:tc>
                <a:tc>
                  <a:txBody>
                    <a:bodyPr/>
                    <a:lstStyle>
                      <a:lvl1pPr marL="0" algn="l" defTabSz="914400" rtl="0" eaLnBrk="1" latinLnBrk="0" hangingPunct="1">
                        <a:defRPr sz="1800" kern="1200">
                          <a:solidFill>
                            <a:schemeClr val="dk1"/>
                          </a:solidFill>
                          <a:latin typeface="Cambria" panose="02040503050406030204"/>
                        </a:defRPr>
                      </a:lvl1pPr>
                      <a:lvl2pPr marL="457200" algn="l" defTabSz="914400" rtl="0" eaLnBrk="1" latinLnBrk="0" hangingPunct="1">
                        <a:defRPr sz="1800" kern="1200">
                          <a:solidFill>
                            <a:schemeClr val="dk1"/>
                          </a:solidFill>
                          <a:latin typeface="Cambria" panose="02040503050406030204"/>
                        </a:defRPr>
                      </a:lvl2pPr>
                      <a:lvl3pPr marL="914400" algn="l" defTabSz="914400" rtl="0" eaLnBrk="1" latinLnBrk="0" hangingPunct="1">
                        <a:defRPr sz="1800" kern="1200">
                          <a:solidFill>
                            <a:schemeClr val="dk1"/>
                          </a:solidFill>
                          <a:latin typeface="Cambria" panose="02040503050406030204"/>
                        </a:defRPr>
                      </a:lvl3pPr>
                      <a:lvl4pPr marL="1371600" algn="l" defTabSz="914400" rtl="0" eaLnBrk="1" latinLnBrk="0" hangingPunct="1">
                        <a:defRPr sz="1800" kern="1200">
                          <a:solidFill>
                            <a:schemeClr val="dk1"/>
                          </a:solidFill>
                          <a:latin typeface="Cambria" panose="02040503050406030204"/>
                        </a:defRPr>
                      </a:lvl4pPr>
                      <a:lvl5pPr marL="1828800" algn="l" defTabSz="914400" rtl="0" eaLnBrk="1" latinLnBrk="0" hangingPunct="1">
                        <a:defRPr sz="1800" kern="1200">
                          <a:solidFill>
                            <a:schemeClr val="dk1"/>
                          </a:solidFill>
                          <a:latin typeface="Cambria" panose="02040503050406030204"/>
                        </a:defRPr>
                      </a:lvl5pPr>
                      <a:lvl6pPr marL="2286000" algn="l" defTabSz="914400" rtl="0" eaLnBrk="1" latinLnBrk="0" hangingPunct="1">
                        <a:defRPr sz="1800" kern="1200">
                          <a:solidFill>
                            <a:schemeClr val="dk1"/>
                          </a:solidFill>
                          <a:latin typeface="Cambria" panose="02040503050406030204"/>
                        </a:defRPr>
                      </a:lvl6pPr>
                      <a:lvl7pPr marL="2743200" algn="l" defTabSz="914400" rtl="0" eaLnBrk="1" latinLnBrk="0" hangingPunct="1">
                        <a:defRPr sz="1800" kern="1200">
                          <a:solidFill>
                            <a:schemeClr val="dk1"/>
                          </a:solidFill>
                          <a:latin typeface="Cambria" panose="02040503050406030204"/>
                        </a:defRPr>
                      </a:lvl7pPr>
                      <a:lvl8pPr marL="3200400" algn="l" defTabSz="914400" rtl="0" eaLnBrk="1" latinLnBrk="0" hangingPunct="1">
                        <a:defRPr sz="1800" kern="1200">
                          <a:solidFill>
                            <a:schemeClr val="dk1"/>
                          </a:solidFill>
                          <a:latin typeface="Cambria" panose="02040503050406030204"/>
                        </a:defRPr>
                      </a:lvl8pPr>
                      <a:lvl9pPr marL="3657600" algn="l" defTabSz="914400" rtl="0" eaLnBrk="1" latinLnBrk="0" hangingPunct="1">
                        <a:defRPr sz="1800" kern="1200">
                          <a:solidFill>
                            <a:schemeClr val="dk1"/>
                          </a:solidFill>
                          <a:latin typeface="Cambria" panose="02040503050406030204"/>
                        </a:defRPr>
                      </a:lvl9pPr>
                    </a:lstStyle>
                    <a:p>
                      <a:r>
                        <a:rPr lang="en-US" sz="1150" dirty="0">
                          <a:latin typeface="Sitka Text" panose="02000505000000020004" pitchFamily="2" charset="0"/>
                        </a:rPr>
                        <a:t>Beneficiary, parent, guardian, agent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0099">
                        <a:tint val="40000"/>
                      </a:srgbClr>
                    </a:solidFill>
                  </a:tcPr>
                </a:tc>
                <a:tc>
                  <a:txBody>
                    <a:bodyPr/>
                    <a:lstStyle>
                      <a:lvl1pPr marL="0" algn="l" defTabSz="914400" rtl="0" eaLnBrk="1" latinLnBrk="0" hangingPunct="1">
                        <a:defRPr sz="1800" kern="1200">
                          <a:solidFill>
                            <a:schemeClr val="dk1"/>
                          </a:solidFill>
                          <a:latin typeface="Cambria" panose="02040503050406030204"/>
                        </a:defRPr>
                      </a:lvl1pPr>
                      <a:lvl2pPr marL="457200" algn="l" defTabSz="914400" rtl="0" eaLnBrk="1" latinLnBrk="0" hangingPunct="1">
                        <a:defRPr sz="1800" kern="1200">
                          <a:solidFill>
                            <a:schemeClr val="dk1"/>
                          </a:solidFill>
                          <a:latin typeface="Cambria" panose="02040503050406030204"/>
                        </a:defRPr>
                      </a:lvl2pPr>
                      <a:lvl3pPr marL="914400" algn="l" defTabSz="914400" rtl="0" eaLnBrk="1" latinLnBrk="0" hangingPunct="1">
                        <a:defRPr sz="1800" kern="1200">
                          <a:solidFill>
                            <a:schemeClr val="dk1"/>
                          </a:solidFill>
                          <a:latin typeface="Cambria" panose="02040503050406030204"/>
                        </a:defRPr>
                      </a:lvl3pPr>
                      <a:lvl4pPr marL="1371600" algn="l" defTabSz="914400" rtl="0" eaLnBrk="1" latinLnBrk="0" hangingPunct="1">
                        <a:defRPr sz="1800" kern="1200">
                          <a:solidFill>
                            <a:schemeClr val="dk1"/>
                          </a:solidFill>
                          <a:latin typeface="Cambria" panose="02040503050406030204"/>
                        </a:defRPr>
                      </a:lvl4pPr>
                      <a:lvl5pPr marL="1828800" algn="l" defTabSz="914400" rtl="0" eaLnBrk="1" latinLnBrk="0" hangingPunct="1">
                        <a:defRPr sz="1800" kern="1200">
                          <a:solidFill>
                            <a:schemeClr val="dk1"/>
                          </a:solidFill>
                          <a:latin typeface="Cambria" panose="02040503050406030204"/>
                        </a:defRPr>
                      </a:lvl5pPr>
                      <a:lvl6pPr marL="2286000" algn="l" defTabSz="914400" rtl="0" eaLnBrk="1" latinLnBrk="0" hangingPunct="1">
                        <a:defRPr sz="1800" kern="1200">
                          <a:solidFill>
                            <a:schemeClr val="dk1"/>
                          </a:solidFill>
                          <a:latin typeface="Cambria" panose="02040503050406030204"/>
                        </a:defRPr>
                      </a:lvl6pPr>
                      <a:lvl7pPr marL="2743200" algn="l" defTabSz="914400" rtl="0" eaLnBrk="1" latinLnBrk="0" hangingPunct="1">
                        <a:defRPr sz="1800" kern="1200">
                          <a:solidFill>
                            <a:schemeClr val="dk1"/>
                          </a:solidFill>
                          <a:latin typeface="Cambria" panose="02040503050406030204"/>
                        </a:defRPr>
                      </a:lvl7pPr>
                      <a:lvl8pPr marL="3200400" algn="l" defTabSz="914400" rtl="0" eaLnBrk="1" latinLnBrk="0" hangingPunct="1">
                        <a:defRPr sz="1800" kern="1200">
                          <a:solidFill>
                            <a:schemeClr val="dk1"/>
                          </a:solidFill>
                          <a:latin typeface="Cambria" panose="02040503050406030204"/>
                        </a:defRPr>
                      </a:lvl8pPr>
                      <a:lvl9pPr marL="3657600" algn="l" defTabSz="914400" rtl="0" eaLnBrk="1" latinLnBrk="0" hangingPunct="1">
                        <a:defRPr sz="1800" kern="1200">
                          <a:solidFill>
                            <a:schemeClr val="dk1"/>
                          </a:solidFill>
                          <a:latin typeface="Cambria" panose="02040503050406030204"/>
                        </a:defRPr>
                      </a:lvl9pPr>
                    </a:lstStyle>
                    <a:p>
                      <a:r>
                        <a:rPr lang="en-US" sz="1150" b="1" dirty="0">
                          <a:latin typeface="Sitka Text" panose="02000505000000020004" pitchFamily="2" charset="0"/>
                        </a:rPr>
                        <a:t>1</a:t>
                      </a:r>
                      <a:r>
                        <a:rPr lang="en-US" sz="1150" b="1" baseline="30000" dirty="0">
                          <a:latin typeface="Sitka Text" panose="02000505000000020004" pitchFamily="2" charset="0"/>
                        </a:rPr>
                        <a:t>st</a:t>
                      </a:r>
                      <a:r>
                        <a:rPr lang="en-US" sz="1150" b="1" dirty="0">
                          <a:latin typeface="Sitka Text" panose="02000505000000020004" pitchFamily="2" charset="0"/>
                        </a:rPr>
                        <a:t> Party</a:t>
                      </a:r>
                      <a:r>
                        <a:rPr lang="en-US" sz="1150" dirty="0">
                          <a:latin typeface="Sitka Text" panose="02000505000000020004" pitchFamily="2" charset="0"/>
                        </a:rPr>
                        <a:t>: Parent, grandparent, guardian, court, and now the beneficiary thanks to the Special Needs Trust Fairness Act</a:t>
                      </a:r>
                    </a:p>
                    <a:p>
                      <a:r>
                        <a:rPr lang="en-US" sz="1150" b="1" dirty="0">
                          <a:latin typeface="Sitka Text" panose="02000505000000020004" pitchFamily="2" charset="0"/>
                        </a:rPr>
                        <a:t>3</a:t>
                      </a:r>
                      <a:r>
                        <a:rPr lang="en-US" sz="1150" b="1" baseline="30000" dirty="0">
                          <a:latin typeface="Sitka Text" panose="02000505000000020004" pitchFamily="2" charset="0"/>
                        </a:rPr>
                        <a:t>rd</a:t>
                      </a:r>
                      <a:r>
                        <a:rPr lang="en-US" sz="1150" b="1" dirty="0">
                          <a:latin typeface="Sitka Text" panose="02000505000000020004" pitchFamily="2" charset="0"/>
                        </a:rPr>
                        <a:t> Party</a:t>
                      </a:r>
                      <a:r>
                        <a:rPr lang="en-US" sz="1150" dirty="0">
                          <a:latin typeface="Sitka Text" panose="02000505000000020004" pitchFamily="2" charset="0"/>
                        </a:rPr>
                        <a:t>: Anyone except beneficiary</a:t>
                      </a:r>
                    </a:p>
                    <a:p>
                      <a:r>
                        <a:rPr lang="en-US" sz="1150" b="1" dirty="0">
                          <a:latin typeface="Sitka Text" panose="02000505000000020004" pitchFamily="2" charset="0"/>
                        </a:rPr>
                        <a:t>1</a:t>
                      </a:r>
                      <a:r>
                        <a:rPr lang="en-US" sz="1150" b="1" baseline="30000" dirty="0">
                          <a:latin typeface="Sitka Text" panose="02000505000000020004" pitchFamily="2" charset="0"/>
                        </a:rPr>
                        <a:t>st</a:t>
                      </a:r>
                      <a:r>
                        <a:rPr lang="en-US" sz="1150" b="1" dirty="0">
                          <a:latin typeface="Sitka Text" panose="02000505000000020004" pitchFamily="2" charset="0"/>
                        </a:rPr>
                        <a:t> Party Pooled Trust</a:t>
                      </a:r>
                      <a:r>
                        <a:rPr lang="en-US" sz="1150" dirty="0">
                          <a:latin typeface="Sitka Text" panose="02000505000000020004" pitchFamily="2" charset="0"/>
                        </a:rPr>
                        <a:t>: Beneficiary, parent, grandparent, guardian, court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0099">
                        <a:tint val="40000"/>
                      </a:srgbClr>
                    </a:solidFill>
                  </a:tcPr>
                </a:tc>
                <a:extLst>
                  <a:ext uri="{0D108BD9-81ED-4DB2-BD59-A6C34878D82A}">
                    <a16:rowId xmlns:a16="http://schemas.microsoft.com/office/drawing/2014/main" val="4093063770"/>
                  </a:ext>
                </a:extLst>
              </a:tr>
              <a:tr h="334598">
                <a:tc>
                  <a:txBody>
                    <a:bodyPr/>
                    <a:lstStyle>
                      <a:lvl1pPr marL="0" algn="l" defTabSz="914400" rtl="0" eaLnBrk="1" latinLnBrk="0" hangingPunct="1">
                        <a:defRPr sz="1800" kern="1200">
                          <a:solidFill>
                            <a:schemeClr val="dk1"/>
                          </a:solidFill>
                          <a:latin typeface="Cambria" panose="02040503050406030204"/>
                        </a:defRPr>
                      </a:lvl1pPr>
                      <a:lvl2pPr marL="457200" algn="l" defTabSz="914400" rtl="0" eaLnBrk="1" latinLnBrk="0" hangingPunct="1">
                        <a:defRPr sz="1800" kern="1200">
                          <a:solidFill>
                            <a:schemeClr val="dk1"/>
                          </a:solidFill>
                          <a:latin typeface="Cambria" panose="02040503050406030204"/>
                        </a:defRPr>
                      </a:lvl2pPr>
                      <a:lvl3pPr marL="914400" algn="l" defTabSz="914400" rtl="0" eaLnBrk="1" latinLnBrk="0" hangingPunct="1">
                        <a:defRPr sz="1800" kern="1200">
                          <a:solidFill>
                            <a:schemeClr val="dk1"/>
                          </a:solidFill>
                          <a:latin typeface="Cambria" panose="02040503050406030204"/>
                        </a:defRPr>
                      </a:lvl3pPr>
                      <a:lvl4pPr marL="1371600" algn="l" defTabSz="914400" rtl="0" eaLnBrk="1" latinLnBrk="0" hangingPunct="1">
                        <a:defRPr sz="1800" kern="1200">
                          <a:solidFill>
                            <a:schemeClr val="dk1"/>
                          </a:solidFill>
                          <a:latin typeface="Cambria" panose="02040503050406030204"/>
                        </a:defRPr>
                      </a:lvl4pPr>
                      <a:lvl5pPr marL="1828800" algn="l" defTabSz="914400" rtl="0" eaLnBrk="1" latinLnBrk="0" hangingPunct="1">
                        <a:defRPr sz="1800" kern="1200">
                          <a:solidFill>
                            <a:schemeClr val="dk1"/>
                          </a:solidFill>
                          <a:latin typeface="Cambria" panose="02040503050406030204"/>
                        </a:defRPr>
                      </a:lvl5pPr>
                      <a:lvl6pPr marL="2286000" algn="l" defTabSz="914400" rtl="0" eaLnBrk="1" latinLnBrk="0" hangingPunct="1">
                        <a:defRPr sz="1800" kern="1200">
                          <a:solidFill>
                            <a:schemeClr val="dk1"/>
                          </a:solidFill>
                          <a:latin typeface="Cambria" panose="02040503050406030204"/>
                        </a:defRPr>
                      </a:lvl6pPr>
                      <a:lvl7pPr marL="2743200" algn="l" defTabSz="914400" rtl="0" eaLnBrk="1" latinLnBrk="0" hangingPunct="1">
                        <a:defRPr sz="1800" kern="1200">
                          <a:solidFill>
                            <a:schemeClr val="dk1"/>
                          </a:solidFill>
                          <a:latin typeface="Cambria" panose="02040503050406030204"/>
                        </a:defRPr>
                      </a:lvl7pPr>
                      <a:lvl8pPr marL="3200400" algn="l" defTabSz="914400" rtl="0" eaLnBrk="1" latinLnBrk="0" hangingPunct="1">
                        <a:defRPr sz="1800" kern="1200">
                          <a:solidFill>
                            <a:schemeClr val="dk1"/>
                          </a:solidFill>
                          <a:latin typeface="Cambria" panose="02040503050406030204"/>
                        </a:defRPr>
                      </a:lvl8pPr>
                      <a:lvl9pPr marL="3657600" algn="l" defTabSz="914400" rtl="0" eaLnBrk="1" latinLnBrk="0" hangingPunct="1">
                        <a:defRPr sz="1800" kern="1200">
                          <a:solidFill>
                            <a:schemeClr val="dk1"/>
                          </a:solidFill>
                          <a:latin typeface="Cambria" panose="02040503050406030204"/>
                        </a:defRPr>
                      </a:lvl9pPr>
                    </a:lstStyle>
                    <a:p>
                      <a:r>
                        <a:rPr lang="en-US" sz="1400" b="1" dirty="0">
                          <a:latin typeface="Sitka Text" panose="02000505000000020004" pitchFamily="2" charset="0"/>
                        </a:rPr>
                        <a:t>Number of Accounts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0099">
                        <a:tint val="20000"/>
                      </a:srgbClr>
                    </a:solidFill>
                  </a:tcPr>
                </a:tc>
                <a:tc>
                  <a:txBody>
                    <a:bodyPr/>
                    <a:lstStyle>
                      <a:lvl1pPr marL="0" algn="l" defTabSz="914400" rtl="0" eaLnBrk="1" latinLnBrk="0" hangingPunct="1">
                        <a:defRPr sz="1800" kern="1200">
                          <a:solidFill>
                            <a:schemeClr val="dk1"/>
                          </a:solidFill>
                          <a:latin typeface="Cambria" panose="02040503050406030204"/>
                        </a:defRPr>
                      </a:lvl1pPr>
                      <a:lvl2pPr marL="457200" algn="l" defTabSz="914400" rtl="0" eaLnBrk="1" latinLnBrk="0" hangingPunct="1">
                        <a:defRPr sz="1800" kern="1200">
                          <a:solidFill>
                            <a:schemeClr val="dk1"/>
                          </a:solidFill>
                          <a:latin typeface="Cambria" panose="02040503050406030204"/>
                        </a:defRPr>
                      </a:lvl2pPr>
                      <a:lvl3pPr marL="914400" algn="l" defTabSz="914400" rtl="0" eaLnBrk="1" latinLnBrk="0" hangingPunct="1">
                        <a:defRPr sz="1800" kern="1200">
                          <a:solidFill>
                            <a:schemeClr val="dk1"/>
                          </a:solidFill>
                          <a:latin typeface="Cambria" panose="02040503050406030204"/>
                        </a:defRPr>
                      </a:lvl3pPr>
                      <a:lvl4pPr marL="1371600" algn="l" defTabSz="914400" rtl="0" eaLnBrk="1" latinLnBrk="0" hangingPunct="1">
                        <a:defRPr sz="1800" kern="1200">
                          <a:solidFill>
                            <a:schemeClr val="dk1"/>
                          </a:solidFill>
                          <a:latin typeface="Cambria" panose="02040503050406030204"/>
                        </a:defRPr>
                      </a:lvl4pPr>
                      <a:lvl5pPr marL="1828800" algn="l" defTabSz="914400" rtl="0" eaLnBrk="1" latinLnBrk="0" hangingPunct="1">
                        <a:defRPr sz="1800" kern="1200">
                          <a:solidFill>
                            <a:schemeClr val="dk1"/>
                          </a:solidFill>
                          <a:latin typeface="Cambria" panose="02040503050406030204"/>
                        </a:defRPr>
                      </a:lvl5pPr>
                      <a:lvl6pPr marL="2286000" algn="l" defTabSz="914400" rtl="0" eaLnBrk="1" latinLnBrk="0" hangingPunct="1">
                        <a:defRPr sz="1800" kern="1200">
                          <a:solidFill>
                            <a:schemeClr val="dk1"/>
                          </a:solidFill>
                          <a:latin typeface="Cambria" panose="02040503050406030204"/>
                        </a:defRPr>
                      </a:lvl6pPr>
                      <a:lvl7pPr marL="2743200" algn="l" defTabSz="914400" rtl="0" eaLnBrk="1" latinLnBrk="0" hangingPunct="1">
                        <a:defRPr sz="1800" kern="1200">
                          <a:solidFill>
                            <a:schemeClr val="dk1"/>
                          </a:solidFill>
                          <a:latin typeface="Cambria" panose="02040503050406030204"/>
                        </a:defRPr>
                      </a:lvl7pPr>
                      <a:lvl8pPr marL="3200400" algn="l" defTabSz="914400" rtl="0" eaLnBrk="1" latinLnBrk="0" hangingPunct="1">
                        <a:defRPr sz="1800" kern="1200">
                          <a:solidFill>
                            <a:schemeClr val="dk1"/>
                          </a:solidFill>
                          <a:latin typeface="Cambria" panose="02040503050406030204"/>
                        </a:defRPr>
                      </a:lvl8pPr>
                      <a:lvl9pPr marL="3657600" algn="l" defTabSz="914400" rtl="0" eaLnBrk="1" latinLnBrk="0" hangingPunct="1">
                        <a:defRPr sz="1800" kern="1200">
                          <a:solidFill>
                            <a:schemeClr val="dk1"/>
                          </a:solidFill>
                          <a:latin typeface="Cambria" panose="02040503050406030204"/>
                        </a:defRPr>
                      </a:lvl9pPr>
                    </a:lstStyle>
                    <a:p>
                      <a:r>
                        <a:rPr lang="en-US" sz="1150" dirty="0">
                          <a:latin typeface="Sitka Text" panose="02000505000000020004" pitchFamily="2" charset="0"/>
                        </a:rPr>
                        <a:t>One per beneficiary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0099">
                        <a:tint val="20000"/>
                      </a:srgbClr>
                    </a:solidFill>
                  </a:tcPr>
                </a:tc>
                <a:tc>
                  <a:txBody>
                    <a:bodyPr/>
                    <a:lstStyle>
                      <a:lvl1pPr marL="0" algn="l" defTabSz="914400" rtl="0" eaLnBrk="1" latinLnBrk="0" hangingPunct="1">
                        <a:defRPr sz="1800" kern="1200">
                          <a:solidFill>
                            <a:schemeClr val="dk1"/>
                          </a:solidFill>
                          <a:latin typeface="Cambria" panose="02040503050406030204"/>
                        </a:defRPr>
                      </a:lvl1pPr>
                      <a:lvl2pPr marL="457200" algn="l" defTabSz="914400" rtl="0" eaLnBrk="1" latinLnBrk="0" hangingPunct="1">
                        <a:defRPr sz="1800" kern="1200">
                          <a:solidFill>
                            <a:schemeClr val="dk1"/>
                          </a:solidFill>
                          <a:latin typeface="Cambria" panose="02040503050406030204"/>
                        </a:defRPr>
                      </a:lvl2pPr>
                      <a:lvl3pPr marL="914400" algn="l" defTabSz="914400" rtl="0" eaLnBrk="1" latinLnBrk="0" hangingPunct="1">
                        <a:defRPr sz="1800" kern="1200">
                          <a:solidFill>
                            <a:schemeClr val="dk1"/>
                          </a:solidFill>
                          <a:latin typeface="Cambria" panose="02040503050406030204"/>
                        </a:defRPr>
                      </a:lvl3pPr>
                      <a:lvl4pPr marL="1371600" algn="l" defTabSz="914400" rtl="0" eaLnBrk="1" latinLnBrk="0" hangingPunct="1">
                        <a:defRPr sz="1800" kern="1200">
                          <a:solidFill>
                            <a:schemeClr val="dk1"/>
                          </a:solidFill>
                          <a:latin typeface="Cambria" panose="02040503050406030204"/>
                        </a:defRPr>
                      </a:lvl4pPr>
                      <a:lvl5pPr marL="1828800" algn="l" defTabSz="914400" rtl="0" eaLnBrk="1" latinLnBrk="0" hangingPunct="1">
                        <a:defRPr sz="1800" kern="1200">
                          <a:solidFill>
                            <a:schemeClr val="dk1"/>
                          </a:solidFill>
                          <a:latin typeface="Cambria" panose="02040503050406030204"/>
                        </a:defRPr>
                      </a:lvl5pPr>
                      <a:lvl6pPr marL="2286000" algn="l" defTabSz="914400" rtl="0" eaLnBrk="1" latinLnBrk="0" hangingPunct="1">
                        <a:defRPr sz="1800" kern="1200">
                          <a:solidFill>
                            <a:schemeClr val="dk1"/>
                          </a:solidFill>
                          <a:latin typeface="Cambria" panose="02040503050406030204"/>
                        </a:defRPr>
                      </a:lvl6pPr>
                      <a:lvl7pPr marL="2743200" algn="l" defTabSz="914400" rtl="0" eaLnBrk="1" latinLnBrk="0" hangingPunct="1">
                        <a:defRPr sz="1800" kern="1200">
                          <a:solidFill>
                            <a:schemeClr val="dk1"/>
                          </a:solidFill>
                          <a:latin typeface="Cambria" panose="02040503050406030204"/>
                        </a:defRPr>
                      </a:lvl7pPr>
                      <a:lvl8pPr marL="3200400" algn="l" defTabSz="914400" rtl="0" eaLnBrk="1" latinLnBrk="0" hangingPunct="1">
                        <a:defRPr sz="1800" kern="1200">
                          <a:solidFill>
                            <a:schemeClr val="dk1"/>
                          </a:solidFill>
                          <a:latin typeface="Cambria" panose="02040503050406030204"/>
                        </a:defRPr>
                      </a:lvl8pPr>
                      <a:lvl9pPr marL="3657600" algn="l" defTabSz="914400" rtl="0" eaLnBrk="1" latinLnBrk="0" hangingPunct="1">
                        <a:defRPr sz="1800" kern="1200">
                          <a:solidFill>
                            <a:schemeClr val="dk1"/>
                          </a:solidFill>
                          <a:latin typeface="Cambria" panose="02040503050406030204"/>
                        </a:defRPr>
                      </a:lvl9pPr>
                    </a:lstStyle>
                    <a:p>
                      <a:r>
                        <a:rPr lang="en-US" sz="1150" dirty="0">
                          <a:latin typeface="Sitka Text" panose="02000505000000020004" pitchFamily="2" charset="0"/>
                        </a:rPr>
                        <a:t>Unlimited</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0099">
                        <a:tint val="20000"/>
                      </a:srgbClr>
                    </a:solidFill>
                  </a:tcPr>
                </a:tc>
                <a:extLst>
                  <a:ext uri="{0D108BD9-81ED-4DB2-BD59-A6C34878D82A}">
                    <a16:rowId xmlns:a16="http://schemas.microsoft.com/office/drawing/2014/main" val="398445075"/>
                  </a:ext>
                </a:extLst>
              </a:tr>
              <a:tr h="334598">
                <a:tc>
                  <a:txBody>
                    <a:bodyPr/>
                    <a:lstStyle>
                      <a:lvl1pPr marL="0" algn="l" defTabSz="914400" rtl="0" eaLnBrk="1" latinLnBrk="0" hangingPunct="1">
                        <a:defRPr sz="1800" kern="1200">
                          <a:solidFill>
                            <a:schemeClr val="dk1"/>
                          </a:solidFill>
                          <a:latin typeface="Cambria" panose="02040503050406030204"/>
                        </a:defRPr>
                      </a:lvl1pPr>
                      <a:lvl2pPr marL="457200" algn="l" defTabSz="914400" rtl="0" eaLnBrk="1" latinLnBrk="0" hangingPunct="1">
                        <a:defRPr sz="1800" kern="1200">
                          <a:solidFill>
                            <a:schemeClr val="dk1"/>
                          </a:solidFill>
                          <a:latin typeface="Cambria" panose="02040503050406030204"/>
                        </a:defRPr>
                      </a:lvl2pPr>
                      <a:lvl3pPr marL="914400" algn="l" defTabSz="914400" rtl="0" eaLnBrk="1" latinLnBrk="0" hangingPunct="1">
                        <a:defRPr sz="1800" kern="1200">
                          <a:solidFill>
                            <a:schemeClr val="dk1"/>
                          </a:solidFill>
                          <a:latin typeface="Cambria" panose="02040503050406030204"/>
                        </a:defRPr>
                      </a:lvl3pPr>
                      <a:lvl4pPr marL="1371600" algn="l" defTabSz="914400" rtl="0" eaLnBrk="1" latinLnBrk="0" hangingPunct="1">
                        <a:defRPr sz="1800" kern="1200">
                          <a:solidFill>
                            <a:schemeClr val="dk1"/>
                          </a:solidFill>
                          <a:latin typeface="Cambria" panose="02040503050406030204"/>
                        </a:defRPr>
                      </a:lvl4pPr>
                      <a:lvl5pPr marL="1828800" algn="l" defTabSz="914400" rtl="0" eaLnBrk="1" latinLnBrk="0" hangingPunct="1">
                        <a:defRPr sz="1800" kern="1200">
                          <a:solidFill>
                            <a:schemeClr val="dk1"/>
                          </a:solidFill>
                          <a:latin typeface="Cambria" panose="02040503050406030204"/>
                        </a:defRPr>
                      </a:lvl5pPr>
                      <a:lvl6pPr marL="2286000" algn="l" defTabSz="914400" rtl="0" eaLnBrk="1" latinLnBrk="0" hangingPunct="1">
                        <a:defRPr sz="1800" kern="1200">
                          <a:solidFill>
                            <a:schemeClr val="dk1"/>
                          </a:solidFill>
                          <a:latin typeface="Cambria" panose="02040503050406030204"/>
                        </a:defRPr>
                      </a:lvl6pPr>
                      <a:lvl7pPr marL="2743200" algn="l" defTabSz="914400" rtl="0" eaLnBrk="1" latinLnBrk="0" hangingPunct="1">
                        <a:defRPr sz="1800" kern="1200">
                          <a:solidFill>
                            <a:schemeClr val="dk1"/>
                          </a:solidFill>
                          <a:latin typeface="Cambria" panose="02040503050406030204"/>
                        </a:defRPr>
                      </a:lvl7pPr>
                      <a:lvl8pPr marL="3200400" algn="l" defTabSz="914400" rtl="0" eaLnBrk="1" latinLnBrk="0" hangingPunct="1">
                        <a:defRPr sz="1800" kern="1200">
                          <a:solidFill>
                            <a:schemeClr val="dk1"/>
                          </a:solidFill>
                          <a:latin typeface="Cambria" panose="02040503050406030204"/>
                        </a:defRPr>
                      </a:lvl8pPr>
                      <a:lvl9pPr marL="3657600" algn="l" defTabSz="914400" rtl="0" eaLnBrk="1" latinLnBrk="0" hangingPunct="1">
                        <a:defRPr sz="1800" kern="1200">
                          <a:solidFill>
                            <a:schemeClr val="dk1"/>
                          </a:solidFill>
                          <a:latin typeface="Cambria" panose="02040503050406030204"/>
                        </a:defRPr>
                      </a:lvl9pPr>
                    </a:lstStyle>
                    <a:p>
                      <a:r>
                        <a:rPr lang="en-US" sz="1400" b="1" dirty="0">
                          <a:latin typeface="Sitka Text" panose="02000505000000020004" pitchFamily="2" charset="0"/>
                        </a:rPr>
                        <a:t>Fees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0099">
                        <a:tint val="40000"/>
                      </a:srgbClr>
                    </a:solidFill>
                  </a:tcPr>
                </a:tc>
                <a:tc>
                  <a:txBody>
                    <a:bodyPr/>
                    <a:lstStyle>
                      <a:lvl1pPr marL="0" algn="l" defTabSz="914400" rtl="0" eaLnBrk="1" latinLnBrk="0" hangingPunct="1">
                        <a:defRPr sz="1800" kern="1200">
                          <a:solidFill>
                            <a:schemeClr val="dk1"/>
                          </a:solidFill>
                          <a:latin typeface="Cambria" panose="02040503050406030204"/>
                        </a:defRPr>
                      </a:lvl1pPr>
                      <a:lvl2pPr marL="457200" algn="l" defTabSz="914400" rtl="0" eaLnBrk="1" latinLnBrk="0" hangingPunct="1">
                        <a:defRPr sz="1800" kern="1200">
                          <a:solidFill>
                            <a:schemeClr val="dk1"/>
                          </a:solidFill>
                          <a:latin typeface="Cambria" panose="02040503050406030204"/>
                        </a:defRPr>
                      </a:lvl2pPr>
                      <a:lvl3pPr marL="914400" algn="l" defTabSz="914400" rtl="0" eaLnBrk="1" latinLnBrk="0" hangingPunct="1">
                        <a:defRPr sz="1800" kern="1200">
                          <a:solidFill>
                            <a:schemeClr val="dk1"/>
                          </a:solidFill>
                          <a:latin typeface="Cambria" panose="02040503050406030204"/>
                        </a:defRPr>
                      </a:lvl3pPr>
                      <a:lvl4pPr marL="1371600" algn="l" defTabSz="914400" rtl="0" eaLnBrk="1" latinLnBrk="0" hangingPunct="1">
                        <a:defRPr sz="1800" kern="1200">
                          <a:solidFill>
                            <a:schemeClr val="dk1"/>
                          </a:solidFill>
                          <a:latin typeface="Cambria" panose="02040503050406030204"/>
                        </a:defRPr>
                      </a:lvl4pPr>
                      <a:lvl5pPr marL="1828800" algn="l" defTabSz="914400" rtl="0" eaLnBrk="1" latinLnBrk="0" hangingPunct="1">
                        <a:defRPr sz="1800" kern="1200">
                          <a:solidFill>
                            <a:schemeClr val="dk1"/>
                          </a:solidFill>
                          <a:latin typeface="Cambria" panose="02040503050406030204"/>
                        </a:defRPr>
                      </a:lvl5pPr>
                      <a:lvl6pPr marL="2286000" algn="l" defTabSz="914400" rtl="0" eaLnBrk="1" latinLnBrk="0" hangingPunct="1">
                        <a:defRPr sz="1800" kern="1200">
                          <a:solidFill>
                            <a:schemeClr val="dk1"/>
                          </a:solidFill>
                          <a:latin typeface="Cambria" panose="02040503050406030204"/>
                        </a:defRPr>
                      </a:lvl6pPr>
                      <a:lvl7pPr marL="2743200" algn="l" defTabSz="914400" rtl="0" eaLnBrk="1" latinLnBrk="0" hangingPunct="1">
                        <a:defRPr sz="1800" kern="1200">
                          <a:solidFill>
                            <a:schemeClr val="dk1"/>
                          </a:solidFill>
                          <a:latin typeface="Cambria" panose="02040503050406030204"/>
                        </a:defRPr>
                      </a:lvl7pPr>
                      <a:lvl8pPr marL="3200400" algn="l" defTabSz="914400" rtl="0" eaLnBrk="1" latinLnBrk="0" hangingPunct="1">
                        <a:defRPr sz="1800" kern="1200">
                          <a:solidFill>
                            <a:schemeClr val="dk1"/>
                          </a:solidFill>
                          <a:latin typeface="Cambria" panose="02040503050406030204"/>
                        </a:defRPr>
                      </a:lvl8pPr>
                      <a:lvl9pPr marL="3657600" algn="l" defTabSz="914400" rtl="0" eaLnBrk="1" latinLnBrk="0" hangingPunct="1">
                        <a:defRPr sz="1800" kern="1200">
                          <a:solidFill>
                            <a:schemeClr val="dk1"/>
                          </a:solidFill>
                          <a:latin typeface="Cambria" panose="02040503050406030204"/>
                        </a:defRPr>
                      </a:lvl9pPr>
                    </a:lstStyle>
                    <a:p>
                      <a:r>
                        <a:rPr lang="en-US" sz="1150" dirty="0">
                          <a:latin typeface="Sitka Text" panose="02000505000000020004" pitchFamily="2" charset="0"/>
                        </a:rPr>
                        <a:t>Financial institution fees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0099">
                        <a:tint val="40000"/>
                      </a:srgbClr>
                    </a:solidFill>
                  </a:tcPr>
                </a:tc>
                <a:tc>
                  <a:txBody>
                    <a:bodyPr/>
                    <a:lstStyle>
                      <a:lvl1pPr marL="0" algn="l" defTabSz="914400" rtl="0" eaLnBrk="1" latinLnBrk="0" hangingPunct="1">
                        <a:defRPr sz="1800" kern="1200">
                          <a:solidFill>
                            <a:schemeClr val="dk1"/>
                          </a:solidFill>
                          <a:latin typeface="Cambria" panose="02040503050406030204"/>
                        </a:defRPr>
                      </a:lvl1pPr>
                      <a:lvl2pPr marL="457200" algn="l" defTabSz="914400" rtl="0" eaLnBrk="1" latinLnBrk="0" hangingPunct="1">
                        <a:defRPr sz="1800" kern="1200">
                          <a:solidFill>
                            <a:schemeClr val="dk1"/>
                          </a:solidFill>
                          <a:latin typeface="Cambria" panose="02040503050406030204"/>
                        </a:defRPr>
                      </a:lvl2pPr>
                      <a:lvl3pPr marL="914400" algn="l" defTabSz="914400" rtl="0" eaLnBrk="1" latinLnBrk="0" hangingPunct="1">
                        <a:defRPr sz="1800" kern="1200">
                          <a:solidFill>
                            <a:schemeClr val="dk1"/>
                          </a:solidFill>
                          <a:latin typeface="Cambria" panose="02040503050406030204"/>
                        </a:defRPr>
                      </a:lvl3pPr>
                      <a:lvl4pPr marL="1371600" algn="l" defTabSz="914400" rtl="0" eaLnBrk="1" latinLnBrk="0" hangingPunct="1">
                        <a:defRPr sz="1800" kern="1200">
                          <a:solidFill>
                            <a:schemeClr val="dk1"/>
                          </a:solidFill>
                          <a:latin typeface="Cambria" panose="02040503050406030204"/>
                        </a:defRPr>
                      </a:lvl4pPr>
                      <a:lvl5pPr marL="1828800" algn="l" defTabSz="914400" rtl="0" eaLnBrk="1" latinLnBrk="0" hangingPunct="1">
                        <a:defRPr sz="1800" kern="1200">
                          <a:solidFill>
                            <a:schemeClr val="dk1"/>
                          </a:solidFill>
                          <a:latin typeface="Cambria" panose="02040503050406030204"/>
                        </a:defRPr>
                      </a:lvl5pPr>
                      <a:lvl6pPr marL="2286000" algn="l" defTabSz="914400" rtl="0" eaLnBrk="1" latinLnBrk="0" hangingPunct="1">
                        <a:defRPr sz="1800" kern="1200">
                          <a:solidFill>
                            <a:schemeClr val="dk1"/>
                          </a:solidFill>
                          <a:latin typeface="Cambria" panose="02040503050406030204"/>
                        </a:defRPr>
                      </a:lvl6pPr>
                      <a:lvl7pPr marL="2743200" algn="l" defTabSz="914400" rtl="0" eaLnBrk="1" latinLnBrk="0" hangingPunct="1">
                        <a:defRPr sz="1800" kern="1200">
                          <a:solidFill>
                            <a:schemeClr val="dk1"/>
                          </a:solidFill>
                          <a:latin typeface="Cambria" panose="02040503050406030204"/>
                        </a:defRPr>
                      </a:lvl7pPr>
                      <a:lvl8pPr marL="3200400" algn="l" defTabSz="914400" rtl="0" eaLnBrk="1" latinLnBrk="0" hangingPunct="1">
                        <a:defRPr sz="1800" kern="1200">
                          <a:solidFill>
                            <a:schemeClr val="dk1"/>
                          </a:solidFill>
                          <a:latin typeface="Cambria" panose="02040503050406030204"/>
                        </a:defRPr>
                      </a:lvl8pPr>
                      <a:lvl9pPr marL="3657600" algn="l" defTabSz="914400" rtl="0" eaLnBrk="1" latinLnBrk="0" hangingPunct="1">
                        <a:defRPr sz="1800" kern="1200">
                          <a:solidFill>
                            <a:schemeClr val="dk1"/>
                          </a:solidFill>
                          <a:latin typeface="Cambria" panose="02040503050406030204"/>
                        </a:defRPr>
                      </a:lvl9pPr>
                    </a:lstStyle>
                    <a:p>
                      <a:r>
                        <a:rPr lang="en-US" sz="1150" dirty="0">
                          <a:latin typeface="Sitka Text" panose="02000505000000020004" pitchFamily="2" charset="0"/>
                        </a:rPr>
                        <a:t>Attorney &amp; trustee fees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0099">
                        <a:tint val="40000"/>
                      </a:srgbClr>
                    </a:solidFill>
                  </a:tcPr>
                </a:tc>
                <a:extLst>
                  <a:ext uri="{0D108BD9-81ED-4DB2-BD59-A6C34878D82A}">
                    <a16:rowId xmlns:a16="http://schemas.microsoft.com/office/drawing/2014/main" val="3790961933"/>
                  </a:ext>
                </a:extLst>
              </a:tr>
              <a:tr h="620947">
                <a:tc>
                  <a:txBody>
                    <a:bodyPr/>
                    <a:lstStyle>
                      <a:lvl1pPr marL="0" algn="l" defTabSz="914400" rtl="0" eaLnBrk="1" latinLnBrk="0" hangingPunct="1">
                        <a:defRPr sz="1800" kern="1200">
                          <a:solidFill>
                            <a:schemeClr val="dk1"/>
                          </a:solidFill>
                          <a:latin typeface="Cambria" panose="02040503050406030204"/>
                        </a:defRPr>
                      </a:lvl1pPr>
                      <a:lvl2pPr marL="457200" algn="l" defTabSz="914400" rtl="0" eaLnBrk="1" latinLnBrk="0" hangingPunct="1">
                        <a:defRPr sz="1800" kern="1200">
                          <a:solidFill>
                            <a:schemeClr val="dk1"/>
                          </a:solidFill>
                          <a:latin typeface="Cambria" panose="02040503050406030204"/>
                        </a:defRPr>
                      </a:lvl2pPr>
                      <a:lvl3pPr marL="914400" algn="l" defTabSz="914400" rtl="0" eaLnBrk="1" latinLnBrk="0" hangingPunct="1">
                        <a:defRPr sz="1800" kern="1200">
                          <a:solidFill>
                            <a:schemeClr val="dk1"/>
                          </a:solidFill>
                          <a:latin typeface="Cambria" panose="02040503050406030204"/>
                        </a:defRPr>
                      </a:lvl3pPr>
                      <a:lvl4pPr marL="1371600" algn="l" defTabSz="914400" rtl="0" eaLnBrk="1" latinLnBrk="0" hangingPunct="1">
                        <a:defRPr sz="1800" kern="1200">
                          <a:solidFill>
                            <a:schemeClr val="dk1"/>
                          </a:solidFill>
                          <a:latin typeface="Cambria" panose="02040503050406030204"/>
                        </a:defRPr>
                      </a:lvl4pPr>
                      <a:lvl5pPr marL="1828800" algn="l" defTabSz="914400" rtl="0" eaLnBrk="1" latinLnBrk="0" hangingPunct="1">
                        <a:defRPr sz="1800" kern="1200">
                          <a:solidFill>
                            <a:schemeClr val="dk1"/>
                          </a:solidFill>
                          <a:latin typeface="Cambria" panose="02040503050406030204"/>
                        </a:defRPr>
                      </a:lvl5pPr>
                      <a:lvl6pPr marL="2286000" algn="l" defTabSz="914400" rtl="0" eaLnBrk="1" latinLnBrk="0" hangingPunct="1">
                        <a:defRPr sz="1800" kern="1200">
                          <a:solidFill>
                            <a:schemeClr val="dk1"/>
                          </a:solidFill>
                          <a:latin typeface="Cambria" panose="02040503050406030204"/>
                        </a:defRPr>
                      </a:lvl6pPr>
                      <a:lvl7pPr marL="2743200" algn="l" defTabSz="914400" rtl="0" eaLnBrk="1" latinLnBrk="0" hangingPunct="1">
                        <a:defRPr sz="1800" kern="1200">
                          <a:solidFill>
                            <a:schemeClr val="dk1"/>
                          </a:solidFill>
                          <a:latin typeface="Cambria" panose="02040503050406030204"/>
                        </a:defRPr>
                      </a:lvl7pPr>
                      <a:lvl8pPr marL="3200400" algn="l" defTabSz="914400" rtl="0" eaLnBrk="1" latinLnBrk="0" hangingPunct="1">
                        <a:defRPr sz="1800" kern="1200">
                          <a:solidFill>
                            <a:schemeClr val="dk1"/>
                          </a:solidFill>
                          <a:latin typeface="Cambria" panose="02040503050406030204"/>
                        </a:defRPr>
                      </a:lvl8pPr>
                      <a:lvl9pPr marL="3657600" algn="l" defTabSz="914400" rtl="0" eaLnBrk="1" latinLnBrk="0" hangingPunct="1">
                        <a:defRPr sz="1800" kern="1200">
                          <a:solidFill>
                            <a:schemeClr val="dk1"/>
                          </a:solidFill>
                          <a:latin typeface="Cambria" panose="02040503050406030204"/>
                        </a:defRPr>
                      </a:lvl9pPr>
                    </a:lstStyle>
                    <a:p>
                      <a:r>
                        <a:rPr lang="en-US" sz="1400" b="1" dirty="0">
                          <a:latin typeface="Sitka Text" panose="02000505000000020004" pitchFamily="2" charset="0"/>
                        </a:rPr>
                        <a:t>Contribution Limits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0099">
                        <a:tint val="20000"/>
                      </a:srgbClr>
                    </a:solidFill>
                  </a:tcPr>
                </a:tc>
                <a:tc>
                  <a:txBody>
                    <a:bodyPr/>
                    <a:lstStyle>
                      <a:lvl1pPr marL="0" algn="l" defTabSz="914400" rtl="0" eaLnBrk="1" latinLnBrk="0" hangingPunct="1">
                        <a:defRPr sz="1800" kern="1200">
                          <a:solidFill>
                            <a:schemeClr val="dk1"/>
                          </a:solidFill>
                          <a:latin typeface="Cambria" panose="02040503050406030204"/>
                        </a:defRPr>
                      </a:lvl1pPr>
                      <a:lvl2pPr marL="457200" algn="l" defTabSz="914400" rtl="0" eaLnBrk="1" latinLnBrk="0" hangingPunct="1">
                        <a:defRPr sz="1800" kern="1200">
                          <a:solidFill>
                            <a:schemeClr val="dk1"/>
                          </a:solidFill>
                          <a:latin typeface="Cambria" panose="02040503050406030204"/>
                        </a:defRPr>
                      </a:lvl2pPr>
                      <a:lvl3pPr marL="914400" algn="l" defTabSz="914400" rtl="0" eaLnBrk="1" latinLnBrk="0" hangingPunct="1">
                        <a:defRPr sz="1800" kern="1200">
                          <a:solidFill>
                            <a:schemeClr val="dk1"/>
                          </a:solidFill>
                          <a:latin typeface="Cambria" panose="02040503050406030204"/>
                        </a:defRPr>
                      </a:lvl3pPr>
                      <a:lvl4pPr marL="1371600" algn="l" defTabSz="914400" rtl="0" eaLnBrk="1" latinLnBrk="0" hangingPunct="1">
                        <a:defRPr sz="1800" kern="1200">
                          <a:solidFill>
                            <a:schemeClr val="dk1"/>
                          </a:solidFill>
                          <a:latin typeface="Cambria" panose="02040503050406030204"/>
                        </a:defRPr>
                      </a:lvl4pPr>
                      <a:lvl5pPr marL="1828800" algn="l" defTabSz="914400" rtl="0" eaLnBrk="1" latinLnBrk="0" hangingPunct="1">
                        <a:defRPr sz="1800" kern="1200">
                          <a:solidFill>
                            <a:schemeClr val="dk1"/>
                          </a:solidFill>
                          <a:latin typeface="Cambria" panose="02040503050406030204"/>
                        </a:defRPr>
                      </a:lvl5pPr>
                      <a:lvl6pPr marL="2286000" algn="l" defTabSz="914400" rtl="0" eaLnBrk="1" latinLnBrk="0" hangingPunct="1">
                        <a:defRPr sz="1800" kern="1200">
                          <a:solidFill>
                            <a:schemeClr val="dk1"/>
                          </a:solidFill>
                          <a:latin typeface="Cambria" panose="02040503050406030204"/>
                        </a:defRPr>
                      </a:lvl6pPr>
                      <a:lvl7pPr marL="2743200" algn="l" defTabSz="914400" rtl="0" eaLnBrk="1" latinLnBrk="0" hangingPunct="1">
                        <a:defRPr sz="1800" kern="1200">
                          <a:solidFill>
                            <a:schemeClr val="dk1"/>
                          </a:solidFill>
                          <a:latin typeface="Cambria" panose="02040503050406030204"/>
                        </a:defRPr>
                      </a:lvl7pPr>
                      <a:lvl8pPr marL="3200400" algn="l" defTabSz="914400" rtl="0" eaLnBrk="1" latinLnBrk="0" hangingPunct="1">
                        <a:defRPr sz="1800" kern="1200">
                          <a:solidFill>
                            <a:schemeClr val="dk1"/>
                          </a:solidFill>
                          <a:latin typeface="Cambria" panose="02040503050406030204"/>
                        </a:defRPr>
                      </a:lvl8pPr>
                      <a:lvl9pPr marL="3657600" algn="l" defTabSz="914400" rtl="0" eaLnBrk="1" latinLnBrk="0" hangingPunct="1">
                        <a:defRPr sz="1800" kern="1200">
                          <a:solidFill>
                            <a:schemeClr val="dk1"/>
                          </a:solidFill>
                          <a:latin typeface="Cambria" panose="02040503050406030204"/>
                        </a:defRPr>
                      </a:lvl9pPr>
                    </a:lstStyle>
                    <a:p>
                      <a:r>
                        <a:rPr lang="en-US" sz="1150" dirty="0">
                          <a:latin typeface="Sitka Text" panose="02000505000000020004" pitchFamily="2" charset="0"/>
                        </a:rPr>
                        <a:t>$15,000/year (federal gift tax limit); SSI payments suspended when account assets total $100K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0099">
                        <a:tint val="20000"/>
                      </a:srgbClr>
                    </a:solidFill>
                  </a:tcPr>
                </a:tc>
                <a:tc>
                  <a:txBody>
                    <a:bodyPr/>
                    <a:lstStyle>
                      <a:lvl1pPr marL="0" algn="l" defTabSz="914400" rtl="0" eaLnBrk="1" latinLnBrk="0" hangingPunct="1">
                        <a:defRPr sz="1800" kern="1200">
                          <a:solidFill>
                            <a:schemeClr val="dk1"/>
                          </a:solidFill>
                          <a:latin typeface="Cambria" panose="02040503050406030204"/>
                        </a:defRPr>
                      </a:lvl1pPr>
                      <a:lvl2pPr marL="457200" algn="l" defTabSz="914400" rtl="0" eaLnBrk="1" latinLnBrk="0" hangingPunct="1">
                        <a:defRPr sz="1800" kern="1200">
                          <a:solidFill>
                            <a:schemeClr val="dk1"/>
                          </a:solidFill>
                          <a:latin typeface="Cambria" panose="02040503050406030204"/>
                        </a:defRPr>
                      </a:lvl2pPr>
                      <a:lvl3pPr marL="914400" algn="l" defTabSz="914400" rtl="0" eaLnBrk="1" latinLnBrk="0" hangingPunct="1">
                        <a:defRPr sz="1800" kern="1200">
                          <a:solidFill>
                            <a:schemeClr val="dk1"/>
                          </a:solidFill>
                          <a:latin typeface="Cambria" panose="02040503050406030204"/>
                        </a:defRPr>
                      </a:lvl3pPr>
                      <a:lvl4pPr marL="1371600" algn="l" defTabSz="914400" rtl="0" eaLnBrk="1" latinLnBrk="0" hangingPunct="1">
                        <a:defRPr sz="1800" kern="1200">
                          <a:solidFill>
                            <a:schemeClr val="dk1"/>
                          </a:solidFill>
                          <a:latin typeface="Cambria" panose="02040503050406030204"/>
                        </a:defRPr>
                      </a:lvl4pPr>
                      <a:lvl5pPr marL="1828800" algn="l" defTabSz="914400" rtl="0" eaLnBrk="1" latinLnBrk="0" hangingPunct="1">
                        <a:defRPr sz="1800" kern="1200">
                          <a:solidFill>
                            <a:schemeClr val="dk1"/>
                          </a:solidFill>
                          <a:latin typeface="Cambria" panose="02040503050406030204"/>
                        </a:defRPr>
                      </a:lvl5pPr>
                      <a:lvl6pPr marL="2286000" algn="l" defTabSz="914400" rtl="0" eaLnBrk="1" latinLnBrk="0" hangingPunct="1">
                        <a:defRPr sz="1800" kern="1200">
                          <a:solidFill>
                            <a:schemeClr val="dk1"/>
                          </a:solidFill>
                          <a:latin typeface="Cambria" panose="02040503050406030204"/>
                        </a:defRPr>
                      </a:lvl6pPr>
                      <a:lvl7pPr marL="2743200" algn="l" defTabSz="914400" rtl="0" eaLnBrk="1" latinLnBrk="0" hangingPunct="1">
                        <a:defRPr sz="1800" kern="1200">
                          <a:solidFill>
                            <a:schemeClr val="dk1"/>
                          </a:solidFill>
                          <a:latin typeface="Cambria" panose="02040503050406030204"/>
                        </a:defRPr>
                      </a:lvl7pPr>
                      <a:lvl8pPr marL="3200400" algn="l" defTabSz="914400" rtl="0" eaLnBrk="1" latinLnBrk="0" hangingPunct="1">
                        <a:defRPr sz="1800" kern="1200">
                          <a:solidFill>
                            <a:schemeClr val="dk1"/>
                          </a:solidFill>
                          <a:latin typeface="Cambria" panose="02040503050406030204"/>
                        </a:defRPr>
                      </a:lvl8pPr>
                      <a:lvl9pPr marL="3657600" algn="l" defTabSz="914400" rtl="0" eaLnBrk="1" latinLnBrk="0" hangingPunct="1">
                        <a:defRPr sz="1800" kern="1200">
                          <a:solidFill>
                            <a:schemeClr val="dk1"/>
                          </a:solidFill>
                          <a:latin typeface="Cambria" panose="02040503050406030204"/>
                        </a:defRPr>
                      </a:lvl9pPr>
                    </a:lstStyle>
                    <a:p>
                      <a:r>
                        <a:rPr lang="en-US" sz="1150" dirty="0">
                          <a:latin typeface="Sitka Text" panose="02000505000000020004" pitchFamily="2" charset="0"/>
                        </a:rPr>
                        <a:t>Unlimited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0099">
                        <a:tint val="20000"/>
                      </a:srgbClr>
                    </a:solidFill>
                  </a:tcPr>
                </a:tc>
                <a:extLst>
                  <a:ext uri="{0D108BD9-81ED-4DB2-BD59-A6C34878D82A}">
                    <a16:rowId xmlns:a16="http://schemas.microsoft.com/office/drawing/2014/main" val="200676443"/>
                  </a:ext>
                </a:extLst>
              </a:tr>
              <a:tr h="334598">
                <a:tc>
                  <a:txBody>
                    <a:bodyPr/>
                    <a:lstStyle>
                      <a:lvl1pPr marL="0" algn="l" defTabSz="914400" rtl="0" eaLnBrk="1" latinLnBrk="0" hangingPunct="1">
                        <a:defRPr sz="1800" kern="1200">
                          <a:solidFill>
                            <a:schemeClr val="dk1"/>
                          </a:solidFill>
                          <a:latin typeface="Cambria" panose="02040503050406030204"/>
                        </a:defRPr>
                      </a:lvl1pPr>
                      <a:lvl2pPr marL="457200" algn="l" defTabSz="914400" rtl="0" eaLnBrk="1" latinLnBrk="0" hangingPunct="1">
                        <a:defRPr sz="1800" kern="1200">
                          <a:solidFill>
                            <a:schemeClr val="dk1"/>
                          </a:solidFill>
                          <a:latin typeface="Cambria" panose="02040503050406030204"/>
                        </a:defRPr>
                      </a:lvl2pPr>
                      <a:lvl3pPr marL="914400" algn="l" defTabSz="914400" rtl="0" eaLnBrk="1" latinLnBrk="0" hangingPunct="1">
                        <a:defRPr sz="1800" kern="1200">
                          <a:solidFill>
                            <a:schemeClr val="dk1"/>
                          </a:solidFill>
                          <a:latin typeface="Cambria" panose="02040503050406030204"/>
                        </a:defRPr>
                      </a:lvl3pPr>
                      <a:lvl4pPr marL="1371600" algn="l" defTabSz="914400" rtl="0" eaLnBrk="1" latinLnBrk="0" hangingPunct="1">
                        <a:defRPr sz="1800" kern="1200">
                          <a:solidFill>
                            <a:schemeClr val="dk1"/>
                          </a:solidFill>
                          <a:latin typeface="Cambria" panose="02040503050406030204"/>
                        </a:defRPr>
                      </a:lvl4pPr>
                      <a:lvl5pPr marL="1828800" algn="l" defTabSz="914400" rtl="0" eaLnBrk="1" latinLnBrk="0" hangingPunct="1">
                        <a:defRPr sz="1800" kern="1200">
                          <a:solidFill>
                            <a:schemeClr val="dk1"/>
                          </a:solidFill>
                          <a:latin typeface="Cambria" panose="02040503050406030204"/>
                        </a:defRPr>
                      </a:lvl5pPr>
                      <a:lvl6pPr marL="2286000" algn="l" defTabSz="914400" rtl="0" eaLnBrk="1" latinLnBrk="0" hangingPunct="1">
                        <a:defRPr sz="1800" kern="1200">
                          <a:solidFill>
                            <a:schemeClr val="dk1"/>
                          </a:solidFill>
                          <a:latin typeface="Cambria" panose="02040503050406030204"/>
                        </a:defRPr>
                      </a:lvl6pPr>
                      <a:lvl7pPr marL="2743200" algn="l" defTabSz="914400" rtl="0" eaLnBrk="1" latinLnBrk="0" hangingPunct="1">
                        <a:defRPr sz="1800" kern="1200">
                          <a:solidFill>
                            <a:schemeClr val="dk1"/>
                          </a:solidFill>
                          <a:latin typeface="Cambria" panose="02040503050406030204"/>
                        </a:defRPr>
                      </a:lvl7pPr>
                      <a:lvl8pPr marL="3200400" algn="l" defTabSz="914400" rtl="0" eaLnBrk="1" latinLnBrk="0" hangingPunct="1">
                        <a:defRPr sz="1800" kern="1200">
                          <a:solidFill>
                            <a:schemeClr val="dk1"/>
                          </a:solidFill>
                          <a:latin typeface="Cambria" panose="02040503050406030204"/>
                        </a:defRPr>
                      </a:lvl8pPr>
                      <a:lvl9pPr marL="3657600" algn="l" defTabSz="914400" rtl="0" eaLnBrk="1" latinLnBrk="0" hangingPunct="1">
                        <a:defRPr sz="1800" kern="1200">
                          <a:solidFill>
                            <a:schemeClr val="dk1"/>
                          </a:solidFill>
                          <a:latin typeface="Cambria" panose="02040503050406030204"/>
                        </a:defRPr>
                      </a:lvl9pPr>
                    </a:lstStyle>
                    <a:p>
                      <a:r>
                        <a:rPr lang="en-US" sz="1400" b="1" dirty="0">
                          <a:latin typeface="Sitka Text" panose="02000505000000020004" pitchFamily="2" charset="0"/>
                        </a:rPr>
                        <a:t>Investment Options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0099">
                        <a:tint val="40000"/>
                      </a:srgbClr>
                    </a:solidFill>
                  </a:tcPr>
                </a:tc>
                <a:tc>
                  <a:txBody>
                    <a:bodyPr/>
                    <a:lstStyle>
                      <a:lvl1pPr marL="0" algn="l" defTabSz="914400" rtl="0" eaLnBrk="1" latinLnBrk="0" hangingPunct="1">
                        <a:defRPr sz="1800" kern="1200">
                          <a:solidFill>
                            <a:schemeClr val="dk1"/>
                          </a:solidFill>
                          <a:latin typeface="Cambria" panose="02040503050406030204"/>
                        </a:defRPr>
                      </a:lvl1pPr>
                      <a:lvl2pPr marL="457200" algn="l" defTabSz="914400" rtl="0" eaLnBrk="1" latinLnBrk="0" hangingPunct="1">
                        <a:defRPr sz="1800" kern="1200">
                          <a:solidFill>
                            <a:schemeClr val="dk1"/>
                          </a:solidFill>
                          <a:latin typeface="Cambria" panose="02040503050406030204"/>
                        </a:defRPr>
                      </a:lvl2pPr>
                      <a:lvl3pPr marL="914400" algn="l" defTabSz="914400" rtl="0" eaLnBrk="1" latinLnBrk="0" hangingPunct="1">
                        <a:defRPr sz="1800" kern="1200">
                          <a:solidFill>
                            <a:schemeClr val="dk1"/>
                          </a:solidFill>
                          <a:latin typeface="Cambria" panose="02040503050406030204"/>
                        </a:defRPr>
                      </a:lvl3pPr>
                      <a:lvl4pPr marL="1371600" algn="l" defTabSz="914400" rtl="0" eaLnBrk="1" latinLnBrk="0" hangingPunct="1">
                        <a:defRPr sz="1800" kern="1200">
                          <a:solidFill>
                            <a:schemeClr val="dk1"/>
                          </a:solidFill>
                          <a:latin typeface="Cambria" panose="02040503050406030204"/>
                        </a:defRPr>
                      </a:lvl4pPr>
                      <a:lvl5pPr marL="1828800" algn="l" defTabSz="914400" rtl="0" eaLnBrk="1" latinLnBrk="0" hangingPunct="1">
                        <a:defRPr sz="1800" kern="1200">
                          <a:solidFill>
                            <a:schemeClr val="dk1"/>
                          </a:solidFill>
                          <a:latin typeface="Cambria" panose="02040503050406030204"/>
                        </a:defRPr>
                      </a:lvl5pPr>
                      <a:lvl6pPr marL="2286000" algn="l" defTabSz="914400" rtl="0" eaLnBrk="1" latinLnBrk="0" hangingPunct="1">
                        <a:defRPr sz="1800" kern="1200">
                          <a:solidFill>
                            <a:schemeClr val="dk1"/>
                          </a:solidFill>
                          <a:latin typeface="Cambria" panose="02040503050406030204"/>
                        </a:defRPr>
                      </a:lvl6pPr>
                      <a:lvl7pPr marL="2743200" algn="l" defTabSz="914400" rtl="0" eaLnBrk="1" latinLnBrk="0" hangingPunct="1">
                        <a:defRPr sz="1800" kern="1200">
                          <a:solidFill>
                            <a:schemeClr val="dk1"/>
                          </a:solidFill>
                          <a:latin typeface="Cambria" panose="02040503050406030204"/>
                        </a:defRPr>
                      </a:lvl7pPr>
                      <a:lvl8pPr marL="3200400" algn="l" defTabSz="914400" rtl="0" eaLnBrk="1" latinLnBrk="0" hangingPunct="1">
                        <a:defRPr sz="1800" kern="1200">
                          <a:solidFill>
                            <a:schemeClr val="dk1"/>
                          </a:solidFill>
                          <a:latin typeface="Cambria" panose="02040503050406030204"/>
                        </a:defRPr>
                      </a:lvl8pPr>
                      <a:lvl9pPr marL="3657600" algn="l" defTabSz="914400" rtl="0" eaLnBrk="1" latinLnBrk="0" hangingPunct="1">
                        <a:defRPr sz="1800" kern="1200">
                          <a:solidFill>
                            <a:schemeClr val="dk1"/>
                          </a:solidFill>
                          <a:latin typeface="Cambria" panose="02040503050406030204"/>
                        </a:defRPr>
                      </a:lvl9pPr>
                    </a:lstStyle>
                    <a:p>
                      <a:r>
                        <a:rPr lang="en-US" sz="1150" dirty="0">
                          <a:latin typeface="Sitka Text" panose="02000505000000020004" pitchFamily="2" charset="0"/>
                        </a:rPr>
                        <a:t>Investment strategies may be changed twice annually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0099">
                        <a:tint val="40000"/>
                      </a:srgbClr>
                    </a:solidFill>
                  </a:tcPr>
                </a:tc>
                <a:tc>
                  <a:txBody>
                    <a:bodyPr/>
                    <a:lstStyle>
                      <a:lvl1pPr marL="0" algn="l" defTabSz="914400" rtl="0" eaLnBrk="1" latinLnBrk="0" hangingPunct="1">
                        <a:defRPr sz="1800" kern="1200">
                          <a:solidFill>
                            <a:schemeClr val="dk1"/>
                          </a:solidFill>
                          <a:latin typeface="Cambria" panose="02040503050406030204"/>
                        </a:defRPr>
                      </a:lvl1pPr>
                      <a:lvl2pPr marL="457200" algn="l" defTabSz="914400" rtl="0" eaLnBrk="1" latinLnBrk="0" hangingPunct="1">
                        <a:defRPr sz="1800" kern="1200">
                          <a:solidFill>
                            <a:schemeClr val="dk1"/>
                          </a:solidFill>
                          <a:latin typeface="Cambria" panose="02040503050406030204"/>
                        </a:defRPr>
                      </a:lvl2pPr>
                      <a:lvl3pPr marL="914400" algn="l" defTabSz="914400" rtl="0" eaLnBrk="1" latinLnBrk="0" hangingPunct="1">
                        <a:defRPr sz="1800" kern="1200">
                          <a:solidFill>
                            <a:schemeClr val="dk1"/>
                          </a:solidFill>
                          <a:latin typeface="Cambria" panose="02040503050406030204"/>
                        </a:defRPr>
                      </a:lvl3pPr>
                      <a:lvl4pPr marL="1371600" algn="l" defTabSz="914400" rtl="0" eaLnBrk="1" latinLnBrk="0" hangingPunct="1">
                        <a:defRPr sz="1800" kern="1200">
                          <a:solidFill>
                            <a:schemeClr val="dk1"/>
                          </a:solidFill>
                          <a:latin typeface="Cambria" panose="02040503050406030204"/>
                        </a:defRPr>
                      </a:lvl4pPr>
                      <a:lvl5pPr marL="1828800" algn="l" defTabSz="914400" rtl="0" eaLnBrk="1" latinLnBrk="0" hangingPunct="1">
                        <a:defRPr sz="1800" kern="1200">
                          <a:solidFill>
                            <a:schemeClr val="dk1"/>
                          </a:solidFill>
                          <a:latin typeface="Cambria" panose="02040503050406030204"/>
                        </a:defRPr>
                      </a:lvl5pPr>
                      <a:lvl6pPr marL="2286000" algn="l" defTabSz="914400" rtl="0" eaLnBrk="1" latinLnBrk="0" hangingPunct="1">
                        <a:defRPr sz="1800" kern="1200">
                          <a:solidFill>
                            <a:schemeClr val="dk1"/>
                          </a:solidFill>
                          <a:latin typeface="Cambria" panose="02040503050406030204"/>
                        </a:defRPr>
                      </a:lvl6pPr>
                      <a:lvl7pPr marL="2743200" algn="l" defTabSz="914400" rtl="0" eaLnBrk="1" latinLnBrk="0" hangingPunct="1">
                        <a:defRPr sz="1800" kern="1200">
                          <a:solidFill>
                            <a:schemeClr val="dk1"/>
                          </a:solidFill>
                          <a:latin typeface="Cambria" panose="02040503050406030204"/>
                        </a:defRPr>
                      </a:lvl7pPr>
                      <a:lvl8pPr marL="3200400" algn="l" defTabSz="914400" rtl="0" eaLnBrk="1" latinLnBrk="0" hangingPunct="1">
                        <a:defRPr sz="1800" kern="1200">
                          <a:solidFill>
                            <a:schemeClr val="dk1"/>
                          </a:solidFill>
                          <a:latin typeface="Cambria" panose="02040503050406030204"/>
                        </a:defRPr>
                      </a:lvl8pPr>
                      <a:lvl9pPr marL="3657600" algn="l" defTabSz="914400" rtl="0" eaLnBrk="1" latinLnBrk="0" hangingPunct="1">
                        <a:defRPr sz="1800" kern="1200">
                          <a:solidFill>
                            <a:schemeClr val="dk1"/>
                          </a:solidFill>
                          <a:latin typeface="Cambria" panose="02040503050406030204"/>
                        </a:defRPr>
                      </a:lvl9pPr>
                    </a:lstStyle>
                    <a:p>
                      <a:r>
                        <a:rPr lang="en-US" sz="1150" dirty="0">
                          <a:latin typeface="Sitka Text" panose="02000505000000020004" pitchFamily="2" charset="0"/>
                        </a:rPr>
                        <a:t>No restrictions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0099">
                        <a:tint val="40000"/>
                      </a:srgbClr>
                    </a:solidFill>
                  </a:tcPr>
                </a:tc>
                <a:extLst>
                  <a:ext uri="{0D108BD9-81ED-4DB2-BD59-A6C34878D82A}">
                    <a16:rowId xmlns:a16="http://schemas.microsoft.com/office/drawing/2014/main" val="1126001291"/>
                  </a:ext>
                </a:extLst>
              </a:tr>
              <a:tr h="485167">
                <a:tc>
                  <a:txBody>
                    <a:bodyPr/>
                    <a:lstStyle>
                      <a:lvl1pPr marL="0" algn="l" defTabSz="914400" rtl="0" eaLnBrk="1" latinLnBrk="0" hangingPunct="1">
                        <a:defRPr sz="1800" kern="1200">
                          <a:solidFill>
                            <a:schemeClr val="dk1"/>
                          </a:solidFill>
                          <a:latin typeface="Cambria" panose="02040503050406030204"/>
                        </a:defRPr>
                      </a:lvl1pPr>
                      <a:lvl2pPr marL="457200" algn="l" defTabSz="914400" rtl="0" eaLnBrk="1" latinLnBrk="0" hangingPunct="1">
                        <a:defRPr sz="1800" kern="1200">
                          <a:solidFill>
                            <a:schemeClr val="dk1"/>
                          </a:solidFill>
                          <a:latin typeface="Cambria" panose="02040503050406030204"/>
                        </a:defRPr>
                      </a:lvl2pPr>
                      <a:lvl3pPr marL="914400" algn="l" defTabSz="914400" rtl="0" eaLnBrk="1" latinLnBrk="0" hangingPunct="1">
                        <a:defRPr sz="1800" kern="1200">
                          <a:solidFill>
                            <a:schemeClr val="dk1"/>
                          </a:solidFill>
                          <a:latin typeface="Cambria" panose="02040503050406030204"/>
                        </a:defRPr>
                      </a:lvl3pPr>
                      <a:lvl4pPr marL="1371600" algn="l" defTabSz="914400" rtl="0" eaLnBrk="1" latinLnBrk="0" hangingPunct="1">
                        <a:defRPr sz="1800" kern="1200">
                          <a:solidFill>
                            <a:schemeClr val="dk1"/>
                          </a:solidFill>
                          <a:latin typeface="Cambria" panose="02040503050406030204"/>
                        </a:defRPr>
                      </a:lvl4pPr>
                      <a:lvl5pPr marL="1828800" algn="l" defTabSz="914400" rtl="0" eaLnBrk="1" latinLnBrk="0" hangingPunct="1">
                        <a:defRPr sz="1800" kern="1200">
                          <a:solidFill>
                            <a:schemeClr val="dk1"/>
                          </a:solidFill>
                          <a:latin typeface="Cambria" panose="02040503050406030204"/>
                        </a:defRPr>
                      </a:lvl5pPr>
                      <a:lvl6pPr marL="2286000" algn="l" defTabSz="914400" rtl="0" eaLnBrk="1" latinLnBrk="0" hangingPunct="1">
                        <a:defRPr sz="1800" kern="1200">
                          <a:solidFill>
                            <a:schemeClr val="dk1"/>
                          </a:solidFill>
                          <a:latin typeface="Cambria" panose="02040503050406030204"/>
                        </a:defRPr>
                      </a:lvl6pPr>
                      <a:lvl7pPr marL="2743200" algn="l" defTabSz="914400" rtl="0" eaLnBrk="1" latinLnBrk="0" hangingPunct="1">
                        <a:defRPr sz="1800" kern="1200">
                          <a:solidFill>
                            <a:schemeClr val="dk1"/>
                          </a:solidFill>
                          <a:latin typeface="Cambria" panose="02040503050406030204"/>
                        </a:defRPr>
                      </a:lvl7pPr>
                      <a:lvl8pPr marL="3200400" algn="l" defTabSz="914400" rtl="0" eaLnBrk="1" latinLnBrk="0" hangingPunct="1">
                        <a:defRPr sz="1800" kern="1200">
                          <a:solidFill>
                            <a:schemeClr val="dk1"/>
                          </a:solidFill>
                          <a:latin typeface="Cambria" panose="02040503050406030204"/>
                        </a:defRPr>
                      </a:lvl8pPr>
                      <a:lvl9pPr marL="3657600" algn="l" defTabSz="914400" rtl="0" eaLnBrk="1" latinLnBrk="0" hangingPunct="1">
                        <a:defRPr sz="1800" kern="1200">
                          <a:solidFill>
                            <a:schemeClr val="dk1"/>
                          </a:solidFill>
                          <a:latin typeface="Cambria" panose="02040503050406030204"/>
                        </a:defRPr>
                      </a:lvl9pPr>
                    </a:lstStyle>
                    <a:p>
                      <a:r>
                        <a:rPr lang="en-US" sz="1400" b="1" dirty="0">
                          <a:latin typeface="Sitka Text" panose="02000505000000020004" pitchFamily="2" charset="0"/>
                        </a:rPr>
                        <a:t>Valid Distributions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0099">
                        <a:tint val="20000"/>
                      </a:srgbClr>
                    </a:solidFill>
                  </a:tcPr>
                </a:tc>
                <a:tc>
                  <a:txBody>
                    <a:bodyPr/>
                    <a:lstStyle>
                      <a:lvl1pPr marL="0" algn="l" defTabSz="914400" rtl="0" eaLnBrk="1" latinLnBrk="0" hangingPunct="1">
                        <a:defRPr sz="1800" kern="1200">
                          <a:solidFill>
                            <a:schemeClr val="dk1"/>
                          </a:solidFill>
                          <a:latin typeface="Cambria" panose="02040503050406030204"/>
                        </a:defRPr>
                      </a:lvl1pPr>
                      <a:lvl2pPr marL="457200" algn="l" defTabSz="914400" rtl="0" eaLnBrk="1" latinLnBrk="0" hangingPunct="1">
                        <a:defRPr sz="1800" kern="1200">
                          <a:solidFill>
                            <a:schemeClr val="dk1"/>
                          </a:solidFill>
                          <a:latin typeface="Cambria" panose="02040503050406030204"/>
                        </a:defRPr>
                      </a:lvl2pPr>
                      <a:lvl3pPr marL="914400" algn="l" defTabSz="914400" rtl="0" eaLnBrk="1" latinLnBrk="0" hangingPunct="1">
                        <a:defRPr sz="1800" kern="1200">
                          <a:solidFill>
                            <a:schemeClr val="dk1"/>
                          </a:solidFill>
                          <a:latin typeface="Cambria" panose="02040503050406030204"/>
                        </a:defRPr>
                      </a:lvl3pPr>
                      <a:lvl4pPr marL="1371600" algn="l" defTabSz="914400" rtl="0" eaLnBrk="1" latinLnBrk="0" hangingPunct="1">
                        <a:defRPr sz="1800" kern="1200">
                          <a:solidFill>
                            <a:schemeClr val="dk1"/>
                          </a:solidFill>
                          <a:latin typeface="Cambria" panose="02040503050406030204"/>
                        </a:defRPr>
                      </a:lvl4pPr>
                      <a:lvl5pPr marL="1828800" algn="l" defTabSz="914400" rtl="0" eaLnBrk="1" latinLnBrk="0" hangingPunct="1">
                        <a:defRPr sz="1800" kern="1200">
                          <a:solidFill>
                            <a:schemeClr val="dk1"/>
                          </a:solidFill>
                          <a:latin typeface="Cambria" panose="02040503050406030204"/>
                        </a:defRPr>
                      </a:lvl5pPr>
                      <a:lvl6pPr marL="2286000" algn="l" defTabSz="914400" rtl="0" eaLnBrk="1" latinLnBrk="0" hangingPunct="1">
                        <a:defRPr sz="1800" kern="1200">
                          <a:solidFill>
                            <a:schemeClr val="dk1"/>
                          </a:solidFill>
                          <a:latin typeface="Cambria" panose="02040503050406030204"/>
                        </a:defRPr>
                      </a:lvl6pPr>
                      <a:lvl7pPr marL="2743200" algn="l" defTabSz="914400" rtl="0" eaLnBrk="1" latinLnBrk="0" hangingPunct="1">
                        <a:defRPr sz="1800" kern="1200">
                          <a:solidFill>
                            <a:schemeClr val="dk1"/>
                          </a:solidFill>
                          <a:latin typeface="Cambria" panose="02040503050406030204"/>
                        </a:defRPr>
                      </a:lvl7pPr>
                      <a:lvl8pPr marL="3200400" algn="l" defTabSz="914400" rtl="0" eaLnBrk="1" latinLnBrk="0" hangingPunct="1">
                        <a:defRPr sz="1800" kern="1200">
                          <a:solidFill>
                            <a:schemeClr val="dk1"/>
                          </a:solidFill>
                          <a:latin typeface="Cambria" panose="02040503050406030204"/>
                        </a:defRPr>
                      </a:lvl8pPr>
                      <a:lvl9pPr marL="3657600" algn="l" defTabSz="914400" rtl="0" eaLnBrk="1" latinLnBrk="0" hangingPunct="1">
                        <a:defRPr sz="1800" kern="1200">
                          <a:solidFill>
                            <a:schemeClr val="dk1"/>
                          </a:solidFill>
                          <a:latin typeface="Cambria" panose="02040503050406030204"/>
                        </a:defRPr>
                      </a:lvl9pPr>
                    </a:lstStyle>
                    <a:p>
                      <a:r>
                        <a:rPr lang="en-US" sz="1150" dirty="0">
                          <a:latin typeface="Sitka Text" panose="02000505000000020004" pitchFamily="2" charset="0"/>
                        </a:rPr>
                        <a:t>Broadly defined “disability expenses,” including basic living expenses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0099">
                        <a:tint val="20000"/>
                      </a:srgbClr>
                    </a:solidFill>
                  </a:tcPr>
                </a:tc>
                <a:tc>
                  <a:txBody>
                    <a:bodyPr/>
                    <a:lstStyle>
                      <a:lvl1pPr marL="0" algn="l" defTabSz="914400" rtl="0" eaLnBrk="1" latinLnBrk="0" hangingPunct="1">
                        <a:defRPr sz="1800" kern="1200">
                          <a:solidFill>
                            <a:schemeClr val="dk1"/>
                          </a:solidFill>
                          <a:latin typeface="Cambria" panose="02040503050406030204"/>
                        </a:defRPr>
                      </a:lvl1pPr>
                      <a:lvl2pPr marL="457200" algn="l" defTabSz="914400" rtl="0" eaLnBrk="1" latinLnBrk="0" hangingPunct="1">
                        <a:defRPr sz="1800" kern="1200">
                          <a:solidFill>
                            <a:schemeClr val="dk1"/>
                          </a:solidFill>
                          <a:latin typeface="Cambria" panose="02040503050406030204"/>
                        </a:defRPr>
                      </a:lvl2pPr>
                      <a:lvl3pPr marL="914400" algn="l" defTabSz="914400" rtl="0" eaLnBrk="1" latinLnBrk="0" hangingPunct="1">
                        <a:defRPr sz="1800" kern="1200">
                          <a:solidFill>
                            <a:schemeClr val="dk1"/>
                          </a:solidFill>
                          <a:latin typeface="Cambria" panose="02040503050406030204"/>
                        </a:defRPr>
                      </a:lvl3pPr>
                      <a:lvl4pPr marL="1371600" algn="l" defTabSz="914400" rtl="0" eaLnBrk="1" latinLnBrk="0" hangingPunct="1">
                        <a:defRPr sz="1800" kern="1200">
                          <a:solidFill>
                            <a:schemeClr val="dk1"/>
                          </a:solidFill>
                          <a:latin typeface="Cambria" panose="02040503050406030204"/>
                        </a:defRPr>
                      </a:lvl4pPr>
                      <a:lvl5pPr marL="1828800" algn="l" defTabSz="914400" rtl="0" eaLnBrk="1" latinLnBrk="0" hangingPunct="1">
                        <a:defRPr sz="1800" kern="1200">
                          <a:solidFill>
                            <a:schemeClr val="dk1"/>
                          </a:solidFill>
                          <a:latin typeface="Cambria" panose="02040503050406030204"/>
                        </a:defRPr>
                      </a:lvl5pPr>
                      <a:lvl6pPr marL="2286000" algn="l" defTabSz="914400" rtl="0" eaLnBrk="1" latinLnBrk="0" hangingPunct="1">
                        <a:defRPr sz="1800" kern="1200">
                          <a:solidFill>
                            <a:schemeClr val="dk1"/>
                          </a:solidFill>
                          <a:latin typeface="Cambria" panose="02040503050406030204"/>
                        </a:defRPr>
                      </a:lvl6pPr>
                      <a:lvl7pPr marL="2743200" algn="l" defTabSz="914400" rtl="0" eaLnBrk="1" latinLnBrk="0" hangingPunct="1">
                        <a:defRPr sz="1800" kern="1200">
                          <a:solidFill>
                            <a:schemeClr val="dk1"/>
                          </a:solidFill>
                          <a:latin typeface="Cambria" panose="02040503050406030204"/>
                        </a:defRPr>
                      </a:lvl7pPr>
                      <a:lvl8pPr marL="3200400" algn="l" defTabSz="914400" rtl="0" eaLnBrk="1" latinLnBrk="0" hangingPunct="1">
                        <a:defRPr sz="1800" kern="1200">
                          <a:solidFill>
                            <a:schemeClr val="dk1"/>
                          </a:solidFill>
                          <a:latin typeface="Cambria" panose="02040503050406030204"/>
                        </a:defRPr>
                      </a:lvl8pPr>
                      <a:lvl9pPr marL="3657600" algn="l" defTabSz="914400" rtl="0" eaLnBrk="1" latinLnBrk="0" hangingPunct="1">
                        <a:defRPr sz="1800" kern="1200">
                          <a:solidFill>
                            <a:schemeClr val="dk1"/>
                          </a:solidFill>
                          <a:latin typeface="Cambria" panose="02040503050406030204"/>
                        </a:defRPr>
                      </a:lvl9pPr>
                    </a:lstStyle>
                    <a:p>
                      <a:r>
                        <a:rPr lang="en-US" sz="1150" dirty="0">
                          <a:latin typeface="Sitka Text" panose="02000505000000020004" pitchFamily="2" charset="0"/>
                        </a:rPr>
                        <a:t>Any expense for sole benefit of beneficiary, with certain implications for distributions for food and/or shelter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0099">
                        <a:tint val="20000"/>
                      </a:srgbClr>
                    </a:solidFill>
                  </a:tcPr>
                </a:tc>
                <a:extLst>
                  <a:ext uri="{0D108BD9-81ED-4DB2-BD59-A6C34878D82A}">
                    <a16:rowId xmlns:a16="http://schemas.microsoft.com/office/drawing/2014/main" val="3665191963"/>
                  </a:ext>
                </a:extLst>
              </a:tr>
              <a:tr h="1447137">
                <a:tc>
                  <a:txBody>
                    <a:bodyPr/>
                    <a:lstStyle>
                      <a:lvl1pPr marL="0" algn="l" defTabSz="914400" rtl="0" eaLnBrk="1" latinLnBrk="0" hangingPunct="1">
                        <a:defRPr sz="1800" kern="1200">
                          <a:solidFill>
                            <a:schemeClr val="dk1"/>
                          </a:solidFill>
                          <a:latin typeface="Cambria" panose="02040503050406030204"/>
                        </a:defRPr>
                      </a:lvl1pPr>
                      <a:lvl2pPr marL="457200" algn="l" defTabSz="914400" rtl="0" eaLnBrk="1" latinLnBrk="0" hangingPunct="1">
                        <a:defRPr sz="1800" kern="1200">
                          <a:solidFill>
                            <a:schemeClr val="dk1"/>
                          </a:solidFill>
                          <a:latin typeface="Cambria" panose="02040503050406030204"/>
                        </a:defRPr>
                      </a:lvl2pPr>
                      <a:lvl3pPr marL="914400" algn="l" defTabSz="914400" rtl="0" eaLnBrk="1" latinLnBrk="0" hangingPunct="1">
                        <a:defRPr sz="1800" kern="1200">
                          <a:solidFill>
                            <a:schemeClr val="dk1"/>
                          </a:solidFill>
                          <a:latin typeface="Cambria" panose="02040503050406030204"/>
                        </a:defRPr>
                      </a:lvl3pPr>
                      <a:lvl4pPr marL="1371600" algn="l" defTabSz="914400" rtl="0" eaLnBrk="1" latinLnBrk="0" hangingPunct="1">
                        <a:defRPr sz="1800" kern="1200">
                          <a:solidFill>
                            <a:schemeClr val="dk1"/>
                          </a:solidFill>
                          <a:latin typeface="Cambria" panose="02040503050406030204"/>
                        </a:defRPr>
                      </a:lvl4pPr>
                      <a:lvl5pPr marL="1828800" algn="l" defTabSz="914400" rtl="0" eaLnBrk="1" latinLnBrk="0" hangingPunct="1">
                        <a:defRPr sz="1800" kern="1200">
                          <a:solidFill>
                            <a:schemeClr val="dk1"/>
                          </a:solidFill>
                          <a:latin typeface="Cambria" panose="02040503050406030204"/>
                        </a:defRPr>
                      </a:lvl5pPr>
                      <a:lvl6pPr marL="2286000" algn="l" defTabSz="914400" rtl="0" eaLnBrk="1" latinLnBrk="0" hangingPunct="1">
                        <a:defRPr sz="1800" kern="1200">
                          <a:solidFill>
                            <a:schemeClr val="dk1"/>
                          </a:solidFill>
                          <a:latin typeface="Cambria" panose="02040503050406030204"/>
                        </a:defRPr>
                      </a:lvl6pPr>
                      <a:lvl7pPr marL="2743200" algn="l" defTabSz="914400" rtl="0" eaLnBrk="1" latinLnBrk="0" hangingPunct="1">
                        <a:defRPr sz="1800" kern="1200">
                          <a:solidFill>
                            <a:schemeClr val="dk1"/>
                          </a:solidFill>
                          <a:latin typeface="Cambria" panose="02040503050406030204"/>
                        </a:defRPr>
                      </a:lvl7pPr>
                      <a:lvl8pPr marL="3200400" algn="l" defTabSz="914400" rtl="0" eaLnBrk="1" latinLnBrk="0" hangingPunct="1">
                        <a:defRPr sz="1800" kern="1200">
                          <a:solidFill>
                            <a:schemeClr val="dk1"/>
                          </a:solidFill>
                          <a:latin typeface="Cambria" panose="02040503050406030204"/>
                        </a:defRPr>
                      </a:lvl8pPr>
                      <a:lvl9pPr marL="3657600" algn="l" defTabSz="914400" rtl="0" eaLnBrk="1" latinLnBrk="0" hangingPunct="1">
                        <a:defRPr sz="1800" kern="1200">
                          <a:solidFill>
                            <a:schemeClr val="dk1"/>
                          </a:solidFill>
                          <a:latin typeface="Cambria" panose="02040503050406030204"/>
                        </a:defRPr>
                      </a:lvl9pPr>
                    </a:lstStyle>
                    <a:p>
                      <a:r>
                        <a:rPr lang="en-US" sz="1400" b="1" dirty="0">
                          <a:latin typeface="Sitka Text" panose="02000505000000020004" pitchFamily="2" charset="0"/>
                        </a:rPr>
                        <a:t>Taxes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0099">
                        <a:tint val="40000"/>
                      </a:srgbClr>
                    </a:solidFill>
                  </a:tcPr>
                </a:tc>
                <a:tc>
                  <a:txBody>
                    <a:bodyPr/>
                    <a:lstStyle>
                      <a:lvl1pPr marL="0" algn="l" defTabSz="914400" rtl="0" eaLnBrk="1" latinLnBrk="0" hangingPunct="1">
                        <a:defRPr sz="1800" kern="1200">
                          <a:solidFill>
                            <a:schemeClr val="dk1"/>
                          </a:solidFill>
                          <a:latin typeface="Cambria" panose="02040503050406030204"/>
                        </a:defRPr>
                      </a:lvl1pPr>
                      <a:lvl2pPr marL="457200" algn="l" defTabSz="914400" rtl="0" eaLnBrk="1" latinLnBrk="0" hangingPunct="1">
                        <a:defRPr sz="1800" kern="1200">
                          <a:solidFill>
                            <a:schemeClr val="dk1"/>
                          </a:solidFill>
                          <a:latin typeface="Cambria" panose="02040503050406030204"/>
                        </a:defRPr>
                      </a:lvl2pPr>
                      <a:lvl3pPr marL="914400" algn="l" defTabSz="914400" rtl="0" eaLnBrk="1" latinLnBrk="0" hangingPunct="1">
                        <a:defRPr sz="1800" kern="1200">
                          <a:solidFill>
                            <a:schemeClr val="dk1"/>
                          </a:solidFill>
                          <a:latin typeface="Cambria" panose="02040503050406030204"/>
                        </a:defRPr>
                      </a:lvl3pPr>
                      <a:lvl4pPr marL="1371600" algn="l" defTabSz="914400" rtl="0" eaLnBrk="1" latinLnBrk="0" hangingPunct="1">
                        <a:defRPr sz="1800" kern="1200">
                          <a:solidFill>
                            <a:schemeClr val="dk1"/>
                          </a:solidFill>
                          <a:latin typeface="Cambria" panose="02040503050406030204"/>
                        </a:defRPr>
                      </a:lvl4pPr>
                      <a:lvl5pPr marL="1828800" algn="l" defTabSz="914400" rtl="0" eaLnBrk="1" latinLnBrk="0" hangingPunct="1">
                        <a:defRPr sz="1800" kern="1200">
                          <a:solidFill>
                            <a:schemeClr val="dk1"/>
                          </a:solidFill>
                          <a:latin typeface="Cambria" panose="02040503050406030204"/>
                        </a:defRPr>
                      </a:lvl5pPr>
                      <a:lvl6pPr marL="2286000" algn="l" defTabSz="914400" rtl="0" eaLnBrk="1" latinLnBrk="0" hangingPunct="1">
                        <a:defRPr sz="1800" kern="1200">
                          <a:solidFill>
                            <a:schemeClr val="dk1"/>
                          </a:solidFill>
                          <a:latin typeface="Cambria" panose="02040503050406030204"/>
                        </a:defRPr>
                      </a:lvl6pPr>
                      <a:lvl7pPr marL="2743200" algn="l" defTabSz="914400" rtl="0" eaLnBrk="1" latinLnBrk="0" hangingPunct="1">
                        <a:defRPr sz="1800" kern="1200">
                          <a:solidFill>
                            <a:schemeClr val="dk1"/>
                          </a:solidFill>
                          <a:latin typeface="Cambria" panose="02040503050406030204"/>
                        </a:defRPr>
                      </a:lvl7pPr>
                      <a:lvl8pPr marL="3200400" algn="l" defTabSz="914400" rtl="0" eaLnBrk="1" latinLnBrk="0" hangingPunct="1">
                        <a:defRPr sz="1800" kern="1200">
                          <a:solidFill>
                            <a:schemeClr val="dk1"/>
                          </a:solidFill>
                          <a:latin typeface="Cambria" panose="02040503050406030204"/>
                        </a:defRPr>
                      </a:lvl8pPr>
                      <a:lvl9pPr marL="3657600" algn="l" defTabSz="914400" rtl="0" eaLnBrk="1" latinLnBrk="0" hangingPunct="1">
                        <a:defRPr sz="1800" kern="1200">
                          <a:solidFill>
                            <a:schemeClr val="dk1"/>
                          </a:solidFill>
                          <a:latin typeface="Cambria" panose="02040503050406030204"/>
                        </a:defRPr>
                      </a:lvl9pPr>
                    </a:lstStyle>
                    <a:p>
                      <a:r>
                        <a:rPr lang="en-US" sz="1150" dirty="0">
                          <a:latin typeface="Sitka Text" panose="02000505000000020004" pitchFamily="2" charset="0"/>
                        </a:rPr>
                        <a:t>Earned income is tax-free and distributions are not taxed as long as they are used for Qualified Disability Expenses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0099">
                        <a:tint val="40000"/>
                      </a:srgbClr>
                    </a:solidFill>
                  </a:tcPr>
                </a:tc>
                <a:tc>
                  <a:txBody>
                    <a:bodyPr/>
                    <a:lstStyle>
                      <a:lvl1pPr marL="0" algn="l" defTabSz="914400" rtl="0" eaLnBrk="1" latinLnBrk="0" hangingPunct="1">
                        <a:defRPr sz="1800" kern="1200">
                          <a:solidFill>
                            <a:schemeClr val="dk1"/>
                          </a:solidFill>
                          <a:latin typeface="Cambria" panose="02040503050406030204"/>
                        </a:defRPr>
                      </a:lvl1pPr>
                      <a:lvl2pPr marL="457200" algn="l" defTabSz="914400" rtl="0" eaLnBrk="1" latinLnBrk="0" hangingPunct="1">
                        <a:defRPr sz="1800" kern="1200">
                          <a:solidFill>
                            <a:schemeClr val="dk1"/>
                          </a:solidFill>
                          <a:latin typeface="Cambria" panose="02040503050406030204"/>
                        </a:defRPr>
                      </a:lvl2pPr>
                      <a:lvl3pPr marL="914400" algn="l" defTabSz="914400" rtl="0" eaLnBrk="1" latinLnBrk="0" hangingPunct="1">
                        <a:defRPr sz="1800" kern="1200">
                          <a:solidFill>
                            <a:schemeClr val="dk1"/>
                          </a:solidFill>
                          <a:latin typeface="Cambria" panose="02040503050406030204"/>
                        </a:defRPr>
                      </a:lvl3pPr>
                      <a:lvl4pPr marL="1371600" algn="l" defTabSz="914400" rtl="0" eaLnBrk="1" latinLnBrk="0" hangingPunct="1">
                        <a:defRPr sz="1800" kern="1200">
                          <a:solidFill>
                            <a:schemeClr val="dk1"/>
                          </a:solidFill>
                          <a:latin typeface="Cambria" panose="02040503050406030204"/>
                        </a:defRPr>
                      </a:lvl4pPr>
                      <a:lvl5pPr marL="1828800" algn="l" defTabSz="914400" rtl="0" eaLnBrk="1" latinLnBrk="0" hangingPunct="1">
                        <a:defRPr sz="1800" kern="1200">
                          <a:solidFill>
                            <a:schemeClr val="dk1"/>
                          </a:solidFill>
                          <a:latin typeface="Cambria" panose="02040503050406030204"/>
                        </a:defRPr>
                      </a:lvl5pPr>
                      <a:lvl6pPr marL="2286000" algn="l" defTabSz="914400" rtl="0" eaLnBrk="1" latinLnBrk="0" hangingPunct="1">
                        <a:defRPr sz="1800" kern="1200">
                          <a:solidFill>
                            <a:schemeClr val="dk1"/>
                          </a:solidFill>
                          <a:latin typeface="Cambria" panose="02040503050406030204"/>
                        </a:defRPr>
                      </a:lvl6pPr>
                      <a:lvl7pPr marL="2743200" algn="l" defTabSz="914400" rtl="0" eaLnBrk="1" latinLnBrk="0" hangingPunct="1">
                        <a:defRPr sz="1800" kern="1200">
                          <a:solidFill>
                            <a:schemeClr val="dk1"/>
                          </a:solidFill>
                          <a:latin typeface="Cambria" panose="02040503050406030204"/>
                        </a:defRPr>
                      </a:lvl7pPr>
                      <a:lvl8pPr marL="3200400" algn="l" defTabSz="914400" rtl="0" eaLnBrk="1" latinLnBrk="0" hangingPunct="1">
                        <a:defRPr sz="1800" kern="1200">
                          <a:solidFill>
                            <a:schemeClr val="dk1"/>
                          </a:solidFill>
                          <a:latin typeface="Cambria" panose="02040503050406030204"/>
                        </a:defRPr>
                      </a:lvl8pPr>
                      <a:lvl9pPr marL="3657600" algn="l" defTabSz="914400" rtl="0" eaLnBrk="1" latinLnBrk="0" hangingPunct="1">
                        <a:defRPr sz="1800" kern="1200">
                          <a:solidFill>
                            <a:schemeClr val="dk1"/>
                          </a:solidFill>
                          <a:latin typeface="Cambria" panose="02040503050406030204"/>
                        </a:defRPr>
                      </a:lvl9pPr>
                    </a:lstStyle>
                    <a:p>
                      <a:r>
                        <a:rPr lang="en-US" sz="1150" b="1" dirty="0">
                          <a:latin typeface="Sitka Text" panose="02000505000000020004" pitchFamily="2" charset="0"/>
                        </a:rPr>
                        <a:t>First Party Trusts </a:t>
                      </a:r>
                      <a:r>
                        <a:rPr lang="en-US" sz="1150" dirty="0">
                          <a:latin typeface="Sitka Text" panose="02000505000000020004" pitchFamily="2" charset="0"/>
                        </a:rPr>
                        <a:t>are generally treated as grantor trusts and income is taxable to the beneficiary, subject to the beneficiary’s own deductions, exemptions, etc. Often, the amount of income generated by trust holdings will be below taxable limits. </a:t>
                      </a:r>
                    </a:p>
                    <a:p>
                      <a:r>
                        <a:rPr lang="en-US" sz="1150" b="1" dirty="0">
                          <a:latin typeface="Sitka Text" panose="02000505000000020004" pitchFamily="2" charset="0"/>
                        </a:rPr>
                        <a:t>Third Party Trusts </a:t>
                      </a:r>
                      <a:r>
                        <a:rPr lang="en-US" sz="1150" dirty="0">
                          <a:latin typeface="Sitka Text" panose="02000505000000020004" pitchFamily="2" charset="0"/>
                        </a:rPr>
                        <a:t>can use as variety of planning strategies to minimize taxes that may be due. Proper drafting and advice will help to minimize tax concerns.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0099">
                        <a:tint val="40000"/>
                      </a:srgbClr>
                    </a:solidFill>
                  </a:tcPr>
                </a:tc>
                <a:extLst>
                  <a:ext uri="{0D108BD9-81ED-4DB2-BD59-A6C34878D82A}">
                    <a16:rowId xmlns:a16="http://schemas.microsoft.com/office/drawing/2014/main" val="856847862"/>
                  </a:ext>
                </a:extLst>
              </a:tr>
              <a:tr h="706324">
                <a:tc>
                  <a:txBody>
                    <a:bodyPr/>
                    <a:lstStyle>
                      <a:lvl1pPr marL="0" algn="l" defTabSz="914400" rtl="0" eaLnBrk="1" latinLnBrk="0" hangingPunct="1">
                        <a:defRPr sz="1800" kern="1200">
                          <a:solidFill>
                            <a:schemeClr val="dk1"/>
                          </a:solidFill>
                          <a:latin typeface="Cambria" panose="02040503050406030204"/>
                        </a:defRPr>
                      </a:lvl1pPr>
                      <a:lvl2pPr marL="457200" algn="l" defTabSz="914400" rtl="0" eaLnBrk="1" latinLnBrk="0" hangingPunct="1">
                        <a:defRPr sz="1800" kern="1200">
                          <a:solidFill>
                            <a:schemeClr val="dk1"/>
                          </a:solidFill>
                          <a:latin typeface="Cambria" panose="02040503050406030204"/>
                        </a:defRPr>
                      </a:lvl2pPr>
                      <a:lvl3pPr marL="914400" algn="l" defTabSz="914400" rtl="0" eaLnBrk="1" latinLnBrk="0" hangingPunct="1">
                        <a:defRPr sz="1800" kern="1200">
                          <a:solidFill>
                            <a:schemeClr val="dk1"/>
                          </a:solidFill>
                          <a:latin typeface="Cambria" panose="02040503050406030204"/>
                        </a:defRPr>
                      </a:lvl3pPr>
                      <a:lvl4pPr marL="1371600" algn="l" defTabSz="914400" rtl="0" eaLnBrk="1" latinLnBrk="0" hangingPunct="1">
                        <a:defRPr sz="1800" kern="1200">
                          <a:solidFill>
                            <a:schemeClr val="dk1"/>
                          </a:solidFill>
                          <a:latin typeface="Cambria" panose="02040503050406030204"/>
                        </a:defRPr>
                      </a:lvl4pPr>
                      <a:lvl5pPr marL="1828800" algn="l" defTabSz="914400" rtl="0" eaLnBrk="1" latinLnBrk="0" hangingPunct="1">
                        <a:defRPr sz="1800" kern="1200">
                          <a:solidFill>
                            <a:schemeClr val="dk1"/>
                          </a:solidFill>
                          <a:latin typeface="Cambria" panose="02040503050406030204"/>
                        </a:defRPr>
                      </a:lvl5pPr>
                      <a:lvl6pPr marL="2286000" algn="l" defTabSz="914400" rtl="0" eaLnBrk="1" latinLnBrk="0" hangingPunct="1">
                        <a:defRPr sz="1800" kern="1200">
                          <a:solidFill>
                            <a:schemeClr val="dk1"/>
                          </a:solidFill>
                          <a:latin typeface="Cambria" panose="02040503050406030204"/>
                        </a:defRPr>
                      </a:lvl6pPr>
                      <a:lvl7pPr marL="2743200" algn="l" defTabSz="914400" rtl="0" eaLnBrk="1" latinLnBrk="0" hangingPunct="1">
                        <a:defRPr sz="1800" kern="1200">
                          <a:solidFill>
                            <a:schemeClr val="dk1"/>
                          </a:solidFill>
                          <a:latin typeface="Cambria" panose="02040503050406030204"/>
                        </a:defRPr>
                      </a:lvl7pPr>
                      <a:lvl8pPr marL="3200400" algn="l" defTabSz="914400" rtl="0" eaLnBrk="1" latinLnBrk="0" hangingPunct="1">
                        <a:defRPr sz="1800" kern="1200">
                          <a:solidFill>
                            <a:schemeClr val="dk1"/>
                          </a:solidFill>
                          <a:latin typeface="Cambria" panose="02040503050406030204"/>
                        </a:defRPr>
                      </a:lvl8pPr>
                      <a:lvl9pPr marL="3657600" algn="l" defTabSz="914400" rtl="0" eaLnBrk="1" latinLnBrk="0" hangingPunct="1">
                        <a:defRPr sz="1800" kern="1200">
                          <a:solidFill>
                            <a:schemeClr val="dk1"/>
                          </a:solidFill>
                          <a:latin typeface="Cambria" panose="02040503050406030204"/>
                        </a:defRPr>
                      </a:lvl9pPr>
                    </a:lstStyle>
                    <a:p>
                      <a:r>
                        <a:rPr lang="en-US" sz="1400" b="1" dirty="0">
                          <a:latin typeface="Sitka Text" panose="02000505000000020004" pitchFamily="2" charset="0"/>
                        </a:rPr>
                        <a:t>Medicaid Payback Upon Death of Beneficiary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0099">
                        <a:tint val="20000"/>
                      </a:srgbClr>
                    </a:solidFill>
                  </a:tcPr>
                </a:tc>
                <a:tc>
                  <a:txBody>
                    <a:bodyPr/>
                    <a:lstStyle>
                      <a:lvl1pPr marL="0" algn="l" defTabSz="914400" rtl="0" eaLnBrk="1" latinLnBrk="0" hangingPunct="1">
                        <a:defRPr sz="1800" kern="1200">
                          <a:solidFill>
                            <a:schemeClr val="dk1"/>
                          </a:solidFill>
                          <a:latin typeface="Cambria" panose="02040503050406030204"/>
                        </a:defRPr>
                      </a:lvl1pPr>
                      <a:lvl2pPr marL="457200" algn="l" defTabSz="914400" rtl="0" eaLnBrk="1" latinLnBrk="0" hangingPunct="1">
                        <a:defRPr sz="1800" kern="1200">
                          <a:solidFill>
                            <a:schemeClr val="dk1"/>
                          </a:solidFill>
                          <a:latin typeface="Cambria" panose="02040503050406030204"/>
                        </a:defRPr>
                      </a:lvl2pPr>
                      <a:lvl3pPr marL="914400" algn="l" defTabSz="914400" rtl="0" eaLnBrk="1" latinLnBrk="0" hangingPunct="1">
                        <a:defRPr sz="1800" kern="1200">
                          <a:solidFill>
                            <a:schemeClr val="dk1"/>
                          </a:solidFill>
                          <a:latin typeface="Cambria" panose="02040503050406030204"/>
                        </a:defRPr>
                      </a:lvl3pPr>
                      <a:lvl4pPr marL="1371600" algn="l" defTabSz="914400" rtl="0" eaLnBrk="1" latinLnBrk="0" hangingPunct="1">
                        <a:defRPr sz="1800" kern="1200">
                          <a:solidFill>
                            <a:schemeClr val="dk1"/>
                          </a:solidFill>
                          <a:latin typeface="Cambria" panose="02040503050406030204"/>
                        </a:defRPr>
                      </a:lvl4pPr>
                      <a:lvl5pPr marL="1828800" algn="l" defTabSz="914400" rtl="0" eaLnBrk="1" latinLnBrk="0" hangingPunct="1">
                        <a:defRPr sz="1800" kern="1200">
                          <a:solidFill>
                            <a:schemeClr val="dk1"/>
                          </a:solidFill>
                          <a:latin typeface="Cambria" panose="02040503050406030204"/>
                        </a:defRPr>
                      </a:lvl5pPr>
                      <a:lvl6pPr marL="2286000" algn="l" defTabSz="914400" rtl="0" eaLnBrk="1" latinLnBrk="0" hangingPunct="1">
                        <a:defRPr sz="1800" kern="1200">
                          <a:solidFill>
                            <a:schemeClr val="dk1"/>
                          </a:solidFill>
                          <a:latin typeface="Cambria" panose="02040503050406030204"/>
                        </a:defRPr>
                      </a:lvl6pPr>
                      <a:lvl7pPr marL="2743200" algn="l" defTabSz="914400" rtl="0" eaLnBrk="1" latinLnBrk="0" hangingPunct="1">
                        <a:defRPr sz="1800" kern="1200">
                          <a:solidFill>
                            <a:schemeClr val="dk1"/>
                          </a:solidFill>
                          <a:latin typeface="Cambria" panose="02040503050406030204"/>
                        </a:defRPr>
                      </a:lvl7pPr>
                      <a:lvl8pPr marL="3200400" algn="l" defTabSz="914400" rtl="0" eaLnBrk="1" latinLnBrk="0" hangingPunct="1">
                        <a:defRPr sz="1800" kern="1200">
                          <a:solidFill>
                            <a:schemeClr val="dk1"/>
                          </a:solidFill>
                          <a:latin typeface="Cambria" panose="02040503050406030204"/>
                        </a:defRPr>
                      </a:lvl8pPr>
                      <a:lvl9pPr marL="3657600" algn="l" defTabSz="914400" rtl="0" eaLnBrk="1" latinLnBrk="0" hangingPunct="1">
                        <a:defRPr sz="1800" kern="1200">
                          <a:solidFill>
                            <a:schemeClr val="dk1"/>
                          </a:solidFill>
                          <a:latin typeface="Cambria" panose="02040503050406030204"/>
                        </a:defRPr>
                      </a:lvl9pPr>
                    </a:lstStyle>
                    <a:p>
                      <a:r>
                        <a:rPr lang="en-US" sz="1150" dirty="0">
                          <a:latin typeface="Sitka Text" panose="02000505000000020004" pitchFamily="2" charset="0"/>
                        </a:rPr>
                        <a:t>Remaining funds must reimburse state for Medicaid benefits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0099">
                        <a:tint val="20000"/>
                      </a:srgbClr>
                    </a:solidFill>
                  </a:tcPr>
                </a:tc>
                <a:tc>
                  <a:txBody>
                    <a:bodyPr/>
                    <a:lstStyle>
                      <a:lvl1pPr marL="0" algn="l" defTabSz="914400" rtl="0" eaLnBrk="1" latinLnBrk="0" hangingPunct="1">
                        <a:defRPr sz="1800" kern="1200">
                          <a:solidFill>
                            <a:schemeClr val="dk1"/>
                          </a:solidFill>
                          <a:latin typeface="Cambria" panose="02040503050406030204"/>
                        </a:defRPr>
                      </a:lvl1pPr>
                      <a:lvl2pPr marL="457200" algn="l" defTabSz="914400" rtl="0" eaLnBrk="1" latinLnBrk="0" hangingPunct="1">
                        <a:defRPr sz="1800" kern="1200">
                          <a:solidFill>
                            <a:schemeClr val="dk1"/>
                          </a:solidFill>
                          <a:latin typeface="Cambria" panose="02040503050406030204"/>
                        </a:defRPr>
                      </a:lvl2pPr>
                      <a:lvl3pPr marL="914400" algn="l" defTabSz="914400" rtl="0" eaLnBrk="1" latinLnBrk="0" hangingPunct="1">
                        <a:defRPr sz="1800" kern="1200">
                          <a:solidFill>
                            <a:schemeClr val="dk1"/>
                          </a:solidFill>
                          <a:latin typeface="Cambria" panose="02040503050406030204"/>
                        </a:defRPr>
                      </a:lvl3pPr>
                      <a:lvl4pPr marL="1371600" algn="l" defTabSz="914400" rtl="0" eaLnBrk="1" latinLnBrk="0" hangingPunct="1">
                        <a:defRPr sz="1800" kern="1200">
                          <a:solidFill>
                            <a:schemeClr val="dk1"/>
                          </a:solidFill>
                          <a:latin typeface="Cambria" panose="02040503050406030204"/>
                        </a:defRPr>
                      </a:lvl4pPr>
                      <a:lvl5pPr marL="1828800" algn="l" defTabSz="914400" rtl="0" eaLnBrk="1" latinLnBrk="0" hangingPunct="1">
                        <a:defRPr sz="1800" kern="1200">
                          <a:solidFill>
                            <a:schemeClr val="dk1"/>
                          </a:solidFill>
                          <a:latin typeface="Cambria" panose="02040503050406030204"/>
                        </a:defRPr>
                      </a:lvl5pPr>
                      <a:lvl6pPr marL="2286000" algn="l" defTabSz="914400" rtl="0" eaLnBrk="1" latinLnBrk="0" hangingPunct="1">
                        <a:defRPr sz="1800" kern="1200">
                          <a:solidFill>
                            <a:schemeClr val="dk1"/>
                          </a:solidFill>
                          <a:latin typeface="Cambria" panose="02040503050406030204"/>
                        </a:defRPr>
                      </a:lvl6pPr>
                      <a:lvl7pPr marL="2743200" algn="l" defTabSz="914400" rtl="0" eaLnBrk="1" latinLnBrk="0" hangingPunct="1">
                        <a:defRPr sz="1800" kern="1200">
                          <a:solidFill>
                            <a:schemeClr val="dk1"/>
                          </a:solidFill>
                          <a:latin typeface="Cambria" panose="02040503050406030204"/>
                        </a:defRPr>
                      </a:lvl7pPr>
                      <a:lvl8pPr marL="3200400" algn="l" defTabSz="914400" rtl="0" eaLnBrk="1" latinLnBrk="0" hangingPunct="1">
                        <a:defRPr sz="1800" kern="1200">
                          <a:solidFill>
                            <a:schemeClr val="dk1"/>
                          </a:solidFill>
                          <a:latin typeface="Cambria" panose="02040503050406030204"/>
                        </a:defRPr>
                      </a:lvl8pPr>
                      <a:lvl9pPr marL="3657600" algn="l" defTabSz="914400" rtl="0" eaLnBrk="1" latinLnBrk="0" hangingPunct="1">
                        <a:defRPr sz="1800" kern="1200">
                          <a:solidFill>
                            <a:schemeClr val="dk1"/>
                          </a:solidFill>
                          <a:latin typeface="Cambria" panose="02040503050406030204"/>
                        </a:defRPr>
                      </a:lvl9pPr>
                    </a:lstStyle>
                    <a:p>
                      <a:r>
                        <a:rPr lang="en-US" sz="1150" b="1" dirty="0">
                          <a:latin typeface="Sitka Text" panose="02000505000000020004" pitchFamily="2" charset="0"/>
                        </a:rPr>
                        <a:t>1</a:t>
                      </a:r>
                      <a:r>
                        <a:rPr lang="en-US" sz="1150" b="1" baseline="30000" dirty="0">
                          <a:latin typeface="Sitka Text" panose="02000505000000020004" pitchFamily="2" charset="0"/>
                        </a:rPr>
                        <a:t>st</a:t>
                      </a:r>
                      <a:r>
                        <a:rPr lang="en-US" sz="1150" b="1" dirty="0">
                          <a:latin typeface="Sitka Text" panose="02000505000000020004" pitchFamily="2" charset="0"/>
                        </a:rPr>
                        <a:t> Party</a:t>
                      </a:r>
                      <a:r>
                        <a:rPr lang="en-US" sz="1150" dirty="0">
                          <a:latin typeface="Sitka Text" panose="02000505000000020004" pitchFamily="2" charset="0"/>
                        </a:rPr>
                        <a:t>: Remaining Funds must reimburse state for Medicaid benefits </a:t>
                      </a:r>
                    </a:p>
                    <a:p>
                      <a:r>
                        <a:rPr lang="en-US" sz="1150" b="1" dirty="0">
                          <a:latin typeface="Sitka Text" panose="02000505000000020004" pitchFamily="2" charset="0"/>
                        </a:rPr>
                        <a:t>3</a:t>
                      </a:r>
                      <a:r>
                        <a:rPr lang="en-US" sz="1150" b="1" baseline="30000" dirty="0">
                          <a:latin typeface="Sitka Text" panose="02000505000000020004" pitchFamily="2" charset="0"/>
                        </a:rPr>
                        <a:t>rd</a:t>
                      </a:r>
                      <a:r>
                        <a:rPr lang="en-US" sz="1150" b="1" dirty="0">
                          <a:latin typeface="Sitka Text" panose="02000505000000020004" pitchFamily="2" charset="0"/>
                        </a:rPr>
                        <a:t> Party</a:t>
                      </a:r>
                      <a:r>
                        <a:rPr lang="en-US" sz="1150" dirty="0">
                          <a:latin typeface="Sitka Text" panose="02000505000000020004" pitchFamily="2" charset="0"/>
                        </a:rPr>
                        <a:t>: No payback</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0099">
                        <a:tint val="20000"/>
                      </a:srgbClr>
                    </a:solidFill>
                  </a:tcPr>
                </a:tc>
                <a:extLst>
                  <a:ext uri="{0D108BD9-81ED-4DB2-BD59-A6C34878D82A}">
                    <a16:rowId xmlns:a16="http://schemas.microsoft.com/office/drawing/2014/main" val="3255975299"/>
                  </a:ext>
                </a:extLst>
              </a:tr>
            </a:tbl>
          </a:graphicData>
        </a:graphic>
      </p:graphicFrame>
    </p:spTree>
    <p:extLst>
      <p:ext uri="{BB962C8B-B14F-4D97-AF65-F5344CB8AC3E}">
        <p14:creationId xmlns:p14="http://schemas.microsoft.com/office/powerpoint/2010/main" val="15784595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1D6C1-8D31-4882-88DE-FC729CE362B7}"/>
              </a:ext>
            </a:extLst>
          </p:cNvPr>
          <p:cNvSpPr>
            <a:spLocks noGrp="1"/>
          </p:cNvSpPr>
          <p:nvPr>
            <p:ph type="title"/>
          </p:nvPr>
        </p:nvSpPr>
        <p:spPr/>
        <p:txBody>
          <a:bodyPr/>
          <a:lstStyle/>
          <a:p>
            <a:r>
              <a:rPr lang="en-US" dirty="0">
                <a:solidFill>
                  <a:schemeClr val="tx1"/>
                </a:solidFill>
                <a:latin typeface="Sitka Text" panose="02000505000000020004" pitchFamily="2" charset="0"/>
              </a:rPr>
              <a:t>Pooled Trust </a:t>
            </a:r>
          </a:p>
        </p:txBody>
      </p:sp>
      <p:sp>
        <p:nvSpPr>
          <p:cNvPr id="3" name="Content Placeholder 2">
            <a:extLst>
              <a:ext uri="{FF2B5EF4-FFF2-40B4-BE49-F238E27FC236}">
                <a16:creationId xmlns:a16="http://schemas.microsoft.com/office/drawing/2014/main" id="{B99D8C2D-EEAA-4B2D-81BF-A6100E57CB35}"/>
              </a:ext>
            </a:extLst>
          </p:cNvPr>
          <p:cNvSpPr>
            <a:spLocks noGrp="1"/>
          </p:cNvSpPr>
          <p:nvPr>
            <p:ph idx="1"/>
          </p:nvPr>
        </p:nvSpPr>
        <p:spPr/>
        <p:txBody>
          <a:bodyPr/>
          <a:lstStyle/>
          <a:p>
            <a:pPr marL="45720" indent="0">
              <a:buClr>
                <a:srgbClr val="002060"/>
              </a:buClr>
              <a:buNone/>
            </a:pPr>
            <a:r>
              <a:rPr lang="en-US" sz="3600" dirty="0">
                <a:latin typeface="Sitka Text" panose="02000505000000020004" pitchFamily="2" charset="0"/>
              </a:rPr>
              <a:t>Trust using a non-profit agency as the trustee</a:t>
            </a:r>
          </a:p>
          <a:p>
            <a:pPr marL="45720" indent="0">
              <a:buClr>
                <a:srgbClr val="002060"/>
              </a:buClr>
              <a:buNone/>
            </a:pPr>
            <a:endParaRPr lang="en-US" sz="3600" dirty="0">
              <a:latin typeface="Sitka Text" panose="02000505000000020004" pitchFamily="2" charset="0"/>
            </a:endParaRPr>
          </a:p>
          <a:p>
            <a:pPr marL="45720" indent="0">
              <a:buClr>
                <a:srgbClr val="002060"/>
              </a:buClr>
              <a:buNone/>
            </a:pPr>
            <a:r>
              <a:rPr lang="en-US" sz="3600" dirty="0">
                <a:latin typeface="Sitka Text" panose="02000505000000020004" pitchFamily="2" charset="0"/>
              </a:rPr>
              <a:t>No payback is required, but the resources must remain in the pooled trust after the death of the beneficiary for the benefit of other persons with disabilities.</a:t>
            </a:r>
          </a:p>
          <a:p>
            <a:pPr marL="45720" indent="0">
              <a:buNone/>
            </a:pPr>
            <a:endParaRPr lang="en-US" dirty="0"/>
          </a:p>
        </p:txBody>
      </p:sp>
    </p:spTree>
    <p:extLst>
      <p:ext uri="{BB962C8B-B14F-4D97-AF65-F5344CB8AC3E}">
        <p14:creationId xmlns:p14="http://schemas.microsoft.com/office/powerpoint/2010/main" val="94474462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D8F38-7514-473A-8EDA-762AD4A6934B}"/>
              </a:ext>
            </a:extLst>
          </p:cNvPr>
          <p:cNvSpPr>
            <a:spLocks noGrp="1"/>
          </p:cNvSpPr>
          <p:nvPr>
            <p:ph type="title"/>
          </p:nvPr>
        </p:nvSpPr>
        <p:spPr/>
        <p:txBody>
          <a:bodyPr/>
          <a:lstStyle/>
          <a:p>
            <a:r>
              <a:rPr lang="en-US" dirty="0">
                <a:solidFill>
                  <a:schemeClr val="tx1"/>
                </a:solidFill>
                <a:latin typeface="Sitka Text" panose="02000505000000020004" pitchFamily="2" charset="0"/>
              </a:rPr>
              <a:t>What Should I Do Next?</a:t>
            </a:r>
          </a:p>
        </p:txBody>
      </p:sp>
      <p:sp>
        <p:nvSpPr>
          <p:cNvPr id="3" name="Content Placeholder 2">
            <a:extLst>
              <a:ext uri="{FF2B5EF4-FFF2-40B4-BE49-F238E27FC236}">
                <a16:creationId xmlns:a16="http://schemas.microsoft.com/office/drawing/2014/main" id="{73DF3958-BED2-4B6E-BAF8-45CD77970CF9}"/>
              </a:ext>
            </a:extLst>
          </p:cNvPr>
          <p:cNvSpPr>
            <a:spLocks noGrp="1"/>
          </p:cNvSpPr>
          <p:nvPr>
            <p:ph idx="1"/>
          </p:nvPr>
        </p:nvSpPr>
        <p:spPr/>
        <p:txBody>
          <a:bodyPr/>
          <a:lstStyle/>
          <a:p>
            <a:pPr marL="0" indent="0">
              <a:buClr>
                <a:srgbClr val="002060"/>
              </a:buClr>
              <a:buNone/>
            </a:pPr>
            <a:r>
              <a:rPr lang="en-US" sz="3200" dirty="0">
                <a:latin typeface="Sitka Text" panose="02000505000000020004" pitchFamily="2" charset="0"/>
              </a:rPr>
              <a:t>Talk to a qualified attorney to determine what you need for you and your family.</a:t>
            </a:r>
          </a:p>
          <a:p>
            <a:pPr>
              <a:buClr>
                <a:srgbClr val="002060"/>
              </a:buClr>
            </a:pPr>
            <a:endParaRPr lang="en-US" sz="3200" dirty="0">
              <a:latin typeface="Sitka Text" panose="02000505000000020004" pitchFamily="2" charset="0"/>
            </a:endParaRPr>
          </a:p>
          <a:p>
            <a:pPr marL="0" indent="0">
              <a:buClr>
                <a:srgbClr val="002060"/>
              </a:buClr>
              <a:buNone/>
            </a:pPr>
            <a:r>
              <a:rPr lang="en-US" sz="3200" dirty="0">
                <a:latin typeface="Sitka Text" panose="02000505000000020004" pitchFamily="2" charset="0"/>
              </a:rPr>
              <a:t>Talk to a qualified attorney to determine if your son or daughter with special needs will need planning now or in the future.</a:t>
            </a:r>
          </a:p>
          <a:p>
            <a:pPr marL="45720" indent="0">
              <a:buNone/>
            </a:pPr>
            <a:endParaRPr lang="en-US" dirty="0"/>
          </a:p>
        </p:txBody>
      </p:sp>
    </p:spTree>
    <p:extLst>
      <p:ext uri="{BB962C8B-B14F-4D97-AF65-F5344CB8AC3E}">
        <p14:creationId xmlns:p14="http://schemas.microsoft.com/office/powerpoint/2010/main" val="254854904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61E58-6E27-4744-A0CF-60B3B1AAFDC7}"/>
              </a:ext>
            </a:extLst>
          </p:cNvPr>
          <p:cNvSpPr>
            <a:spLocks noGrp="1"/>
          </p:cNvSpPr>
          <p:nvPr>
            <p:ph type="title"/>
          </p:nvPr>
        </p:nvSpPr>
        <p:spPr/>
        <p:txBody>
          <a:bodyPr/>
          <a:lstStyle/>
          <a:p>
            <a:r>
              <a:rPr lang="en-US" dirty="0">
                <a:latin typeface="Sitka Text" panose="02000505000000020004" pitchFamily="2" charset="0"/>
              </a:rPr>
              <a:t>Caregiver support</a:t>
            </a:r>
          </a:p>
        </p:txBody>
      </p:sp>
      <p:sp>
        <p:nvSpPr>
          <p:cNvPr id="3" name="Text Placeholder 2">
            <a:extLst>
              <a:ext uri="{FF2B5EF4-FFF2-40B4-BE49-F238E27FC236}">
                <a16:creationId xmlns:a16="http://schemas.microsoft.com/office/drawing/2014/main" id="{02EDE369-3EAC-4B19-BE0A-9E69EEB0AEC6}"/>
              </a:ext>
            </a:extLst>
          </p:cNvPr>
          <p:cNvSpPr>
            <a:spLocks noGrp="1"/>
          </p:cNvSpPr>
          <p:nvPr>
            <p:ph type="body" idx="1"/>
          </p:nvPr>
        </p:nvSpPr>
        <p:spPr/>
        <p:txBody>
          <a:bodyPr/>
          <a:lstStyle/>
          <a:p>
            <a:r>
              <a:rPr lang="en-US" dirty="0">
                <a:latin typeface="Sitka Text" panose="02000505000000020004" pitchFamily="2" charset="0"/>
              </a:rPr>
              <a:t>Independent Living/Care in Home </a:t>
            </a:r>
          </a:p>
        </p:txBody>
      </p:sp>
    </p:spTree>
    <p:extLst>
      <p:ext uri="{BB962C8B-B14F-4D97-AF65-F5344CB8AC3E}">
        <p14:creationId xmlns:p14="http://schemas.microsoft.com/office/powerpoint/2010/main" val="1380989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CA8EB-525E-4328-9144-96DE060E7337}"/>
              </a:ext>
            </a:extLst>
          </p:cNvPr>
          <p:cNvSpPr>
            <a:spLocks noGrp="1"/>
          </p:cNvSpPr>
          <p:nvPr>
            <p:ph type="title"/>
          </p:nvPr>
        </p:nvSpPr>
        <p:spPr/>
        <p:txBody>
          <a:bodyPr/>
          <a:lstStyle/>
          <a:p>
            <a:r>
              <a:rPr lang="en-US" dirty="0">
                <a:solidFill>
                  <a:schemeClr val="tx1"/>
                </a:solidFill>
                <a:latin typeface="Sitka Text" panose="02000505000000020004" pitchFamily="2" charset="0"/>
              </a:rPr>
              <a:t>Alive &amp; Well </a:t>
            </a:r>
          </a:p>
        </p:txBody>
      </p:sp>
      <p:sp>
        <p:nvSpPr>
          <p:cNvPr id="3" name="Content Placeholder 2">
            <a:extLst>
              <a:ext uri="{FF2B5EF4-FFF2-40B4-BE49-F238E27FC236}">
                <a16:creationId xmlns:a16="http://schemas.microsoft.com/office/drawing/2014/main" id="{D7AE0BDC-7D91-406B-BCC0-4CFAFB61A5F7}"/>
              </a:ext>
            </a:extLst>
          </p:cNvPr>
          <p:cNvSpPr>
            <a:spLocks noGrp="1"/>
          </p:cNvSpPr>
          <p:nvPr>
            <p:ph idx="1"/>
          </p:nvPr>
        </p:nvSpPr>
        <p:spPr>
          <a:xfrm>
            <a:off x="735330" y="1897380"/>
            <a:ext cx="10721340" cy="4038600"/>
          </a:xfrm>
        </p:spPr>
        <p:txBody>
          <a:bodyPr>
            <a:normAutofit/>
          </a:bodyPr>
          <a:lstStyle/>
          <a:p>
            <a:pPr>
              <a:buFont typeface="Wingdings" panose="05000000000000000000" pitchFamily="2" charset="2"/>
              <a:buChar char="v"/>
            </a:pPr>
            <a:r>
              <a:rPr lang="en-US" sz="4000" dirty="0">
                <a:latin typeface="Sitka Text" panose="02000505000000020004" pitchFamily="2" charset="0"/>
              </a:rPr>
              <a:t> Who is in control?</a:t>
            </a:r>
          </a:p>
          <a:p>
            <a:pPr>
              <a:buFont typeface="Wingdings" panose="05000000000000000000" pitchFamily="2" charset="2"/>
              <a:buChar char="v"/>
            </a:pPr>
            <a:r>
              <a:rPr lang="en-US" sz="4000" dirty="0">
                <a:latin typeface="Sitka Text" panose="02000505000000020004" pitchFamily="2" charset="0"/>
              </a:rPr>
              <a:t> Who gets the benefit?</a:t>
            </a:r>
          </a:p>
          <a:p>
            <a:pPr>
              <a:buFont typeface="Wingdings" panose="05000000000000000000" pitchFamily="2" charset="2"/>
              <a:buChar char="v"/>
            </a:pPr>
            <a:r>
              <a:rPr lang="en-US" sz="4000" dirty="0">
                <a:latin typeface="Sitka Text" panose="02000505000000020004" pitchFamily="2" charset="0"/>
              </a:rPr>
              <a:t> When? </a:t>
            </a:r>
            <a:endParaRPr lang="en-US" sz="3600" dirty="0">
              <a:latin typeface="Sitka Text" panose="02000505000000020004" pitchFamily="2" charset="0"/>
            </a:endParaRPr>
          </a:p>
        </p:txBody>
      </p:sp>
    </p:spTree>
    <p:extLst>
      <p:ext uri="{BB962C8B-B14F-4D97-AF65-F5344CB8AC3E}">
        <p14:creationId xmlns:p14="http://schemas.microsoft.com/office/powerpoint/2010/main" val="293632935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16801-88EE-412D-B028-46BC16FDD9AF}"/>
              </a:ext>
            </a:extLst>
          </p:cNvPr>
          <p:cNvSpPr>
            <a:spLocks noGrp="1"/>
          </p:cNvSpPr>
          <p:nvPr>
            <p:ph type="title"/>
          </p:nvPr>
        </p:nvSpPr>
        <p:spPr/>
        <p:txBody>
          <a:bodyPr/>
          <a:lstStyle/>
          <a:p>
            <a:r>
              <a:rPr lang="en-US" dirty="0">
                <a:solidFill>
                  <a:schemeClr val="tx1"/>
                </a:solidFill>
                <a:latin typeface="Sitka Text" panose="02000505000000020004" pitchFamily="2" charset="0"/>
              </a:rPr>
              <a:t>Caregivers </a:t>
            </a:r>
          </a:p>
        </p:txBody>
      </p:sp>
      <p:sp>
        <p:nvSpPr>
          <p:cNvPr id="3" name="Content Placeholder 2">
            <a:extLst>
              <a:ext uri="{FF2B5EF4-FFF2-40B4-BE49-F238E27FC236}">
                <a16:creationId xmlns:a16="http://schemas.microsoft.com/office/drawing/2014/main" id="{CF63602F-D840-460C-A419-F6702414A253}"/>
              </a:ext>
            </a:extLst>
          </p:cNvPr>
          <p:cNvSpPr>
            <a:spLocks noGrp="1"/>
          </p:cNvSpPr>
          <p:nvPr>
            <p:ph idx="1"/>
          </p:nvPr>
        </p:nvSpPr>
        <p:spPr/>
        <p:txBody>
          <a:bodyPr>
            <a:normAutofit/>
          </a:bodyPr>
          <a:lstStyle/>
          <a:p>
            <a:pPr>
              <a:buFont typeface="Wingdings" panose="05000000000000000000" pitchFamily="2" charset="2"/>
              <a:buChar char="v"/>
            </a:pPr>
            <a:r>
              <a:rPr lang="en-US" sz="4000" dirty="0">
                <a:latin typeface="Sitka Text" panose="02000505000000020004" pitchFamily="2" charset="0"/>
              </a:rPr>
              <a:t> Two classes of caregivers </a:t>
            </a:r>
          </a:p>
          <a:p>
            <a:pPr lvl="2">
              <a:buFont typeface="Courier New" panose="02070309020205020404" pitchFamily="49" charset="0"/>
              <a:buChar char="o"/>
            </a:pPr>
            <a:r>
              <a:rPr lang="en-US" sz="3600" dirty="0">
                <a:latin typeface="Sitka Text" panose="02000505000000020004" pitchFamily="2" charset="0"/>
              </a:rPr>
              <a:t> Family </a:t>
            </a:r>
          </a:p>
          <a:p>
            <a:pPr lvl="2">
              <a:buFont typeface="Courier New" panose="02070309020205020404" pitchFamily="49" charset="0"/>
              <a:buChar char="o"/>
            </a:pPr>
            <a:r>
              <a:rPr lang="en-US" sz="3600" dirty="0">
                <a:latin typeface="Sitka Text" panose="02000505000000020004" pitchFamily="2" charset="0"/>
              </a:rPr>
              <a:t> Third Party </a:t>
            </a:r>
          </a:p>
        </p:txBody>
      </p:sp>
      <p:pic>
        <p:nvPicPr>
          <p:cNvPr id="1030" name="Picture 6" descr="Image result for third party caregiver">
            <a:extLst>
              <a:ext uri="{FF2B5EF4-FFF2-40B4-BE49-F238E27FC236}">
                <a16:creationId xmlns:a16="http://schemas.microsoft.com/office/drawing/2014/main" id="{8214F4B9-91E7-4D9F-BA2E-60EC6A5DC3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6160" y="3930161"/>
            <a:ext cx="3996876" cy="20681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74F4FC7-D29E-4F17-9B26-DEFC6289A2D5}"/>
              </a:ext>
            </a:extLst>
          </p:cNvPr>
          <p:cNvPicPr>
            <a:picLocks noChangeAspect="1"/>
          </p:cNvPicPr>
          <p:nvPr/>
        </p:nvPicPr>
        <p:blipFill>
          <a:blip r:embed="rId4"/>
          <a:stretch>
            <a:fillRect/>
          </a:stretch>
        </p:blipFill>
        <p:spPr>
          <a:xfrm>
            <a:off x="1988939" y="3924301"/>
            <a:ext cx="3121541" cy="2079896"/>
          </a:xfrm>
          <a:prstGeom prst="rect">
            <a:avLst/>
          </a:prstGeom>
        </p:spPr>
      </p:pic>
      <p:sp>
        <p:nvSpPr>
          <p:cNvPr id="6" name="Rectangle 5">
            <a:extLst>
              <a:ext uri="{FF2B5EF4-FFF2-40B4-BE49-F238E27FC236}">
                <a16:creationId xmlns:a16="http://schemas.microsoft.com/office/drawing/2014/main" id="{88B33D9B-E8AD-434B-BB53-5D343866A6E5}"/>
              </a:ext>
            </a:extLst>
          </p:cNvPr>
          <p:cNvSpPr/>
          <p:nvPr/>
        </p:nvSpPr>
        <p:spPr>
          <a:xfrm>
            <a:off x="244839" y="6144875"/>
            <a:ext cx="11378201" cy="461665"/>
          </a:xfrm>
          <a:prstGeom prst="rect">
            <a:avLst/>
          </a:prstGeom>
          <a:noFill/>
        </p:spPr>
        <p:txBody>
          <a:bodyPr wrap="square" lIns="91440" tIns="45720" rIns="91440" bIns="45720">
            <a:spAutoFit/>
          </a:bodyPr>
          <a:lstStyle/>
          <a:p>
            <a:r>
              <a:rPr lang="en-US" sz="2400" b="1" cap="none" spc="0" dirty="0">
                <a:ln w="0"/>
                <a:effectLst>
                  <a:outerShdw blurRad="38100" dist="25400" dir="5400000" algn="ctr" rotWithShape="0">
                    <a:srgbClr val="6E747A">
                      <a:alpha val="43000"/>
                    </a:srgbClr>
                  </a:outerShdw>
                </a:effectLst>
                <a:latin typeface="Sitka Text" panose="02000505000000020004" pitchFamily="2" charset="0"/>
              </a:rPr>
              <a:t>Handout: </a:t>
            </a:r>
            <a:r>
              <a:rPr lang="en-US" sz="2400" cap="none" spc="0" dirty="0">
                <a:ln w="0"/>
                <a:latin typeface="Sitka Text" panose="02000505000000020004" pitchFamily="2" charset="0"/>
              </a:rPr>
              <a:t>Caring for Elderly Parents: Real-Life Stories</a:t>
            </a:r>
          </a:p>
        </p:txBody>
      </p:sp>
    </p:spTree>
    <p:extLst>
      <p:ext uri="{BB962C8B-B14F-4D97-AF65-F5344CB8AC3E}">
        <p14:creationId xmlns:p14="http://schemas.microsoft.com/office/powerpoint/2010/main" val="269644340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16801-88EE-412D-B028-46BC16FDD9AF}"/>
              </a:ext>
            </a:extLst>
          </p:cNvPr>
          <p:cNvSpPr>
            <a:spLocks noGrp="1"/>
          </p:cNvSpPr>
          <p:nvPr>
            <p:ph type="title"/>
          </p:nvPr>
        </p:nvSpPr>
        <p:spPr/>
        <p:txBody>
          <a:bodyPr/>
          <a:lstStyle/>
          <a:p>
            <a:r>
              <a:rPr lang="en-US" dirty="0">
                <a:solidFill>
                  <a:schemeClr val="tx1"/>
                </a:solidFill>
                <a:latin typeface="Sitka Text" panose="02000505000000020004" pitchFamily="2" charset="0"/>
              </a:rPr>
              <a:t>Caregiver Statistics </a:t>
            </a:r>
          </a:p>
        </p:txBody>
      </p:sp>
      <p:sp>
        <p:nvSpPr>
          <p:cNvPr id="5" name="Content Placeholder 4"/>
          <p:cNvSpPr>
            <a:spLocks noGrp="1"/>
          </p:cNvSpPr>
          <p:nvPr>
            <p:ph idx="1"/>
          </p:nvPr>
        </p:nvSpPr>
        <p:spPr>
          <a:xfrm>
            <a:off x="1143000" y="1965960"/>
            <a:ext cx="9872871" cy="4282440"/>
          </a:xfrm>
        </p:spPr>
        <p:txBody>
          <a:bodyPr>
            <a:noAutofit/>
          </a:bodyPr>
          <a:lstStyle/>
          <a:p>
            <a:pPr marL="45720" indent="0">
              <a:buNone/>
            </a:pPr>
            <a:r>
              <a:rPr lang="en-US" sz="2800" dirty="0">
                <a:latin typeface="Sitka Text" panose="02000505000000020004"/>
              </a:rPr>
              <a:t>About 34.2 million Americans have provided unpaid care to an adult age 50 or older in the last 12 months. </a:t>
            </a:r>
            <a:r>
              <a:rPr lang="en-US" sz="2400" i="1" dirty="0">
                <a:solidFill>
                  <a:schemeClr val="tx1"/>
                </a:solidFill>
                <a:latin typeface="Sitka Text" panose="02000505000000020004"/>
              </a:rPr>
              <a:t>[National Alliance for Caregiving and AARP. (2015). Caregiving in the U.S.]</a:t>
            </a:r>
          </a:p>
          <a:p>
            <a:pPr marL="45720" indent="0">
              <a:buNone/>
            </a:pPr>
            <a:endParaRPr lang="en-US" sz="2800" dirty="0">
              <a:latin typeface="Sitka Text" panose="02000505000000020004"/>
            </a:endParaRPr>
          </a:p>
          <a:p>
            <a:pPr marL="45720" indent="0">
              <a:buNone/>
            </a:pPr>
            <a:r>
              <a:rPr lang="en-US" sz="2800" dirty="0">
                <a:latin typeface="Sitka Text" panose="02000505000000020004"/>
              </a:rPr>
              <a:t>At $470 billion in 2013, the value of unpaid caregiving exceeded the value of paid home care and total Medicaid spending in the same year, and nearly matched the value of the sales of the world’s largest company, Wal-Mart ($477 billion). </a:t>
            </a:r>
            <a:r>
              <a:rPr lang="en-US" sz="2400" i="1" dirty="0">
                <a:solidFill>
                  <a:schemeClr val="tx1"/>
                </a:solidFill>
                <a:latin typeface="Sitka Text" panose="02000505000000020004"/>
              </a:rPr>
              <a:t>[AARP Public Policy Institute. (2015). Valuing the Invaluable: 2015 Update.]</a:t>
            </a:r>
            <a:endParaRPr lang="en-US" sz="2800" i="1" dirty="0">
              <a:solidFill>
                <a:schemeClr val="tx1"/>
              </a:solidFill>
              <a:latin typeface="Sitka Text" panose="02000505000000020004"/>
            </a:endParaRPr>
          </a:p>
        </p:txBody>
      </p:sp>
    </p:spTree>
    <p:extLst>
      <p:ext uri="{BB962C8B-B14F-4D97-AF65-F5344CB8AC3E}">
        <p14:creationId xmlns:p14="http://schemas.microsoft.com/office/powerpoint/2010/main" val="378434807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2C5BC-4077-4CFB-BBDA-4BF3BF1EF7D3}"/>
              </a:ext>
            </a:extLst>
          </p:cNvPr>
          <p:cNvSpPr>
            <a:spLocks noGrp="1"/>
          </p:cNvSpPr>
          <p:nvPr>
            <p:ph type="title"/>
          </p:nvPr>
        </p:nvSpPr>
        <p:spPr>
          <a:xfrm>
            <a:off x="1158240" y="251460"/>
            <a:ext cx="9875520" cy="2502569"/>
          </a:xfrm>
        </p:spPr>
        <p:txBody>
          <a:bodyPr>
            <a:normAutofit fontScale="90000"/>
          </a:bodyPr>
          <a:lstStyle/>
          <a:p>
            <a:pPr algn="ctr"/>
            <a:r>
              <a:rPr lang="en-US" sz="5300" b="1" dirty="0">
                <a:latin typeface="Sitka Text" panose="02000505000000020004" pitchFamily="2" charset="0"/>
              </a:rPr>
              <a:t>2017 Care.com Study:</a:t>
            </a:r>
            <a:br>
              <a:rPr lang="en-US" dirty="0">
                <a:latin typeface="Sitka Text" panose="02000505000000020004" pitchFamily="2" charset="0"/>
              </a:rPr>
            </a:br>
            <a:r>
              <a:rPr lang="en-US" dirty="0">
                <a:latin typeface="Sitka Text" panose="02000505000000020004" pitchFamily="2" charset="0"/>
              </a:rPr>
              <a:t>Georgia ranks 26</a:t>
            </a:r>
            <a:r>
              <a:rPr lang="en-US" baseline="30000" dirty="0">
                <a:latin typeface="Sitka Text" panose="02000505000000020004" pitchFamily="2" charset="0"/>
              </a:rPr>
              <a:t>th</a:t>
            </a:r>
            <a:r>
              <a:rPr lang="en-US" dirty="0">
                <a:latin typeface="Sitka Text" panose="02000505000000020004" pitchFamily="2" charset="0"/>
              </a:rPr>
              <a:t> in family caregivers &amp; the economic value of caregiving</a:t>
            </a:r>
          </a:p>
        </p:txBody>
      </p:sp>
      <p:graphicFrame>
        <p:nvGraphicFramePr>
          <p:cNvPr id="4" name="Content Placeholder 3">
            <a:extLst>
              <a:ext uri="{FF2B5EF4-FFF2-40B4-BE49-F238E27FC236}">
                <a16:creationId xmlns:a16="http://schemas.microsoft.com/office/drawing/2014/main" id="{EAD7F8FA-5909-46BA-A341-0B29B6B1239C}"/>
              </a:ext>
            </a:extLst>
          </p:cNvPr>
          <p:cNvGraphicFramePr>
            <a:graphicFrameLocks noGrp="1"/>
          </p:cNvGraphicFramePr>
          <p:nvPr>
            <p:ph idx="1"/>
            <p:extLst>
              <p:ext uri="{D42A27DB-BD31-4B8C-83A1-F6EECF244321}">
                <p14:modId xmlns:p14="http://schemas.microsoft.com/office/powerpoint/2010/main" val="1479803324"/>
              </p:ext>
            </p:extLst>
          </p:nvPr>
        </p:nvGraphicFramePr>
        <p:xfrm>
          <a:off x="586439" y="2411530"/>
          <a:ext cx="10988642" cy="3223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734F4A09-AE9E-4AE6-A8B3-BC353E07D122}"/>
              </a:ext>
            </a:extLst>
          </p:cNvPr>
          <p:cNvSpPr/>
          <p:nvPr/>
        </p:nvSpPr>
        <p:spPr>
          <a:xfrm>
            <a:off x="244839" y="6144875"/>
            <a:ext cx="6489277" cy="461665"/>
          </a:xfrm>
          <a:prstGeom prst="rect">
            <a:avLst/>
          </a:prstGeom>
          <a:noFill/>
        </p:spPr>
        <p:txBody>
          <a:bodyPr wrap="none" lIns="91440" tIns="45720" rIns="91440" bIns="45720">
            <a:spAutoFit/>
          </a:bodyPr>
          <a:lstStyle/>
          <a:p>
            <a:r>
              <a:rPr lang="en-US" sz="2400" b="1" cap="none" spc="0" dirty="0">
                <a:ln w="0"/>
                <a:effectLst>
                  <a:outerShdw blurRad="38100" dist="25400" dir="5400000" algn="ctr" rotWithShape="0">
                    <a:srgbClr val="6E747A">
                      <a:alpha val="43000"/>
                    </a:srgbClr>
                  </a:outerShdw>
                </a:effectLst>
                <a:latin typeface="Sitka Text" panose="02000505000000020004" pitchFamily="2" charset="0"/>
              </a:rPr>
              <a:t>H</a:t>
            </a:r>
            <a:r>
              <a:rPr lang="en-US" sz="2400" b="1" dirty="0">
                <a:ln w="0"/>
                <a:effectLst>
                  <a:outerShdw blurRad="38100" dist="25400" dir="5400000" algn="ctr" rotWithShape="0">
                    <a:srgbClr val="6E747A">
                      <a:alpha val="43000"/>
                    </a:srgbClr>
                  </a:outerShdw>
                </a:effectLst>
                <a:latin typeface="Sitka Text" panose="02000505000000020004" pitchFamily="2" charset="0"/>
              </a:rPr>
              <a:t>andout:</a:t>
            </a:r>
            <a:r>
              <a:rPr lang="en-US" sz="2400" dirty="0">
                <a:ln w="0"/>
                <a:latin typeface="Sitka Text" panose="02000505000000020004" pitchFamily="2" charset="0"/>
              </a:rPr>
              <a:t> Challenges for Family Caregivers</a:t>
            </a:r>
            <a:endParaRPr lang="en-US" sz="2400" b="0" cap="none" spc="0" dirty="0">
              <a:ln w="0"/>
              <a:effectLst>
                <a:outerShdw blurRad="38100" dist="25400" dir="5400000" algn="ctr" rotWithShape="0">
                  <a:srgbClr val="6E747A">
                    <a:alpha val="43000"/>
                  </a:srgbClr>
                </a:outerShdw>
              </a:effectLst>
              <a:latin typeface="Sitka Text" panose="02000505000000020004" pitchFamily="2" charset="0"/>
            </a:endParaRPr>
          </a:p>
        </p:txBody>
      </p:sp>
    </p:spTree>
    <p:extLst>
      <p:ext uri="{BB962C8B-B14F-4D97-AF65-F5344CB8AC3E}">
        <p14:creationId xmlns:p14="http://schemas.microsoft.com/office/powerpoint/2010/main" val="166518104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93D0A-A7C5-4B18-AA5F-8B5DAE793BF0}"/>
              </a:ext>
            </a:extLst>
          </p:cNvPr>
          <p:cNvSpPr>
            <a:spLocks noGrp="1"/>
          </p:cNvSpPr>
          <p:nvPr>
            <p:ph type="title"/>
          </p:nvPr>
        </p:nvSpPr>
        <p:spPr/>
        <p:txBody>
          <a:bodyPr/>
          <a:lstStyle/>
          <a:p>
            <a:r>
              <a:rPr lang="en-US" dirty="0">
                <a:solidFill>
                  <a:schemeClr val="tx1"/>
                </a:solidFill>
                <a:latin typeface="Sitka Text" panose="02000505000000020004" pitchFamily="2" charset="0"/>
              </a:rPr>
              <a:t>Caregiver Agreements </a:t>
            </a:r>
          </a:p>
        </p:txBody>
      </p:sp>
      <p:sp>
        <p:nvSpPr>
          <p:cNvPr id="3" name="Content Placeholder 2">
            <a:extLst>
              <a:ext uri="{FF2B5EF4-FFF2-40B4-BE49-F238E27FC236}">
                <a16:creationId xmlns:a16="http://schemas.microsoft.com/office/drawing/2014/main" id="{D568B7EB-C581-4BD8-A070-780BA6D996AF}"/>
              </a:ext>
            </a:extLst>
          </p:cNvPr>
          <p:cNvSpPr>
            <a:spLocks noGrp="1"/>
          </p:cNvSpPr>
          <p:nvPr>
            <p:ph idx="1"/>
          </p:nvPr>
        </p:nvSpPr>
        <p:spPr>
          <a:xfrm>
            <a:off x="1143000" y="2057400"/>
            <a:ext cx="10423358" cy="4038600"/>
          </a:xfrm>
        </p:spPr>
        <p:txBody>
          <a:bodyPr>
            <a:normAutofit/>
          </a:bodyPr>
          <a:lstStyle/>
          <a:p>
            <a:pPr marL="45720" indent="0">
              <a:buNone/>
            </a:pPr>
            <a:r>
              <a:rPr lang="en-US" sz="4000" dirty="0">
                <a:latin typeface="Sitka Text" panose="02000505000000020004" pitchFamily="2" charset="0"/>
              </a:rPr>
              <a:t>An agreement between caregiver(s)and care recipient to provide care and/or lodging for care recipient </a:t>
            </a:r>
          </a:p>
        </p:txBody>
      </p:sp>
      <p:pic>
        <p:nvPicPr>
          <p:cNvPr id="4" name="Picture 3">
            <a:extLst>
              <a:ext uri="{FF2B5EF4-FFF2-40B4-BE49-F238E27FC236}">
                <a16:creationId xmlns:a16="http://schemas.microsoft.com/office/drawing/2014/main" id="{3C777467-AD0F-452F-8097-5DD42E57A4DA}"/>
              </a:ext>
            </a:extLst>
          </p:cNvPr>
          <p:cNvPicPr>
            <a:picLocks noChangeAspect="1"/>
          </p:cNvPicPr>
          <p:nvPr/>
        </p:nvPicPr>
        <p:blipFill>
          <a:blip r:embed="rId3"/>
          <a:stretch>
            <a:fillRect/>
          </a:stretch>
        </p:blipFill>
        <p:spPr>
          <a:xfrm>
            <a:off x="4516572" y="4250321"/>
            <a:ext cx="3125725" cy="2293220"/>
          </a:xfrm>
          <a:prstGeom prst="rect">
            <a:avLst/>
          </a:prstGeom>
        </p:spPr>
      </p:pic>
    </p:spTree>
    <p:extLst>
      <p:ext uri="{BB962C8B-B14F-4D97-AF65-F5344CB8AC3E}">
        <p14:creationId xmlns:p14="http://schemas.microsoft.com/office/powerpoint/2010/main" val="25584977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93D0A-A7C5-4B18-AA5F-8B5DAE793BF0}"/>
              </a:ext>
            </a:extLst>
          </p:cNvPr>
          <p:cNvSpPr>
            <a:spLocks noGrp="1"/>
          </p:cNvSpPr>
          <p:nvPr>
            <p:ph type="title"/>
          </p:nvPr>
        </p:nvSpPr>
        <p:spPr/>
        <p:txBody>
          <a:bodyPr/>
          <a:lstStyle/>
          <a:p>
            <a:r>
              <a:rPr lang="en-US" dirty="0">
                <a:solidFill>
                  <a:schemeClr val="tx1"/>
                </a:solidFill>
                <a:latin typeface="Sitka Text" panose="02000505000000020004" pitchFamily="2" charset="0"/>
              </a:rPr>
              <a:t>Valid Caregiver Agreements </a:t>
            </a:r>
          </a:p>
        </p:txBody>
      </p:sp>
      <p:sp>
        <p:nvSpPr>
          <p:cNvPr id="3" name="Content Placeholder 2">
            <a:extLst>
              <a:ext uri="{FF2B5EF4-FFF2-40B4-BE49-F238E27FC236}">
                <a16:creationId xmlns:a16="http://schemas.microsoft.com/office/drawing/2014/main" id="{D568B7EB-C581-4BD8-A070-780BA6D996AF}"/>
              </a:ext>
            </a:extLst>
          </p:cNvPr>
          <p:cNvSpPr>
            <a:spLocks noGrp="1"/>
          </p:cNvSpPr>
          <p:nvPr>
            <p:ph idx="1"/>
          </p:nvPr>
        </p:nvSpPr>
        <p:spPr/>
        <p:txBody>
          <a:bodyPr>
            <a:normAutofit fontScale="70000" lnSpcReduction="20000"/>
          </a:bodyPr>
          <a:lstStyle/>
          <a:p>
            <a:pPr>
              <a:buFont typeface="Wingdings" panose="05000000000000000000" pitchFamily="2" charset="2"/>
              <a:buChar char="v"/>
            </a:pPr>
            <a:r>
              <a:rPr lang="en-US" sz="4000" dirty="0">
                <a:latin typeface="Sitka Text" panose="02000505000000020004" pitchFamily="2" charset="0"/>
              </a:rPr>
              <a:t> Written </a:t>
            </a:r>
          </a:p>
          <a:p>
            <a:pPr lvl="2">
              <a:buFont typeface="Courier New" panose="02070309020205020404" pitchFamily="49" charset="0"/>
              <a:buChar char="o"/>
            </a:pPr>
            <a:r>
              <a:rPr lang="en-US" sz="3600" dirty="0">
                <a:latin typeface="Sitka Text" panose="02000505000000020004" pitchFamily="2" charset="0"/>
              </a:rPr>
              <a:t> </a:t>
            </a:r>
            <a:r>
              <a:rPr lang="en-US" sz="3100" dirty="0">
                <a:latin typeface="Sitka Text" panose="02000505000000020004" pitchFamily="2" charset="0"/>
              </a:rPr>
              <a:t>rebuts presumption done out of love and affection </a:t>
            </a:r>
          </a:p>
          <a:p>
            <a:pPr>
              <a:buFont typeface="Wingdings" panose="05000000000000000000" pitchFamily="2" charset="2"/>
              <a:buChar char="v"/>
            </a:pPr>
            <a:r>
              <a:rPr lang="en-US" sz="4000" dirty="0">
                <a:latin typeface="Sitka Text" panose="02000505000000020004" pitchFamily="2" charset="0"/>
              </a:rPr>
              <a:t> Fair consideration (compensation)</a:t>
            </a:r>
          </a:p>
          <a:p>
            <a:pPr lvl="2">
              <a:buFont typeface="Courier New" panose="02070309020205020404" pitchFamily="49" charset="0"/>
              <a:buChar char="o"/>
            </a:pPr>
            <a:r>
              <a:rPr lang="en-US" sz="3600" dirty="0">
                <a:latin typeface="Sitka Text" panose="02000505000000020004" pitchFamily="2" charset="0"/>
              </a:rPr>
              <a:t> </a:t>
            </a:r>
            <a:r>
              <a:rPr lang="en-US" sz="3100" dirty="0">
                <a:latin typeface="Sitka Text" panose="02000505000000020004" pitchFamily="2" charset="0"/>
              </a:rPr>
              <a:t>for Family Caregiver Agreement, compare services and housing to </a:t>
            </a:r>
            <a:r>
              <a:rPr lang="en-US" sz="3100" dirty="0">
                <a:solidFill>
                  <a:schemeClr val="bg1"/>
                </a:solidFill>
                <a:latin typeface="Sitka Text" panose="02000505000000020004" pitchFamily="2" charset="0"/>
              </a:rPr>
              <a:t>i</a:t>
            </a:r>
            <a:r>
              <a:rPr lang="en-US" sz="3100" dirty="0">
                <a:latin typeface="Sitka Text" panose="02000505000000020004" pitchFamily="2" charset="0"/>
              </a:rPr>
              <a:t>community rates (local </a:t>
            </a:r>
            <a:r>
              <a:rPr lang="en-US" sz="3100" dirty="0" err="1">
                <a:latin typeface="Sitka Text" panose="02000505000000020004" pitchFamily="2" charset="0"/>
              </a:rPr>
              <a:t>SNFs</a:t>
            </a:r>
            <a:r>
              <a:rPr lang="en-US" sz="3100" dirty="0">
                <a:latin typeface="Sitka Text" panose="02000505000000020004" pitchFamily="2" charset="0"/>
              </a:rPr>
              <a:t>, </a:t>
            </a:r>
            <a:r>
              <a:rPr lang="en-US" sz="3100" dirty="0" err="1">
                <a:latin typeface="Sitka Text" panose="02000505000000020004" pitchFamily="2" charset="0"/>
              </a:rPr>
              <a:t>ALFs</a:t>
            </a:r>
            <a:r>
              <a:rPr lang="en-US" sz="3100" dirty="0">
                <a:latin typeface="Sitka Text" panose="02000505000000020004" pitchFamily="2" charset="0"/>
              </a:rPr>
              <a:t>, </a:t>
            </a:r>
            <a:r>
              <a:rPr lang="en-US" sz="3100" dirty="0" err="1">
                <a:latin typeface="Sitka Text" panose="02000505000000020004" pitchFamily="2" charset="0"/>
              </a:rPr>
              <a:t>HHAs</a:t>
            </a:r>
            <a:r>
              <a:rPr lang="en-US" sz="3100" dirty="0">
                <a:latin typeface="Sitka Text" panose="02000505000000020004" pitchFamily="2" charset="0"/>
              </a:rPr>
              <a:t>)</a:t>
            </a:r>
          </a:p>
          <a:p>
            <a:pPr>
              <a:buFont typeface="Wingdings" panose="05000000000000000000" pitchFamily="2" charset="2"/>
              <a:buChar char="v"/>
            </a:pPr>
            <a:r>
              <a:rPr lang="en-US" sz="4000" dirty="0">
                <a:latin typeface="Sitka Text" panose="02000505000000020004" pitchFamily="2" charset="0"/>
              </a:rPr>
              <a:t> Specify Services</a:t>
            </a:r>
          </a:p>
          <a:p>
            <a:pPr>
              <a:buFont typeface="Wingdings" panose="05000000000000000000" pitchFamily="2" charset="2"/>
              <a:buChar char="v"/>
            </a:pPr>
            <a:r>
              <a:rPr lang="en-US" sz="4000" dirty="0">
                <a:latin typeface="Sitka Text" panose="02000505000000020004" pitchFamily="2" charset="0"/>
              </a:rPr>
              <a:t> Length of Services </a:t>
            </a:r>
          </a:p>
          <a:p>
            <a:pPr>
              <a:buFont typeface="Wingdings" panose="05000000000000000000" pitchFamily="2" charset="2"/>
              <a:buChar char="v"/>
            </a:pPr>
            <a:r>
              <a:rPr lang="en-US" sz="4000" dirty="0">
                <a:latin typeface="Sitka Text" panose="02000505000000020004" pitchFamily="2" charset="0"/>
              </a:rPr>
              <a:t> Executed by both parties </a:t>
            </a:r>
          </a:p>
          <a:p>
            <a:pPr lvl="2">
              <a:buFont typeface="Courier New" panose="02070309020205020404" pitchFamily="49" charset="0"/>
              <a:buChar char="o"/>
            </a:pPr>
            <a:r>
              <a:rPr lang="en-US" sz="3600" dirty="0">
                <a:latin typeface="Sitka Text" panose="02000505000000020004" pitchFamily="2" charset="0"/>
              </a:rPr>
              <a:t> </a:t>
            </a:r>
            <a:r>
              <a:rPr lang="en-US" sz="3100" b="1" dirty="0">
                <a:latin typeface="Sitka Text" panose="02000505000000020004" pitchFamily="2" charset="0"/>
              </a:rPr>
              <a:t>DHS</a:t>
            </a:r>
            <a:r>
              <a:rPr lang="en-US" sz="3100" dirty="0">
                <a:latin typeface="Sitka Text" panose="02000505000000020004" pitchFamily="2" charset="0"/>
              </a:rPr>
              <a:t>: wants to see that actual care recipient signed Family </a:t>
            </a:r>
            <a:r>
              <a:rPr lang="en-US" sz="3100" dirty="0">
                <a:solidFill>
                  <a:schemeClr val="bg1"/>
                </a:solidFill>
                <a:latin typeface="Sitka Text" panose="02000505000000020004" pitchFamily="2" charset="0"/>
              </a:rPr>
              <a:t>i</a:t>
            </a:r>
            <a:r>
              <a:rPr lang="en-US" sz="3100" dirty="0">
                <a:latin typeface="Sitka Text" panose="02000505000000020004" pitchFamily="2" charset="0"/>
              </a:rPr>
              <a:t>agreement; not POA if POA is also a caregiver </a:t>
            </a:r>
          </a:p>
        </p:txBody>
      </p:sp>
    </p:spTree>
    <p:extLst>
      <p:ext uri="{BB962C8B-B14F-4D97-AF65-F5344CB8AC3E}">
        <p14:creationId xmlns:p14="http://schemas.microsoft.com/office/powerpoint/2010/main" val="147823211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93D0A-A7C5-4B18-AA5F-8B5DAE793BF0}"/>
              </a:ext>
            </a:extLst>
          </p:cNvPr>
          <p:cNvSpPr>
            <a:spLocks noGrp="1"/>
          </p:cNvSpPr>
          <p:nvPr>
            <p:ph type="title"/>
          </p:nvPr>
        </p:nvSpPr>
        <p:spPr/>
        <p:txBody>
          <a:bodyPr/>
          <a:lstStyle/>
          <a:p>
            <a:r>
              <a:rPr lang="en-US" dirty="0">
                <a:solidFill>
                  <a:schemeClr val="tx1"/>
                </a:solidFill>
                <a:latin typeface="Sitka Text" panose="02000505000000020004" pitchFamily="2" charset="0"/>
              </a:rPr>
              <a:t>Detailed Expectations of Parties </a:t>
            </a:r>
          </a:p>
        </p:txBody>
      </p:sp>
      <p:sp>
        <p:nvSpPr>
          <p:cNvPr id="3" name="Content Placeholder 2">
            <a:extLst>
              <a:ext uri="{FF2B5EF4-FFF2-40B4-BE49-F238E27FC236}">
                <a16:creationId xmlns:a16="http://schemas.microsoft.com/office/drawing/2014/main" id="{D568B7EB-C581-4BD8-A070-780BA6D996AF}"/>
              </a:ext>
            </a:extLst>
          </p:cNvPr>
          <p:cNvSpPr>
            <a:spLocks noGrp="1"/>
          </p:cNvSpPr>
          <p:nvPr>
            <p:ph idx="1"/>
          </p:nvPr>
        </p:nvSpPr>
        <p:spPr/>
        <p:txBody>
          <a:bodyPr>
            <a:normAutofit/>
          </a:bodyPr>
          <a:lstStyle/>
          <a:p>
            <a:pPr>
              <a:buFont typeface="Wingdings" panose="05000000000000000000" pitchFamily="2" charset="2"/>
              <a:buChar char="v"/>
            </a:pPr>
            <a:r>
              <a:rPr lang="en-US" sz="4000" dirty="0">
                <a:latin typeface="Sitka Text" panose="02000505000000020004" pitchFamily="2" charset="0"/>
              </a:rPr>
              <a:t> Accommodations:</a:t>
            </a:r>
          </a:p>
          <a:p>
            <a:pPr lvl="2">
              <a:buFont typeface="Courier New" panose="02070309020205020404" pitchFamily="49" charset="0"/>
              <a:buChar char="o"/>
            </a:pPr>
            <a:r>
              <a:rPr lang="en-US" sz="3200" dirty="0">
                <a:latin typeface="Sitka Text" panose="02000505000000020004" pitchFamily="2" charset="0"/>
              </a:rPr>
              <a:t> Where provided?</a:t>
            </a:r>
          </a:p>
          <a:p>
            <a:pPr lvl="2">
              <a:buFont typeface="Courier New" panose="02070309020205020404" pitchFamily="49" charset="0"/>
              <a:buChar char="o"/>
            </a:pPr>
            <a:r>
              <a:rPr lang="en-US" sz="3200" dirty="0">
                <a:latin typeface="Sitka Text" panose="02000505000000020004" pitchFamily="2" charset="0"/>
              </a:rPr>
              <a:t> Bedroom or suite?</a:t>
            </a:r>
          </a:p>
          <a:p>
            <a:pPr lvl="2">
              <a:buFont typeface="Courier New" panose="02070309020205020404" pitchFamily="49" charset="0"/>
              <a:buChar char="o"/>
            </a:pPr>
            <a:r>
              <a:rPr lang="en-US" sz="3200" dirty="0">
                <a:latin typeface="Sitka Text" panose="02000505000000020004" pitchFamily="2" charset="0"/>
              </a:rPr>
              <a:t> Private bath?</a:t>
            </a:r>
          </a:p>
          <a:p>
            <a:pPr lvl="2">
              <a:buFont typeface="Courier New" panose="02070309020205020404" pitchFamily="49" charset="0"/>
              <a:buChar char="o"/>
            </a:pPr>
            <a:r>
              <a:rPr lang="en-US" sz="3200" dirty="0">
                <a:latin typeface="Sitka Text" panose="02000505000000020004" pitchFamily="2" charset="0"/>
              </a:rPr>
              <a:t> Use of kitchen/common area?</a:t>
            </a:r>
          </a:p>
          <a:p>
            <a:pPr lvl="2">
              <a:buFont typeface="Courier New" panose="02070309020205020404" pitchFamily="49" charset="0"/>
              <a:buChar char="o"/>
            </a:pPr>
            <a:r>
              <a:rPr lang="en-US" sz="3200" dirty="0">
                <a:latin typeface="Sitka Text" panose="02000505000000020004" pitchFamily="2" charset="0"/>
              </a:rPr>
              <a:t> Use of garage? </a:t>
            </a:r>
          </a:p>
        </p:txBody>
      </p:sp>
      <p:pic>
        <p:nvPicPr>
          <p:cNvPr id="5" name="Picture 4">
            <a:extLst>
              <a:ext uri="{FF2B5EF4-FFF2-40B4-BE49-F238E27FC236}">
                <a16:creationId xmlns:a16="http://schemas.microsoft.com/office/drawing/2014/main" id="{5638379F-863A-4126-817D-C2B9E70917B8}"/>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7947262" y="3657600"/>
            <a:ext cx="3829719" cy="2815970"/>
          </a:xfrm>
          <a:prstGeom prst="rect">
            <a:avLst/>
          </a:prstGeom>
        </p:spPr>
      </p:pic>
    </p:spTree>
    <p:extLst>
      <p:ext uri="{BB962C8B-B14F-4D97-AF65-F5344CB8AC3E}">
        <p14:creationId xmlns:p14="http://schemas.microsoft.com/office/powerpoint/2010/main" val="307396023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93D0A-A7C5-4B18-AA5F-8B5DAE793BF0}"/>
              </a:ext>
            </a:extLst>
          </p:cNvPr>
          <p:cNvSpPr>
            <a:spLocks noGrp="1"/>
          </p:cNvSpPr>
          <p:nvPr>
            <p:ph type="title"/>
          </p:nvPr>
        </p:nvSpPr>
        <p:spPr>
          <a:xfrm>
            <a:off x="631399" y="568657"/>
            <a:ext cx="9875520" cy="1356360"/>
          </a:xfrm>
        </p:spPr>
        <p:txBody>
          <a:bodyPr/>
          <a:lstStyle/>
          <a:p>
            <a:r>
              <a:rPr lang="en-US" dirty="0">
                <a:solidFill>
                  <a:schemeClr val="tx1"/>
                </a:solidFill>
                <a:latin typeface="Sitka Text" panose="02000505000000020004" pitchFamily="2" charset="0"/>
              </a:rPr>
              <a:t>What Services are Included? </a:t>
            </a:r>
          </a:p>
        </p:txBody>
      </p:sp>
      <p:sp>
        <p:nvSpPr>
          <p:cNvPr id="3" name="Content Placeholder 2">
            <a:extLst>
              <a:ext uri="{FF2B5EF4-FFF2-40B4-BE49-F238E27FC236}">
                <a16:creationId xmlns:a16="http://schemas.microsoft.com/office/drawing/2014/main" id="{D568B7EB-C581-4BD8-A070-780BA6D996AF}"/>
              </a:ext>
            </a:extLst>
          </p:cNvPr>
          <p:cNvSpPr>
            <a:spLocks noGrp="1"/>
          </p:cNvSpPr>
          <p:nvPr>
            <p:ph sz="half" idx="1"/>
          </p:nvPr>
        </p:nvSpPr>
        <p:spPr>
          <a:xfrm>
            <a:off x="631399" y="2081282"/>
            <a:ext cx="4244141" cy="4023360"/>
          </a:xfrm>
        </p:spPr>
        <p:txBody>
          <a:bodyPr>
            <a:normAutofit fontScale="77500" lnSpcReduction="20000"/>
          </a:bodyPr>
          <a:lstStyle/>
          <a:p>
            <a:pPr>
              <a:buFont typeface="Wingdings" panose="05000000000000000000" pitchFamily="2" charset="2"/>
              <a:buChar char="v"/>
            </a:pPr>
            <a:r>
              <a:rPr lang="en-US" sz="4000" b="1" dirty="0">
                <a:latin typeface="Sitka Text" panose="02000505000000020004" pitchFamily="2" charset="0"/>
              </a:rPr>
              <a:t> Meals</a:t>
            </a:r>
          </a:p>
          <a:p>
            <a:pPr marL="548640" lvl="2" indent="0">
              <a:lnSpc>
                <a:spcPct val="120000"/>
              </a:lnSpc>
              <a:buNone/>
            </a:pPr>
            <a:r>
              <a:rPr lang="en-US" sz="2600" dirty="0">
                <a:latin typeface="Sitka Text" panose="02000505000000020004" pitchFamily="2" charset="0"/>
              </a:rPr>
              <a:t>Included? How many? Different on weekends?</a:t>
            </a:r>
          </a:p>
          <a:p>
            <a:pPr>
              <a:buFont typeface="Wingdings" panose="05000000000000000000" pitchFamily="2" charset="2"/>
              <a:buChar char="v"/>
            </a:pPr>
            <a:r>
              <a:rPr lang="en-US" sz="4000" dirty="0">
                <a:latin typeface="Sitka Text" panose="02000505000000020004" pitchFamily="2" charset="0"/>
              </a:rPr>
              <a:t> </a:t>
            </a:r>
            <a:r>
              <a:rPr lang="en-US" sz="4000" b="1" dirty="0">
                <a:latin typeface="Sitka Text" panose="02000505000000020004" pitchFamily="2" charset="0"/>
              </a:rPr>
              <a:t>Cleaning</a:t>
            </a:r>
          </a:p>
          <a:p>
            <a:pPr marL="548640" lvl="2" indent="0">
              <a:lnSpc>
                <a:spcPct val="120000"/>
              </a:lnSpc>
              <a:buNone/>
            </a:pPr>
            <a:r>
              <a:rPr lang="en-US" sz="2600" dirty="0">
                <a:latin typeface="Sitka Text" panose="02000505000000020004" pitchFamily="2" charset="0"/>
              </a:rPr>
              <a:t>How frequent? </a:t>
            </a:r>
          </a:p>
          <a:p>
            <a:pPr>
              <a:buFont typeface="Wingdings" panose="05000000000000000000" pitchFamily="2" charset="2"/>
              <a:buChar char="v"/>
            </a:pPr>
            <a:r>
              <a:rPr lang="en-US" sz="4000" dirty="0">
                <a:latin typeface="Sitka Text" panose="02000505000000020004" pitchFamily="2" charset="0"/>
              </a:rPr>
              <a:t> </a:t>
            </a:r>
            <a:r>
              <a:rPr lang="en-US" sz="4000" b="1" dirty="0">
                <a:latin typeface="Sitka Text" panose="02000505000000020004" pitchFamily="2" charset="0"/>
              </a:rPr>
              <a:t>Laundry</a:t>
            </a:r>
          </a:p>
          <a:p>
            <a:pPr marL="548640" lvl="2" indent="0">
              <a:lnSpc>
                <a:spcPct val="120000"/>
              </a:lnSpc>
              <a:buNone/>
            </a:pPr>
            <a:r>
              <a:rPr lang="en-US" sz="2600" dirty="0">
                <a:latin typeface="Sitka Text" panose="02000505000000020004" pitchFamily="2" charset="0"/>
              </a:rPr>
              <a:t>How often? </a:t>
            </a:r>
          </a:p>
          <a:p>
            <a:pPr>
              <a:buFont typeface="Wingdings" panose="05000000000000000000" pitchFamily="2" charset="2"/>
              <a:buChar char="v"/>
            </a:pPr>
            <a:r>
              <a:rPr lang="en-US" sz="4000" dirty="0">
                <a:latin typeface="Sitka Text" panose="02000505000000020004" pitchFamily="2" charset="0"/>
              </a:rPr>
              <a:t> </a:t>
            </a:r>
            <a:r>
              <a:rPr lang="en-US" sz="4000" b="1" dirty="0">
                <a:latin typeface="Sitka Text" panose="02000505000000020004" pitchFamily="2" charset="0"/>
              </a:rPr>
              <a:t>Transportation </a:t>
            </a:r>
          </a:p>
          <a:p>
            <a:pPr marL="548640" lvl="2" indent="0">
              <a:lnSpc>
                <a:spcPct val="120000"/>
              </a:lnSpc>
              <a:buNone/>
            </a:pPr>
            <a:r>
              <a:rPr lang="en-US" sz="2600" dirty="0">
                <a:latin typeface="Sitka Text" panose="02000505000000020004" pitchFamily="2" charset="0"/>
              </a:rPr>
              <a:t>Where to? How often? </a:t>
            </a:r>
          </a:p>
          <a:p>
            <a:pPr marL="548640" lvl="2" indent="0">
              <a:buNone/>
            </a:pPr>
            <a:endParaRPr lang="en-US" sz="3600" dirty="0">
              <a:latin typeface="Sitka Text" panose="02000505000000020004" pitchFamily="2" charset="0"/>
            </a:endParaRPr>
          </a:p>
        </p:txBody>
      </p:sp>
      <p:sp>
        <p:nvSpPr>
          <p:cNvPr id="4" name="Content Placeholder 3">
            <a:extLst>
              <a:ext uri="{FF2B5EF4-FFF2-40B4-BE49-F238E27FC236}">
                <a16:creationId xmlns:a16="http://schemas.microsoft.com/office/drawing/2014/main" id="{0C5B118B-58D0-4186-B70A-01D1A72DBE45}"/>
              </a:ext>
            </a:extLst>
          </p:cNvPr>
          <p:cNvSpPr>
            <a:spLocks noGrp="1"/>
          </p:cNvSpPr>
          <p:nvPr>
            <p:ph sz="half" idx="2"/>
          </p:nvPr>
        </p:nvSpPr>
        <p:spPr>
          <a:xfrm>
            <a:off x="4875540" y="2081282"/>
            <a:ext cx="4926186" cy="4454878"/>
          </a:xfrm>
        </p:spPr>
        <p:txBody>
          <a:bodyPr>
            <a:normAutofit fontScale="77500" lnSpcReduction="20000"/>
          </a:bodyPr>
          <a:lstStyle/>
          <a:p>
            <a:pPr>
              <a:buFont typeface="Wingdings" panose="05000000000000000000" pitchFamily="2" charset="2"/>
              <a:buChar char="v"/>
            </a:pPr>
            <a:r>
              <a:rPr lang="en-US" sz="4000" dirty="0">
                <a:latin typeface="Sitka Text" panose="02000505000000020004" pitchFamily="2" charset="0"/>
              </a:rPr>
              <a:t> </a:t>
            </a:r>
            <a:r>
              <a:rPr lang="en-US" sz="4000" b="1" dirty="0">
                <a:latin typeface="Sitka Text" panose="02000505000000020004" pitchFamily="2" charset="0"/>
              </a:rPr>
              <a:t>Financial</a:t>
            </a:r>
            <a:r>
              <a:rPr lang="en-US" sz="4000" dirty="0">
                <a:latin typeface="Sitka Text" panose="02000505000000020004" pitchFamily="2" charset="0"/>
              </a:rPr>
              <a:t> </a:t>
            </a:r>
          </a:p>
          <a:p>
            <a:pPr marL="548640" lvl="2" indent="0">
              <a:lnSpc>
                <a:spcPct val="120000"/>
              </a:lnSpc>
              <a:buNone/>
            </a:pPr>
            <a:r>
              <a:rPr lang="en-US" sz="2600" dirty="0">
                <a:latin typeface="Sitka Text" panose="02000505000000020004" pitchFamily="2" charset="0"/>
              </a:rPr>
              <a:t>Pay bills? Investments? </a:t>
            </a:r>
          </a:p>
          <a:p>
            <a:pPr>
              <a:buFont typeface="Wingdings" panose="05000000000000000000" pitchFamily="2" charset="2"/>
              <a:buChar char="v"/>
            </a:pPr>
            <a:r>
              <a:rPr lang="en-US" sz="4000" dirty="0">
                <a:latin typeface="Sitka Text" panose="02000505000000020004" pitchFamily="2" charset="0"/>
              </a:rPr>
              <a:t> </a:t>
            </a:r>
            <a:r>
              <a:rPr lang="en-US" sz="4000" b="1" dirty="0">
                <a:latin typeface="Sitka Text" panose="02000505000000020004" pitchFamily="2" charset="0"/>
              </a:rPr>
              <a:t>Medical </a:t>
            </a:r>
          </a:p>
          <a:p>
            <a:pPr marL="548640" lvl="2" indent="0">
              <a:lnSpc>
                <a:spcPct val="120000"/>
              </a:lnSpc>
              <a:buNone/>
            </a:pPr>
            <a:r>
              <a:rPr lang="en-US" sz="2600" dirty="0">
                <a:latin typeface="Sitka Text" panose="02000505000000020004" pitchFamily="2" charset="0"/>
              </a:rPr>
              <a:t>Is caregiver able to provide and at what level? (e.g. nurse)</a:t>
            </a:r>
          </a:p>
          <a:p>
            <a:pPr marL="548640" lvl="2" indent="0">
              <a:buNone/>
            </a:pPr>
            <a:endParaRPr lang="en-US" sz="2600" dirty="0">
              <a:latin typeface="Sitka Text" panose="02000505000000020004" pitchFamily="2" charset="0"/>
            </a:endParaRPr>
          </a:p>
          <a:p>
            <a:pPr marL="548640" lvl="2" indent="0">
              <a:buNone/>
            </a:pPr>
            <a:r>
              <a:rPr lang="en-US" sz="2600" dirty="0">
                <a:latin typeface="Sitka Text" panose="02000505000000020004" pitchFamily="2" charset="0"/>
              </a:rPr>
              <a:t>Monitor health? </a:t>
            </a:r>
          </a:p>
          <a:p>
            <a:pPr>
              <a:buFont typeface="Wingdings" panose="05000000000000000000" pitchFamily="2" charset="2"/>
              <a:buChar char="v"/>
            </a:pPr>
            <a:r>
              <a:rPr lang="en-US" sz="4000" dirty="0">
                <a:latin typeface="Sitka Text" panose="02000505000000020004" pitchFamily="2" charset="0"/>
              </a:rPr>
              <a:t> </a:t>
            </a:r>
            <a:r>
              <a:rPr lang="en-US" sz="4000" b="1" dirty="0">
                <a:latin typeface="Sitka Text" panose="02000505000000020004" pitchFamily="2" charset="0"/>
              </a:rPr>
              <a:t>Vacation</a:t>
            </a:r>
          </a:p>
          <a:p>
            <a:pPr marL="548640" lvl="2" indent="0">
              <a:lnSpc>
                <a:spcPct val="120000"/>
              </a:lnSpc>
              <a:buNone/>
            </a:pPr>
            <a:r>
              <a:rPr lang="en-US" sz="2600" dirty="0">
                <a:latin typeface="Sitka Text" panose="02000505000000020004" pitchFamily="2" charset="0"/>
              </a:rPr>
              <a:t>For both caregiver and recipient—still get paid?</a:t>
            </a:r>
          </a:p>
          <a:p>
            <a:pPr marL="548640" lvl="2" indent="0">
              <a:buNone/>
            </a:pPr>
            <a:endParaRPr lang="en-US" sz="2600" dirty="0">
              <a:latin typeface="Sitka Text" panose="02000505000000020004" pitchFamily="2" charset="0"/>
            </a:endParaRPr>
          </a:p>
          <a:p>
            <a:pPr marL="548640" lvl="2" indent="0">
              <a:buNone/>
            </a:pPr>
            <a:r>
              <a:rPr lang="en-US" sz="2600" dirty="0">
                <a:latin typeface="Sitka Text" panose="02000505000000020004" pitchFamily="2" charset="0"/>
              </a:rPr>
              <a:t>Alternate caregivers </a:t>
            </a:r>
          </a:p>
          <a:p>
            <a:pPr marL="45720" indent="0">
              <a:buNone/>
            </a:pPr>
            <a:endParaRPr lang="en-US" dirty="0"/>
          </a:p>
        </p:txBody>
      </p:sp>
      <p:pic>
        <p:nvPicPr>
          <p:cNvPr id="6" name="Picture 5">
            <a:extLst>
              <a:ext uri="{FF2B5EF4-FFF2-40B4-BE49-F238E27FC236}">
                <a16:creationId xmlns:a16="http://schemas.microsoft.com/office/drawing/2014/main" id="{238E018F-9705-4989-930D-047C83F44CA9}"/>
              </a:ext>
            </a:extLst>
          </p:cNvPr>
          <p:cNvPicPr>
            <a:picLocks noChangeAspect="1"/>
          </p:cNvPicPr>
          <p:nvPr/>
        </p:nvPicPr>
        <p:blipFill rotWithShape="1">
          <a:blip r:embed="rId3"/>
          <a:srcRect l="1" r="4143"/>
          <a:stretch/>
        </p:blipFill>
        <p:spPr>
          <a:xfrm>
            <a:off x="10450537" y="4977338"/>
            <a:ext cx="1494231" cy="1558822"/>
          </a:xfrm>
          <a:prstGeom prst="rect">
            <a:avLst/>
          </a:prstGeom>
        </p:spPr>
      </p:pic>
      <p:pic>
        <p:nvPicPr>
          <p:cNvPr id="7" name="Picture 6">
            <a:extLst>
              <a:ext uri="{FF2B5EF4-FFF2-40B4-BE49-F238E27FC236}">
                <a16:creationId xmlns:a16="http://schemas.microsoft.com/office/drawing/2014/main" id="{EFAD00D4-FAD5-4CEE-9BA7-099944B900D3}"/>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Lst>
          </a:blip>
          <a:srcRect l="5457" r="12397" b="8762"/>
          <a:stretch/>
        </p:blipFill>
        <p:spPr>
          <a:xfrm>
            <a:off x="10238798" y="2767424"/>
            <a:ext cx="1705970" cy="1894765"/>
          </a:xfrm>
          <a:prstGeom prst="rect">
            <a:avLst/>
          </a:prstGeom>
        </p:spPr>
      </p:pic>
      <p:pic>
        <p:nvPicPr>
          <p:cNvPr id="9" name="Picture 8">
            <a:extLst>
              <a:ext uri="{FF2B5EF4-FFF2-40B4-BE49-F238E27FC236}">
                <a16:creationId xmlns:a16="http://schemas.microsoft.com/office/drawing/2014/main" id="{9136F6FF-C318-4E34-B75E-7B9450E49662}"/>
              </a:ext>
            </a:extLst>
          </p:cNvPr>
          <p:cNvPicPr>
            <a:picLocks noChangeAspect="1"/>
          </p:cNvPicPr>
          <p:nvPr/>
        </p:nvPicPr>
        <p:blipFill rotWithShape="1">
          <a:blip r:embed="rId6"/>
          <a:srcRect l="21706" t="10985" r="22418" b="18757"/>
          <a:stretch/>
        </p:blipFill>
        <p:spPr>
          <a:xfrm>
            <a:off x="10563637" y="664418"/>
            <a:ext cx="1316540" cy="1787857"/>
          </a:xfrm>
          <a:prstGeom prst="rect">
            <a:avLst/>
          </a:prstGeom>
        </p:spPr>
      </p:pic>
    </p:spTree>
    <p:extLst>
      <p:ext uri="{BB962C8B-B14F-4D97-AF65-F5344CB8AC3E}">
        <p14:creationId xmlns:p14="http://schemas.microsoft.com/office/powerpoint/2010/main" val="103226639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93D0A-A7C5-4B18-AA5F-8B5DAE793BF0}"/>
              </a:ext>
            </a:extLst>
          </p:cNvPr>
          <p:cNvSpPr>
            <a:spLocks noGrp="1"/>
          </p:cNvSpPr>
          <p:nvPr>
            <p:ph type="title"/>
          </p:nvPr>
        </p:nvSpPr>
        <p:spPr/>
        <p:txBody>
          <a:bodyPr>
            <a:normAutofit/>
          </a:bodyPr>
          <a:lstStyle/>
          <a:p>
            <a:r>
              <a:rPr lang="en-US" sz="3600" dirty="0">
                <a:solidFill>
                  <a:schemeClr val="tx1"/>
                </a:solidFill>
                <a:latin typeface="Sitka Text" panose="02000505000000020004" pitchFamily="2" charset="0"/>
              </a:rPr>
              <a:t>What Happens If Things Don’t Work Out? </a:t>
            </a:r>
          </a:p>
        </p:txBody>
      </p:sp>
      <p:sp>
        <p:nvSpPr>
          <p:cNvPr id="3" name="Content Placeholder 2">
            <a:extLst>
              <a:ext uri="{FF2B5EF4-FFF2-40B4-BE49-F238E27FC236}">
                <a16:creationId xmlns:a16="http://schemas.microsoft.com/office/drawing/2014/main" id="{D568B7EB-C581-4BD8-A070-780BA6D996AF}"/>
              </a:ext>
            </a:extLst>
          </p:cNvPr>
          <p:cNvSpPr>
            <a:spLocks noGrp="1"/>
          </p:cNvSpPr>
          <p:nvPr>
            <p:ph idx="1"/>
          </p:nvPr>
        </p:nvSpPr>
        <p:spPr/>
        <p:txBody>
          <a:bodyPr>
            <a:normAutofit/>
          </a:bodyPr>
          <a:lstStyle/>
          <a:p>
            <a:pPr>
              <a:buFont typeface="Wingdings" panose="05000000000000000000" pitchFamily="2" charset="2"/>
              <a:buChar char="v"/>
            </a:pPr>
            <a:r>
              <a:rPr lang="en-US" sz="3000" dirty="0">
                <a:latin typeface="Sitka Text" panose="02000505000000020004" pitchFamily="2" charset="0"/>
              </a:rPr>
              <a:t> </a:t>
            </a:r>
            <a:r>
              <a:rPr lang="en-US" sz="2800" dirty="0">
                <a:latin typeface="Sitka Text" panose="02000505000000020004" pitchFamily="2" charset="0"/>
              </a:rPr>
              <a:t>Trial Period?</a:t>
            </a:r>
          </a:p>
          <a:p>
            <a:pPr>
              <a:buFont typeface="Wingdings" panose="05000000000000000000" pitchFamily="2" charset="2"/>
              <a:buChar char="v"/>
            </a:pPr>
            <a:r>
              <a:rPr lang="en-US" sz="2800" dirty="0">
                <a:latin typeface="Sitka Text" panose="02000505000000020004" pitchFamily="2" charset="0"/>
              </a:rPr>
              <a:t> Money back?</a:t>
            </a:r>
          </a:p>
          <a:p>
            <a:pPr>
              <a:buFont typeface="Wingdings" panose="05000000000000000000" pitchFamily="2" charset="2"/>
              <a:buChar char="v"/>
            </a:pPr>
            <a:r>
              <a:rPr lang="en-US" sz="2800" dirty="0">
                <a:latin typeface="Sitka Text" panose="02000505000000020004" pitchFamily="2" charset="0"/>
              </a:rPr>
              <a:t> What if caregiver dies and living in child’s home? </a:t>
            </a:r>
          </a:p>
          <a:p>
            <a:pPr lvl="2">
              <a:buFont typeface="Courier New" panose="02070309020205020404" pitchFamily="49" charset="0"/>
              <a:buChar char="o"/>
            </a:pPr>
            <a:r>
              <a:rPr lang="en-US" sz="2200" dirty="0">
                <a:latin typeface="Sitka Text" panose="02000505000000020004" pitchFamily="2" charset="0"/>
              </a:rPr>
              <a:t> Does spouse take over? (son-in-law</a:t>
            </a:r>
            <a:r>
              <a:rPr lang="en-US" sz="2400" dirty="0">
                <a:latin typeface="Sitka Text" panose="02000505000000020004" pitchFamily="2" charset="0"/>
              </a:rPr>
              <a:t>)</a:t>
            </a:r>
          </a:p>
          <a:p>
            <a:pPr>
              <a:buFont typeface="Wingdings" panose="05000000000000000000" pitchFamily="2" charset="2"/>
              <a:buChar char="v"/>
            </a:pPr>
            <a:r>
              <a:rPr lang="en-US" sz="2800" dirty="0">
                <a:latin typeface="Sitka Text" panose="02000505000000020004" pitchFamily="2" charset="0"/>
              </a:rPr>
              <a:t> What if recipient needs to go to facility? </a:t>
            </a:r>
          </a:p>
          <a:p>
            <a:pPr lvl="2">
              <a:buFont typeface="Courier New" panose="02070309020205020404" pitchFamily="49" charset="0"/>
              <a:buChar char="o"/>
            </a:pPr>
            <a:r>
              <a:rPr lang="en-US" sz="2400" dirty="0">
                <a:latin typeface="Sitka Text" panose="02000505000000020004" pitchFamily="2" charset="0"/>
              </a:rPr>
              <a:t> </a:t>
            </a:r>
            <a:r>
              <a:rPr lang="en-US" sz="2200" dirty="0">
                <a:latin typeface="Sitka Text" panose="02000505000000020004" pitchFamily="2" charset="0"/>
              </a:rPr>
              <a:t>Services continue at some level? (no duplication)</a:t>
            </a:r>
          </a:p>
          <a:p>
            <a:pPr lvl="2">
              <a:buFont typeface="Courier New" panose="02070309020205020404" pitchFamily="49" charset="0"/>
              <a:buChar char="o"/>
            </a:pPr>
            <a:r>
              <a:rPr lang="en-US" sz="2200" dirty="0">
                <a:latin typeface="Sitka Text" panose="02000505000000020004" pitchFamily="2" charset="0"/>
              </a:rPr>
              <a:t> What happens to personal property if going to facility? </a:t>
            </a:r>
          </a:p>
        </p:txBody>
      </p:sp>
    </p:spTree>
    <p:extLst>
      <p:ext uri="{BB962C8B-B14F-4D97-AF65-F5344CB8AC3E}">
        <p14:creationId xmlns:p14="http://schemas.microsoft.com/office/powerpoint/2010/main" val="89695913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93D0A-A7C5-4B18-AA5F-8B5DAE793BF0}"/>
              </a:ext>
            </a:extLst>
          </p:cNvPr>
          <p:cNvSpPr>
            <a:spLocks noGrp="1"/>
          </p:cNvSpPr>
          <p:nvPr>
            <p:ph type="title"/>
          </p:nvPr>
        </p:nvSpPr>
        <p:spPr/>
        <p:txBody>
          <a:bodyPr/>
          <a:lstStyle/>
          <a:p>
            <a:r>
              <a:rPr lang="en-US" dirty="0">
                <a:solidFill>
                  <a:schemeClr val="tx1"/>
                </a:solidFill>
                <a:latin typeface="Sitka Text" panose="02000505000000020004" pitchFamily="2" charset="0"/>
              </a:rPr>
              <a:t>Compensation </a:t>
            </a:r>
          </a:p>
        </p:txBody>
      </p:sp>
      <p:sp>
        <p:nvSpPr>
          <p:cNvPr id="3" name="Content Placeholder 2">
            <a:extLst>
              <a:ext uri="{FF2B5EF4-FFF2-40B4-BE49-F238E27FC236}">
                <a16:creationId xmlns:a16="http://schemas.microsoft.com/office/drawing/2014/main" id="{D568B7EB-C581-4BD8-A070-780BA6D996AF}"/>
              </a:ext>
            </a:extLst>
          </p:cNvPr>
          <p:cNvSpPr>
            <a:spLocks noGrp="1"/>
          </p:cNvSpPr>
          <p:nvPr>
            <p:ph idx="1"/>
          </p:nvPr>
        </p:nvSpPr>
        <p:spPr/>
        <p:txBody>
          <a:bodyPr>
            <a:normAutofit fontScale="77500" lnSpcReduction="20000"/>
          </a:bodyPr>
          <a:lstStyle/>
          <a:p>
            <a:pPr>
              <a:buFont typeface="Wingdings" panose="05000000000000000000" pitchFamily="2" charset="2"/>
              <a:buChar char="v"/>
            </a:pPr>
            <a:r>
              <a:rPr lang="en-US" sz="4000" dirty="0">
                <a:latin typeface="Sitka Text" panose="02000505000000020004" pitchFamily="2" charset="0"/>
              </a:rPr>
              <a:t> What’s it based on? </a:t>
            </a:r>
          </a:p>
          <a:p>
            <a:pPr lvl="2">
              <a:buFont typeface="Courier New" panose="02070309020205020404" pitchFamily="49" charset="0"/>
              <a:buChar char="o"/>
            </a:pPr>
            <a:r>
              <a:rPr lang="en-US" sz="2800" dirty="0">
                <a:latin typeface="Sitka Text" panose="02000505000000020004" pitchFamily="2" charset="0"/>
              </a:rPr>
              <a:t> Per hour or lump sum?</a:t>
            </a:r>
          </a:p>
          <a:p>
            <a:pPr lvl="2">
              <a:buFont typeface="Courier New" panose="02070309020205020404" pitchFamily="49" charset="0"/>
              <a:buChar char="o"/>
            </a:pPr>
            <a:r>
              <a:rPr lang="en-US" sz="2900" dirty="0">
                <a:latin typeface="Sitka Text" panose="02000505000000020004" pitchFamily="2" charset="0"/>
              </a:rPr>
              <a:t> When paid?</a:t>
            </a:r>
          </a:p>
          <a:p>
            <a:pPr lvl="2">
              <a:buFont typeface="Courier New" panose="02070309020205020404" pitchFamily="49" charset="0"/>
              <a:buChar char="o"/>
            </a:pPr>
            <a:r>
              <a:rPr lang="en-US" sz="2900" dirty="0">
                <a:latin typeface="Sitka Text" panose="02000505000000020004" pitchFamily="2" charset="0"/>
              </a:rPr>
              <a:t> Per hour/Periodic payments (preferably monthly) for services </a:t>
            </a:r>
            <a:r>
              <a:rPr lang="en-US" sz="2900" dirty="0">
                <a:solidFill>
                  <a:schemeClr val="bg1"/>
                </a:solidFill>
                <a:latin typeface="Sitka Text" panose="02000505000000020004" pitchFamily="2" charset="0"/>
              </a:rPr>
              <a:t>i</a:t>
            </a:r>
            <a:r>
              <a:rPr lang="en-US" sz="2900" dirty="0">
                <a:latin typeface="Sitka Text" panose="02000505000000020004" pitchFamily="2" charset="0"/>
              </a:rPr>
              <a:t>preferred for Medicaid—rebuts argument that it is a gift </a:t>
            </a:r>
          </a:p>
          <a:p>
            <a:pPr>
              <a:buFont typeface="Wingdings" panose="05000000000000000000" pitchFamily="2" charset="2"/>
              <a:buChar char="v"/>
            </a:pPr>
            <a:r>
              <a:rPr lang="en-US" sz="3600" dirty="0">
                <a:latin typeface="Sitka Text" panose="02000505000000020004" pitchFamily="2" charset="0"/>
              </a:rPr>
              <a:t> </a:t>
            </a:r>
            <a:r>
              <a:rPr lang="en-US" sz="4000" dirty="0">
                <a:latin typeface="Sitka Text" panose="02000505000000020004" pitchFamily="2" charset="0"/>
              </a:rPr>
              <a:t>Reimbursement for caregiver’s use of utilities and </a:t>
            </a:r>
            <a:r>
              <a:rPr lang="en-US" sz="4000" dirty="0">
                <a:solidFill>
                  <a:schemeClr val="bg1"/>
                </a:solidFill>
                <a:latin typeface="Sitka Text" panose="02000505000000020004" pitchFamily="2" charset="0"/>
              </a:rPr>
              <a:t>g</a:t>
            </a:r>
            <a:r>
              <a:rPr lang="en-US" sz="4000" dirty="0">
                <a:latin typeface="Sitka Text" panose="02000505000000020004" pitchFamily="2" charset="0"/>
              </a:rPr>
              <a:t>taxes </a:t>
            </a:r>
          </a:p>
          <a:p>
            <a:pPr lvl="2">
              <a:buFont typeface="Courier New" panose="02070309020205020404" pitchFamily="49" charset="0"/>
              <a:buChar char="o"/>
            </a:pPr>
            <a:r>
              <a:rPr lang="en-US" sz="2900" dirty="0">
                <a:latin typeface="Sitka Text" panose="02000505000000020004" pitchFamily="2" charset="0"/>
              </a:rPr>
              <a:t> Gas, water, sewage, homeowners/renter’s insurance</a:t>
            </a:r>
          </a:p>
          <a:p>
            <a:pPr lvl="2">
              <a:buFont typeface="Courier New" panose="02070309020205020404" pitchFamily="49" charset="0"/>
              <a:buChar char="o"/>
            </a:pPr>
            <a:r>
              <a:rPr lang="en-US" sz="2900" dirty="0">
                <a:latin typeface="Sitka Text" panose="02000505000000020004" pitchFamily="2" charset="0"/>
              </a:rPr>
              <a:t> Divide by number of people in home </a:t>
            </a:r>
          </a:p>
          <a:p>
            <a:pPr>
              <a:buFont typeface="Wingdings" panose="05000000000000000000" pitchFamily="2" charset="2"/>
              <a:buChar char="v"/>
            </a:pPr>
            <a:r>
              <a:rPr lang="en-US" sz="3600" dirty="0">
                <a:latin typeface="Sitka Text" panose="02000505000000020004" pitchFamily="2" charset="0"/>
              </a:rPr>
              <a:t> Wages must be reasonable for the area where services   received</a:t>
            </a:r>
            <a:endParaRPr lang="en-US" sz="3200" u="sng" dirty="0">
              <a:solidFill>
                <a:srgbClr val="003399"/>
              </a:solidFill>
              <a:latin typeface="Sitka Text" panose="02000505000000020004" pitchFamily="2" charset="0"/>
            </a:endParaRPr>
          </a:p>
        </p:txBody>
      </p:sp>
    </p:spTree>
    <p:extLst>
      <p:ext uri="{BB962C8B-B14F-4D97-AF65-F5344CB8AC3E}">
        <p14:creationId xmlns:p14="http://schemas.microsoft.com/office/powerpoint/2010/main" val="154371063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C8669-C557-4B07-8118-1310D9FA2C40}"/>
              </a:ext>
            </a:extLst>
          </p:cNvPr>
          <p:cNvSpPr>
            <a:spLocks noGrp="1"/>
          </p:cNvSpPr>
          <p:nvPr>
            <p:ph type="title"/>
          </p:nvPr>
        </p:nvSpPr>
        <p:spPr/>
        <p:txBody>
          <a:bodyPr/>
          <a:lstStyle/>
          <a:p>
            <a:r>
              <a:rPr lang="en-US" dirty="0">
                <a:solidFill>
                  <a:schemeClr val="tx1"/>
                </a:solidFill>
                <a:latin typeface="Sitka Text" panose="02000505000000020004" pitchFamily="2" charset="0"/>
              </a:rPr>
              <a:t>Taxes </a:t>
            </a:r>
          </a:p>
        </p:txBody>
      </p:sp>
      <p:sp>
        <p:nvSpPr>
          <p:cNvPr id="3" name="Content Placeholder 2">
            <a:extLst>
              <a:ext uri="{FF2B5EF4-FFF2-40B4-BE49-F238E27FC236}">
                <a16:creationId xmlns:a16="http://schemas.microsoft.com/office/drawing/2014/main" id="{AFC981CB-12FE-43CF-860F-327E5E4C9700}"/>
              </a:ext>
            </a:extLst>
          </p:cNvPr>
          <p:cNvSpPr>
            <a:spLocks noGrp="1"/>
          </p:cNvSpPr>
          <p:nvPr>
            <p:ph idx="1"/>
          </p:nvPr>
        </p:nvSpPr>
        <p:spPr/>
        <p:txBody>
          <a:bodyPr>
            <a:normAutofit/>
          </a:bodyPr>
          <a:lstStyle/>
          <a:p>
            <a:pPr marL="45720" indent="0">
              <a:buNone/>
            </a:pPr>
            <a:r>
              <a:rPr lang="en-US" sz="3600" b="1" dirty="0">
                <a:latin typeface="Sitka Text" panose="02000505000000020004" pitchFamily="2" charset="0"/>
              </a:rPr>
              <a:t>INCOME TAX:</a:t>
            </a:r>
          </a:p>
          <a:p>
            <a:pPr lvl="2">
              <a:buFont typeface="Wingdings" panose="05000000000000000000" pitchFamily="2" charset="2"/>
              <a:buChar char="v"/>
            </a:pPr>
            <a:r>
              <a:rPr lang="en-US" sz="3200" dirty="0">
                <a:latin typeface="Sitka Text" panose="02000505000000020004" pitchFamily="2" charset="0"/>
              </a:rPr>
              <a:t> Payments to caregiver subject to income tax</a:t>
            </a:r>
          </a:p>
          <a:p>
            <a:pPr lvl="3">
              <a:buFont typeface="Courier New" panose="02070309020205020404" pitchFamily="49" charset="0"/>
              <a:buChar char="o"/>
            </a:pPr>
            <a:r>
              <a:rPr lang="en-US" sz="2000" dirty="0">
                <a:latin typeface="Sitka Text" panose="02000505000000020004" pitchFamily="2" charset="0"/>
              </a:rPr>
              <a:t> Have 1099 issued (very important for DHS)</a:t>
            </a:r>
          </a:p>
          <a:p>
            <a:pPr lvl="2">
              <a:buFont typeface="Wingdings" panose="05000000000000000000" pitchFamily="2" charset="2"/>
              <a:buChar char="v"/>
            </a:pPr>
            <a:r>
              <a:rPr lang="en-US" sz="3200" dirty="0">
                <a:latin typeface="Sitka Text" panose="02000505000000020004" pitchFamily="2" charset="0"/>
              </a:rPr>
              <a:t> Payments for caregiver may reduce care </a:t>
            </a:r>
            <a:r>
              <a:rPr lang="en-US" sz="3200" dirty="0">
                <a:solidFill>
                  <a:schemeClr val="bg1"/>
                </a:solidFill>
                <a:latin typeface="Sitka Text" panose="02000505000000020004" pitchFamily="2" charset="0"/>
              </a:rPr>
              <a:t>h</a:t>
            </a:r>
            <a:r>
              <a:rPr lang="en-US" sz="3200" dirty="0">
                <a:latin typeface="Sitka Text" panose="02000505000000020004" pitchFamily="2" charset="0"/>
              </a:rPr>
              <a:t>recipient’s income tax liability </a:t>
            </a:r>
          </a:p>
          <a:p>
            <a:pPr lvl="3">
              <a:buFont typeface="Courier New" panose="02070309020205020404" pitchFamily="49" charset="0"/>
              <a:buChar char="o"/>
            </a:pPr>
            <a:r>
              <a:rPr lang="en-US" sz="2000" dirty="0">
                <a:latin typeface="Sitka Text" panose="02000505000000020004" pitchFamily="2" charset="0"/>
              </a:rPr>
              <a:t> Deductible medical expense if exceeds ___% of adjustable gross income </a:t>
            </a:r>
          </a:p>
          <a:p>
            <a:pPr lvl="3">
              <a:buFont typeface="Courier New" panose="02070309020205020404" pitchFamily="49" charset="0"/>
              <a:buChar char="o"/>
            </a:pPr>
            <a:r>
              <a:rPr lang="en-US" sz="2000" dirty="0">
                <a:latin typeface="Sitka Text" panose="02000505000000020004" pitchFamily="2" charset="0"/>
              </a:rPr>
              <a:t> Definition of “Medical Expense” is broad </a:t>
            </a:r>
          </a:p>
        </p:txBody>
      </p:sp>
    </p:spTree>
    <p:extLst>
      <p:ext uri="{BB962C8B-B14F-4D97-AF65-F5344CB8AC3E}">
        <p14:creationId xmlns:p14="http://schemas.microsoft.com/office/powerpoint/2010/main" val="530462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CA8EB-525E-4328-9144-96DE060E7337}"/>
              </a:ext>
            </a:extLst>
          </p:cNvPr>
          <p:cNvSpPr>
            <a:spLocks noGrp="1"/>
          </p:cNvSpPr>
          <p:nvPr>
            <p:ph type="title"/>
          </p:nvPr>
        </p:nvSpPr>
        <p:spPr/>
        <p:txBody>
          <a:bodyPr/>
          <a:lstStyle/>
          <a:p>
            <a:r>
              <a:rPr lang="en-US" dirty="0">
                <a:solidFill>
                  <a:schemeClr val="tx1"/>
                </a:solidFill>
                <a:latin typeface="Sitka Text" panose="02000505000000020004" pitchFamily="2" charset="0"/>
              </a:rPr>
              <a:t>Incapacitated </a:t>
            </a:r>
          </a:p>
        </p:txBody>
      </p:sp>
      <p:sp>
        <p:nvSpPr>
          <p:cNvPr id="3" name="Content Placeholder 2">
            <a:extLst>
              <a:ext uri="{FF2B5EF4-FFF2-40B4-BE49-F238E27FC236}">
                <a16:creationId xmlns:a16="http://schemas.microsoft.com/office/drawing/2014/main" id="{D7AE0BDC-7D91-406B-BCC0-4CFAFB61A5F7}"/>
              </a:ext>
            </a:extLst>
          </p:cNvPr>
          <p:cNvSpPr>
            <a:spLocks noGrp="1"/>
          </p:cNvSpPr>
          <p:nvPr>
            <p:ph idx="1"/>
          </p:nvPr>
        </p:nvSpPr>
        <p:spPr>
          <a:xfrm>
            <a:off x="735330" y="1897380"/>
            <a:ext cx="10721340" cy="4038600"/>
          </a:xfrm>
        </p:spPr>
        <p:txBody>
          <a:bodyPr>
            <a:normAutofit/>
          </a:bodyPr>
          <a:lstStyle/>
          <a:p>
            <a:pPr>
              <a:buFont typeface="Wingdings" panose="05000000000000000000" pitchFamily="2" charset="2"/>
              <a:buChar char="v"/>
            </a:pPr>
            <a:r>
              <a:rPr lang="en-US" sz="4000" dirty="0">
                <a:latin typeface="Sitka Text" panose="02000505000000020004" pitchFamily="2" charset="0"/>
              </a:rPr>
              <a:t> Who is in control?</a:t>
            </a:r>
          </a:p>
          <a:p>
            <a:pPr>
              <a:buFont typeface="Wingdings" panose="05000000000000000000" pitchFamily="2" charset="2"/>
              <a:buChar char="v"/>
            </a:pPr>
            <a:r>
              <a:rPr lang="en-US" sz="4000" dirty="0">
                <a:latin typeface="Sitka Text" panose="02000505000000020004" pitchFamily="2" charset="0"/>
              </a:rPr>
              <a:t> Who gets the benefit?</a:t>
            </a:r>
          </a:p>
          <a:p>
            <a:pPr>
              <a:buFont typeface="Wingdings" panose="05000000000000000000" pitchFamily="2" charset="2"/>
              <a:buChar char="v"/>
            </a:pPr>
            <a:r>
              <a:rPr lang="en-US" sz="4000" dirty="0">
                <a:latin typeface="Sitka Text" panose="02000505000000020004" pitchFamily="2" charset="0"/>
              </a:rPr>
              <a:t> When? </a:t>
            </a:r>
            <a:endParaRPr lang="en-US" sz="3600" dirty="0">
              <a:latin typeface="Sitka Text" panose="02000505000000020004" pitchFamily="2" charset="0"/>
            </a:endParaRPr>
          </a:p>
        </p:txBody>
      </p:sp>
    </p:spTree>
    <p:extLst>
      <p:ext uri="{BB962C8B-B14F-4D97-AF65-F5344CB8AC3E}">
        <p14:creationId xmlns:p14="http://schemas.microsoft.com/office/powerpoint/2010/main" val="79138574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1E452-7174-429A-BB97-A8D43059C0B3}"/>
              </a:ext>
            </a:extLst>
          </p:cNvPr>
          <p:cNvSpPr>
            <a:spLocks noGrp="1"/>
          </p:cNvSpPr>
          <p:nvPr>
            <p:ph type="title"/>
          </p:nvPr>
        </p:nvSpPr>
        <p:spPr>
          <a:xfrm>
            <a:off x="560363" y="701040"/>
            <a:ext cx="11071273" cy="1356360"/>
          </a:xfrm>
        </p:spPr>
        <p:txBody>
          <a:bodyPr>
            <a:normAutofit/>
          </a:bodyPr>
          <a:lstStyle/>
          <a:p>
            <a:r>
              <a:rPr lang="en-US" sz="3600" dirty="0">
                <a:solidFill>
                  <a:schemeClr val="tx1"/>
                </a:solidFill>
                <a:latin typeface="Sitka Text" panose="02000505000000020004" pitchFamily="2" charset="0"/>
              </a:rPr>
              <a:t>Caregiver Agreements Used to Qualify for Benefits </a:t>
            </a:r>
          </a:p>
        </p:txBody>
      </p:sp>
      <p:sp>
        <p:nvSpPr>
          <p:cNvPr id="3" name="Content Placeholder 2">
            <a:extLst>
              <a:ext uri="{FF2B5EF4-FFF2-40B4-BE49-F238E27FC236}">
                <a16:creationId xmlns:a16="http://schemas.microsoft.com/office/drawing/2014/main" id="{36FF5B1B-CD17-473A-A955-AFC8804187F4}"/>
              </a:ext>
            </a:extLst>
          </p:cNvPr>
          <p:cNvSpPr>
            <a:spLocks noGrp="1"/>
          </p:cNvSpPr>
          <p:nvPr>
            <p:ph idx="1"/>
          </p:nvPr>
        </p:nvSpPr>
        <p:spPr>
          <a:xfrm>
            <a:off x="1143000" y="1876927"/>
            <a:ext cx="9872871" cy="4668252"/>
          </a:xfrm>
        </p:spPr>
        <p:txBody>
          <a:bodyPr>
            <a:normAutofit/>
          </a:bodyPr>
          <a:lstStyle/>
          <a:p>
            <a:pPr marL="502920" indent="-457200">
              <a:buFont typeface="+mj-lt"/>
              <a:buAutoNum type="alphaUcPeriod"/>
            </a:pPr>
            <a:r>
              <a:rPr lang="en-US" sz="2800" b="1" dirty="0">
                <a:latin typeface="Sitka Text" panose="02000505000000020004" pitchFamily="2" charset="0"/>
              </a:rPr>
              <a:t>Medicaid Spend Down </a:t>
            </a:r>
          </a:p>
          <a:p>
            <a:pPr marL="548640" lvl="2" indent="0">
              <a:buNone/>
            </a:pPr>
            <a:r>
              <a:rPr lang="en-US" sz="2400" dirty="0">
                <a:latin typeface="Sitka Text" panose="02000505000000020004" pitchFamily="2" charset="0"/>
              </a:rPr>
              <a:t>Spend down while waiting to become Medicaid financially eligible, and apply for </a:t>
            </a:r>
            <a:r>
              <a:rPr lang="en-US" sz="2400" u="sng" dirty="0">
                <a:latin typeface="Sitka Text" panose="02000505000000020004" pitchFamily="2" charset="0"/>
              </a:rPr>
              <a:t>OPTIONS</a:t>
            </a:r>
            <a:r>
              <a:rPr lang="en-US" sz="2400" dirty="0">
                <a:latin typeface="Sitka Text" panose="02000505000000020004" pitchFamily="2" charset="0"/>
              </a:rPr>
              <a:t> program while completing Spend Down</a:t>
            </a:r>
          </a:p>
          <a:p>
            <a:pPr marL="548640" lvl="2" indent="0">
              <a:buNone/>
            </a:pPr>
            <a:endParaRPr lang="en-US" sz="2400" dirty="0">
              <a:latin typeface="Sitka Text" panose="02000505000000020004" pitchFamily="2" charset="0"/>
            </a:endParaRPr>
          </a:p>
          <a:p>
            <a:pPr marL="548640" lvl="2" indent="0">
              <a:buNone/>
            </a:pPr>
            <a:r>
              <a:rPr lang="en-US" sz="2400" dirty="0">
                <a:latin typeface="Sitka Text" panose="02000505000000020004" pitchFamily="2" charset="0"/>
              </a:rPr>
              <a:t>Make lump sum payment even if medically eligible for Medicaid home waiver services, but transfer deemed gift; started clock running on ineligibility period and possible still get OPTIONS benefits </a:t>
            </a:r>
          </a:p>
          <a:p>
            <a:pPr marL="502920" indent="-457200">
              <a:buFont typeface="+mj-lt"/>
              <a:buAutoNum type="alphaUcPeriod"/>
            </a:pPr>
            <a:r>
              <a:rPr lang="en-US" sz="2800" b="1" dirty="0">
                <a:latin typeface="Sitka Text" panose="02000505000000020004" pitchFamily="2" charset="0"/>
              </a:rPr>
              <a:t>Veterans Benefits </a:t>
            </a:r>
          </a:p>
          <a:p>
            <a:pPr marL="548640" lvl="2" indent="0">
              <a:buNone/>
            </a:pPr>
            <a:r>
              <a:rPr lang="en-US" sz="2400" dirty="0">
                <a:latin typeface="Sitka Text" panose="02000505000000020004" pitchFamily="2" charset="0"/>
              </a:rPr>
              <a:t>Personal caregiver agreements legitimate UME and may help qualify vet for VA and attendance benefits </a:t>
            </a:r>
          </a:p>
        </p:txBody>
      </p:sp>
    </p:spTree>
    <p:extLst>
      <p:ext uri="{BB962C8B-B14F-4D97-AF65-F5344CB8AC3E}">
        <p14:creationId xmlns:p14="http://schemas.microsoft.com/office/powerpoint/2010/main" val="73825726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5D4D4-C901-43A9-B27B-F6C7FD351CF7}"/>
              </a:ext>
            </a:extLst>
          </p:cNvPr>
          <p:cNvSpPr>
            <a:spLocks noGrp="1"/>
          </p:cNvSpPr>
          <p:nvPr>
            <p:ph type="ctrTitle"/>
          </p:nvPr>
        </p:nvSpPr>
        <p:spPr/>
        <p:txBody>
          <a:bodyPr/>
          <a:lstStyle/>
          <a:p>
            <a:r>
              <a:rPr lang="en-US" dirty="0">
                <a:latin typeface="Sitka Heading" panose="02000505000000020004" pitchFamily="2" charset="0"/>
              </a:rPr>
              <a:t>Veterans aid &amp; attendance benefits </a:t>
            </a:r>
          </a:p>
        </p:txBody>
      </p:sp>
      <p:sp>
        <p:nvSpPr>
          <p:cNvPr id="3" name="Subtitle 2">
            <a:extLst>
              <a:ext uri="{FF2B5EF4-FFF2-40B4-BE49-F238E27FC236}">
                <a16:creationId xmlns:a16="http://schemas.microsoft.com/office/drawing/2014/main" id="{12532948-10E1-4837-9E85-E8BE63EED4B6}"/>
              </a:ext>
            </a:extLst>
          </p:cNvPr>
          <p:cNvSpPr>
            <a:spLocks noGrp="1"/>
          </p:cNvSpPr>
          <p:nvPr>
            <p:ph type="subTitle" idx="1"/>
          </p:nvPr>
        </p:nvSpPr>
        <p:spPr/>
        <p:txBody>
          <a:bodyPr>
            <a:normAutofit/>
          </a:bodyPr>
          <a:lstStyle/>
          <a:p>
            <a:r>
              <a:rPr lang="en-US" sz="2400" dirty="0">
                <a:latin typeface="Sitka Heading" panose="02000505000000020004" pitchFamily="2" charset="0"/>
              </a:rPr>
              <a:t>Requirements &amp; Rates </a:t>
            </a:r>
          </a:p>
        </p:txBody>
      </p:sp>
    </p:spTree>
    <p:extLst>
      <p:ext uri="{BB962C8B-B14F-4D97-AF65-F5344CB8AC3E}">
        <p14:creationId xmlns:p14="http://schemas.microsoft.com/office/powerpoint/2010/main" val="271022838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6FAF5-6E33-4C9F-B98A-8EB527EDDCD3}"/>
              </a:ext>
            </a:extLst>
          </p:cNvPr>
          <p:cNvSpPr>
            <a:spLocks noGrp="1"/>
          </p:cNvSpPr>
          <p:nvPr>
            <p:ph type="title"/>
          </p:nvPr>
        </p:nvSpPr>
        <p:spPr/>
        <p:txBody>
          <a:bodyPr/>
          <a:lstStyle/>
          <a:p>
            <a:r>
              <a:rPr lang="en-US" dirty="0">
                <a:solidFill>
                  <a:schemeClr val="tx1"/>
                </a:solidFill>
                <a:latin typeface="Sitka Text" panose="02000505000000020004" pitchFamily="2" charset="0"/>
              </a:rPr>
              <a:t>Who’s Eligible? </a:t>
            </a:r>
          </a:p>
        </p:txBody>
      </p:sp>
      <p:sp>
        <p:nvSpPr>
          <p:cNvPr id="3" name="Content Placeholder 2">
            <a:extLst>
              <a:ext uri="{FF2B5EF4-FFF2-40B4-BE49-F238E27FC236}">
                <a16:creationId xmlns:a16="http://schemas.microsoft.com/office/drawing/2014/main" id="{1D9A2478-B8FF-43F9-AC44-7DC7DBF3756A}"/>
              </a:ext>
            </a:extLst>
          </p:cNvPr>
          <p:cNvSpPr>
            <a:spLocks noGrp="1"/>
          </p:cNvSpPr>
          <p:nvPr>
            <p:ph idx="1"/>
          </p:nvPr>
        </p:nvSpPr>
        <p:spPr/>
        <p:txBody>
          <a:bodyPr>
            <a:normAutofit/>
          </a:bodyPr>
          <a:lstStyle/>
          <a:p>
            <a:pPr>
              <a:buFont typeface="Wingdings" panose="05000000000000000000" pitchFamily="2" charset="2"/>
              <a:buChar char="v"/>
            </a:pPr>
            <a:r>
              <a:rPr lang="en-US" sz="4000" dirty="0">
                <a:latin typeface="Sitka Text" panose="02000505000000020004" pitchFamily="2" charset="0"/>
              </a:rPr>
              <a:t> Veteran</a:t>
            </a:r>
          </a:p>
          <a:p>
            <a:pPr>
              <a:buFont typeface="Wingdings" panose="05000000000000000000" pitchFamily="2" charset="2"/>
              <a:buChar char="v"/>
            </a:pPr>
            <a:r>
              <a:rPr lang="en-US" sz="4000" dirty="0">
                <a:latin typeface="Sitka Text" panose="02000505000000020004" pitchFamily="2" charset="0"/>
              </a:rPr>
              <a:t> Widowed spouse</a:t>
            </a:r>
          </a:p>
          <a:p>
            <a:pPr>
              <a:buFont typeface="Wingdings" panose="05000000000000000000" pitchFamily="2" charset="2"/>
              <a:buChar char="v"/>
            </a:pPr>
            <a:r>
              <a:rPr lang="en-US" sz="4000" dirty="0">
                <a:latin typeface="Sitka Text" panose="02000505000000020004" pitchFamily="2" charset="0"/>
              </a:rPr>
              <a:t> Dependent or disabled child </a:t>
            </a:r>
          </a:p>
        </p:txBody>
      </p:sp>
      <p:pic>
        <p:nvPicPr>
          <p:cNvPr id="4" name="Picture 3">
            <a:extLst>
              <a:ext uri="{FF2B5EF4-FFF2-40B4-BE49-F238E27FC236}">
                <a16:creationId xmlns:a16="http://schemas.microsoft.com/office/drawing/2014/main" id="{A88061FD-7424-473C-9069-3A61F3FA8593}"/>
              </a:ext>
            </a:extLst>
          </p:cNvPr>
          <p:cNvPicPr>
            <a:picLocks noChangeAspect="1"/>
          </p:cNvPicPr>
          <p:nvPr/>
        </p:nvPicPr>
        <p:blipFill>
          <a:blip r:embed="rId3"/>
          <a:stretch>
            <a:fillRect/>
          </a:stretch>
        </p:blipFill>
        <p:spPr>
          <a:xfrm>
            <a:off x="8035824" y="4382672"/>
            <a:ext cx="3575883" cy="2008675"/>
          </a:xfrm>
          <a:prstGeom prst="rect">
            <a:avLst/>
          </a:prstGeom>
        </p:spPr>
      </p:pic>
      <p:sp>
        <p:nvSpPr>
          <p:cNvPr id="5" name="Rectangle 4">
            <a:extLst>
              <a:ext uri="{FF2B5EF4-FFF2-40B4-BE49-F238E27FC236}">
                <a16:creationId xmlns:a16="http://schemas.microsoft.com/office/drawing/2014/main" id="{ABDDE235-5AC1-40B3-B72B-3880EE157007}"/>
              </a:ext>
            </a:extLst>
          </p:cNvPr>
          <p:cNvSpPr/>
          <p:nvPr/>
        </p:nvSpPr>
        <p:spPr>
          <a:xfrm>
            <a:off x="221858" y="6187440"/>
            <a:ext cx="7417415" cy="461665"/>
          </a:xfrm>
          <a:prstGeom prst="rect">
            <a:avLst/>
          </a:prstGeom>
          <a:noFill/>
        </p:spPr>
        <p:txBody>
          <a:bodyPr wrap="none" lIns="91440" tIns="45720" rIns="91440" bIns="45720">
            <a:spAutoFit/>
          </a:bodyPr>
          <a:lstStyle/>
          <a:p>
            <a:pPr algn="ctr"/>
            <a:r>
              <a:rPr lang="en-US" sz="2400" b="1" cap="none" spc="0" dirty="0">
                <a:ln w="0"/>
                <a:effectLst>
                  <a:outerShdw blurRad="38100" dist="25400" dir="5400000" algn="ctr" rotWithShape="0">
                    <a:srgbClr val="6E747A">
                      <a:alpha val="43000"/>
                    </a:srgbClr>
                  </a:outerShdw>
                </a:effectLst>
                <a:latin typeface="Sitka Text" panose="02000505000000020004" pitchFamily="2" charset="0"/>
              </a:rPr>
              <a:t>Handout:</a:t>
            </a:r>
            <a:r>
              <a:rPr lang="en-US" sz="2400" cap="none" spc="0" dirty="0">
                <a:ln w="0"/>
                <a:latin typeface="Sitka Text" panose="02000505000000020004" pitchFamily="2" charset="0"/>
              </a:rPr>
              <a:t> Veteran Benefits General Qualifications</a:t>
            </a:r>
            <a:endParaRPr lang="en-US" sz="2400" b="0" cap="none" spc="0" dirty="0">
              <a:ln w="0"/>
              <a:effectLst>
                <a:outerShdw blurRad="38100" dist="25400" dir="5400000" algn="ctr" rotWithShape="0">
                  <a:srgbClr val="6E747A">
                    <a:alpha val="43000"/>
                  </a:srgbClr>
                </a:outerShdw>
              </a:effectLst>
              <a:latin typeface="Sitka Text" panose="02000505000000020004" pitchFamily="2" charset="0"/>
            </a:endParaRPr>
          </a:p>
        </p:txBody>
      </p:sp>
    </p:spTree>
    <p:extLst>
      <p:ext uri="{BB962C8B-B14F-4D97-AF65-F5344CB8AC3E}">
        <p14:creationId xmlns:p14="http://schemas.microsoft.com/office/powerpoint/2010/main" val="136505867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6FAF5-6E33-4C9F-B98A-8EB527EDDCD3}"/>
              </a:ext>
            </a:extLst>
          </p:cNvPr>
          <p:cNvSpPr>
            <a:spLocks noGrp="1"/>
          </p:cNvSpPr>
          <p:nvPr>
            <p:ph type="title"/>
          </p:nvPr>
        </p:nvSpPr>
        <p:spPr/>
        <p:txBody>
          <a:bodyPr/>
          <a:lstStyle/>
          <a:p>
            <a:r>
              <a:rPr lang="en-US" b="1" dirty="0">
                <a:solidFill>
                  <a:schemeClr val="tx1"/>
                </a:solidFill>
                <a:latin typeface="Sitka Text" panose="02000505000000020004" pitchFamily="2" charset="0"/>
              </a:rPr>
              <a:t>A. </a:t>
            </a:r>
            <a:r>
              <a:rPr lang="en-US" dirty="0">
                <a:solidFill>
                  <a:schemeClr val="tx1"/>
                </a:solidFill>
                <a:latin typeface="Sitka Text" panose="02000505000000020004" pitchFamily="2" charset="0"/>
              </a:rPr>
              <a:t>Military Service Requirements </a:t>
            </a:r>
          </a:p>
        </p:txBody>
      </p:sp>
      <p:sp>
        <p:nvSpPr>
          <p:cNvPr id="3" name="Content Placeholder 2">
            <a:extLst>
              <a:ext uri="{FF2B5EF4-FFF2-40B4-BE49-F238E27FC236}">
                <a16:creationId xmlns:a16="http://schemas.microsoft.com/office/drawing/2014/main" id="{1D9A2478-B8FF-43F9-AC44-7DC7DBF3756A}"/>
              </a:ext>
            </a:extLst>
          </p:cNvPr>
          <p:cNvSpPr>
            <a:spLocks noGrp="1"/>
          </p:cNvSpPr>
          <p:nvPr>
            <p:ph idx="1"/>
          </p:nvPr>
        </p:nvSpPr>
        <p:spPr>
          <a:xfrm>
            <a:off x="1511969" y="1965960"/>
            <a:ext cx="9872871" cy="4038600"/>
          </a:xfrm>
        </p:spPr>
        <p:txBody>
          <a:bodyPr>
            <a:normAutofit/>
          </a:bodyPr>
          <a:lstStyle/>
          <a:p>
            <a:pPr marL="788670" indent="-742950">
              <a:buFont typeface="+mj-lt"/>
              <a:buAutoNum type="arabicPeriod"/>
            </a:pPr>
            <a:r>
              <a:rPr lang="en-US" sz="4000" dirty="0">
                <a:latin typeface="Sitka Text" panose="02000505000000020004" pitchFamily="2" charset="0"/>
              </a:rPr>
              <a:t>90 days of </a:t>
            </a:r>
            <a:r>
              <a:rPr lang="en-US" sz="4000" i="1" u="sng" dirty="0">
                <a:latin typeface="Sitka Text" panose="02000505000000020004" pitchFamily="2" charset="0"/>
              </a:rPr>
              <a:t>active duty</a:t>
            </a:r>
            <a:r>
              <a:rPr lang="en-US" sz="4000" i="1" dirty="0">
                <a:latin typeface="Sitka Text" panose="02000505000000020004" pitchFamily="2" charset="0"/>
              </a:rPr>
              <a:t> </a:t>
            </a:r>
            <a:r>
              <a:rPr lang="en-US" sz="4000" dirty="0">
                <a:latin typeface="Sitka Text" panose="02000505000000020004" pitchFamily="2" charset="0"/>
              </a:rPr>
              <a:t>service </a:t>
            </a:r>
          </a:p>
          <a:p>
            <a:pPr marL="788670" indent="-742950">
              <a:buFont typeface="+mj-lt"/>
              <a:buAutoNum type="arabicPeriod"/>
            </a:pPr>
            <a:r>
              <a:rPr lang="en-US" sz="4000" dirty="0">
                <a:latin typeface="Sitka Text" panose="02000505000000020004" pitchFamily="2" charset="0"/>
              </a:rPr>
              <a:t>1 day during wartime</a:t>
            </a:r>
          </a:p>
          <a:p>
            <a:pPr marL="788670" indent="-742950">
              <a:buFont typeface="+mj-lt"/>
              <a:buAutoNum type="arabicPeriod"/>
            </a:pPr>
            <a:r>
              <a:rPr lang="en-US" sz="4000" i="1" u="sng" dirty="0">
                <a:latin typeface="Sitka Text" panose="02000505000000020004" pitchFamily="2" charset="0"/>
              </a:rPr>
              <a:t>Other than</a:t>
            </a:r>
            <a:r>
              <a:rPr lang="en-US" sz="4000" i="1" dirty="0">
                <a:latin typeface="Sitka Text" panose="02000505000000020004" pitchFamily="2" charset="0"/>
              </a:rPr>
              <a:t> </a:t>
            </a:r>
            <a:r>
              <a:rPr lang="en-US" sz="4000" dirty="0">
                <a:latin typeface="Sitka Text" panose="02000505000000020004" pitchFamily="2" charset="0"/>
              </a:rPr>
              <a:t>dishonorable discharge </a:t>
            </a:r>
          </a:p>
        </p:txBody>
      </p:sp>
      <p:pic>
        <p:nvPicPr>
          <p:cNvPr id="4" name="Picture 3">
            <a:extLst>
              <a:ext uri="{FF2B5EF4-FFF2-40B4-BE49-F238E27FC236}">
                <a16:creationId xmlns:a16="http://schemas.microsoft.com/office/drawing/2014/main" id="{85661CC8-A03B-41AF-81FF-EDE26118730C}"/>
              </a:ext>
            </a:extLst>
          </p:cNvPr>
          <p:cNvPicPr>
            <a:picLocks noChangeAspect="1"/>
          </p:cNvPicPr>
          <p:nvPr/>
        </p:nvPicPr>
        <p:blipFill>
          <a:blip r:embed="rId3"/>
          <a:stretch>
            <a:fillRect/>
          </a:stretch>
        </p:blipFill>
        <p:spPr>
          <a:xfrm>
            <a:off x="4507936" y="4399894"/>
            <a:ext cx="3176128" cy="1848506"/>
          </a:xfrm>
          <a:prstGeom prst="rect">
            <a:avLst/>
          </a:prstGeom>
        </p:spPr>
      </p:pic>
    </p:spTree>
    <p:extLst>
      <p:ext uri="{BB962C8B-B14F-4D97-AF65-F5344CB8AC3E}">
        <p14:creationId xmlns:p14="http://schemas.microsoft.com/office/powerpoint/2010/main" val="415475857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6FAF5-6E33-4C9F-B98A-8EB527EDDCD3}"/>
              </a:ext>
            </a:extLst>
          </p:cNvPr>
          <p:cNvSpPr>
            <a:spLocks noGrp="1"/>
          </p:cNvSpPr>
          <p:nvPr>
            <p:ph type="title"/>
          </p:nvPr>
        </p:nvSpPr>
        <p:spPr/>
        <p:txBody>
          <a:bodyPr/>
          <a:lstStyle/>
          <a:p>
            <a:r>
              <a:rPr lang="en-US" b="1" dirty="0">
                <a:solidFill>
                  <a:schemeClr val="tx1"/>
                </a:solidFill>
                <a:latin typeface="Sitka Text" panose="02000505000000020004" pitchFamily="2" charset="0"/>
              </a:rPr>
              <a:t>B. </a:t>
            </a:r>
            <a:r>
              <a:rPr lang="en-US" dirty="0">
                <a:solidFill>
                  <a:schemeClr val="tx1"/>
                </a:solidFill>
                <a:latin typeface="Sitka Text" panose="02000505000000020004" pitchFamily="2" charset="0"/>
              </a:rPr>
              <a:t>Care Need Requirements </a:t>
            </a:r>
          </a:p>
        </p:txBody>
      </p:sp>
      <p:sp>
        <p:nvSpPr>
          <p:cNvPr id="3" name="Content Placeholder 2">
            <a:extLst>
              <a:ext uri="{FF2B5EF4-FFF2-40B4-BE49-F238E27FC236}">
                <a16:creationId xmlns:a16="http://schemas.microsoft.com/office/drawing/2014/main" id="{1D9A2478-B8FF-43F9-AC44-7DC7DBF3756A}"/>
              </a:ext>
            </a:extLst>
          </p:cNvPr>
          <p:cNvSpPr>
            <a:spLocks noGrp="1"/>
          </p:cNvSpPr>
          <p:nvPr>
            <p:ph idx="1"/>
          </p:nvPr>
        </p:nvSpPr>
        <p:spPr>
          <a:xfrm>
            <a:off x="1431758" y="1965960"/>
            <a:ext cx="9872871" cy="4038600"/>
          </a:xfrm>
        </p:spPr>
        <p:txBody>
          <a:bodyPr>
            <a:normAutofit fontScale="62500" lnSpcReduction="20000"/>
          </a:bodyPr>
          <a:lstStyle/>
          <a:p>
            <a:pPr marL="45720" indent="0">
              <a:buNone/>
            </a:pPr>
            <a:r>
              <a:rPr lang="en-US" sz="5100" dirty="0">
                <a:latin typeface="Sitka Text" panose="02000505000000020004" pitchFamily="2" charset="0"/>
              </a:rPr>
              <a:t>Need assistance with two or more Activities of Daily Living (ADLs)</a:t>
            </a:r>
          </a:p>
          <a:p>
            <a:pPr marL="45720" indent="0">
              <a:buNone/>
            </a:pPr>
            <a:endParaRPr lang="en-US" sz="3700" dirty="0">
              <a:latin typeface="Sitka Text" panose="02000505000000020004" pitchFamily="2" charset="0"/>
            </a:endParaRPr>
          </a:p>
          <a:p>
            <a:pPr marL="548640" lvl="2" indent="0">
              <a:buNone/>
            </a:pPr>
            <a:r>
              <a:rPr lang="en-US" sz="3700" dirty="0">
                <a:latin typeface="Sitka Text" panose="02000505000000020004" pitchFamily="2" charset="0"/>
              </a:rPr>
              <a:t>Bathing</a:t>
            </a:r>
          </a:p>
          <a:p>
            <a:pPr marL="548640" lvl="2" indent="0">
              <a:buNone/>
            </a:pPr>
            <a:r>
              <a:rPr lang="en-US" sz="3700" dirty="0">
                <a:latin typeface="Sitka Text" panose="02000505000000020004" pitchFamily="2" charset="0"/>
              </a:rPr>
              <a:t>Dressing </a:t>
            </a:r>
          </a:p>
          <a:p>
            <a:pPr marL="548640" lvl="2" indent="0">
              <a:buNone/>
            </a:pPr>
            <a:r>
              <a:rPr lang="en-US" sz="3700" dirty="0">
                <a:latin typeface="Sitka Text" panose="02000505000000020004" pitchFamily="2" charset="0"/>
              </a:rPr>
              <a:t>Toileting </a:t>
            </a:r>
          </a:p>
          <a:p>
            <a:pPr marL="548640" lvl="2" indent="0">
              <a:buNone/>
            </a:pPr>
            <a:r>
              <a:rPr lang="en-US" sz="3700" dirty="0">
                <a:latin typeface="Sitka Text" panose="02000505000000020004" pitchFamily="2" charset="0"/>
              </a:rPr>
              <a:t>Transferring </a:t>
            </a:r>
          </a:p>
          <a:p>
            <a:pPr marL="548640" lvl="2" indent="0">
              <a:buNone/>
            </a:pPr>
            <a:r>
              <a:rPr lang="en-US" sz="3700" dirty="0">
                <a:latin typeface="Sitka Text" panose="02000505000000020004" pitchFamily="2" charset="0"/>
              </a:rPr>
              <a:t>Eating </a:t>
            </a:r>
          </a:p>
          <a:p>
            <a:pPr marL="548640" lvl="2" indent="0">
              <a:buNone/>
            </a:pPr>
            <a:r>
              <a:rPr lang="en-US" sz="3700" dirty="0">
                <a:latin typeface="Sitka Text" panose="02000505000000020004" pitchFamily="2" charset="0"/>
              </a:rPr>
              <a:t>Grooming</a:t>
            </a:r>
          </a:p>
          <a:p>
            <a:pPr marL="548640" lvl="2" indent="0">
              <a:buNone/>
            </a:pPr>
            <a:r>
              <a:rPr lang="en-US" sz="3700" dirty="0">
                <a:latin typeface="Sitka Text" panose="02000505000000020004" pitchFamily="2" charset="0"/>
              </a:rPr>
              <a:t>Walking </a:t>
            </a:r>
          </a:p>
          <a:p>
            <a:pPr marL="548640" lvl="2" indent="0">
              <a:buNone/>
            </a:pPr>
            <a:r>
              <a:rPr lang="en-US" sz="3700" dirty="0">
                <a:latin typeface="Sitka Text" panose="02000505000000020004" pitchFamily="2" charset="0"/>
              </a:rPr>
              <a:t>Taking Medication</a:t>
            </a:r>
          </a:p>
        </p:txBody>
      </p:sp>
      <p:pic>
        <p:nvPicPr>
          <p:cNvPr id="4" name="Picture 3">
            <a:extLst>
              <a:ext uri="{FF2B5EF4-FFF2-40B4-BE49-F238E27FC236}">
                <a16:creationId xmlns:a16="http://schemas.microsoft.com/office/drawing/2014/main" id="{86524933-94EB-420B-9DE8-D2A7893E63C2}"/>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6079435" y="2846438"/>
            <a:ext cx="3123012" cy="3082413"/>
          </a:xfrm>
          <a:prstGeom prst="rect">
            <a:avLst/>
          </a:prstGeom>
        </p:spPr>
      </p:pic>
    </p:spTree>
    <p:extLst>
      <p:ext uri="{BB962C8B-B14F-4D97-AF65-F5344CB8AC3E}">
        <p14:creationId xmlns:p14="http://schemas.microsoft.com/office/powerpoint/2010/main" val="363219963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6FAF5-6E33-4C9F-B98A-8EB527EDDCD3}"/>
              </a:ext>
            </a:extLst>
          </p:cNvPr>
          <p:cNvSpPr>
            <a:spLocks noGrp="1"/>
          </p:cNvSpPr>
          <p:nvPr>
            <p:ph type="title"/>
          </p:nvPr>
        </p:nvSpPr>
        <p:spPr/>
        <p:txBody>
          <a:bodyPr/>
          <a:lstStyle/>
          <a:p>
            <a:r>
              <a:rPr lang="en-US" b="1" dirty="0">
                <a:solidFill>
                  <a:schemeClr val="tx1"/>
                </a:solidFill>
                <a:latin typeface="Sitka Text" panose="02000505000000020004" pitchFamily="2" charset="0"/>
              </a:rPr>
              <a:t>C. </a:t>
            </a:r>
            <a:r>
              <a:rPr lang="en-US" dirty="0">
                <a:solidFill>
                  <a:schemeClr val="tx1"/>
                </a:solidFill>
                <a:latin typeface="Sitka Text" panose="02000505000000020004" pitchFamily="2" charset="0"/>
              </a:rPr>
              <a:t>Financial Requirements </a:t>
            </a:r>
          </a:p>
        </p:txBody>
      </p:sp>
      <p:sp>
        <p:nvSpPr>
          <p:cNvPr id="3" name="Content Placeholder 2">
            <a:extLst>
              <a:ext uri="{FF2B5EF4-FFF2-40B4-BE49-F238E27FC236}">
                <a16:creationId xmlns:a16="http://schemas.microsoft.com/office/drawing/2014/main" id="{1D9A2478-B8FF-43F9-AC44-7DC7DBF3756A}"/>
              </a:ext>
            </a:extLst>
          </p:cNvPr>
          <p:cNvSpPr>
            <a:spLocks noGrp="1"/>
          </p:cNvSpPr>
          <p:nvPr>
            <p:ph idx="1"/>
          </p:nvPr>
        </p:nvSpPr>
        <p:spPr>
          <a:xfrm>
            <a:off x="1431757" y="1965960"/>
            <a:ext cx="9872871" cy="4038600"/>
          </a:xfrm>
        </p:spPr>
        <p:txBody>
          <a:bodyPr>
            <a:normAutofit/>
          </a:bodyPr>
          <a:lstStyle/>
          <a:p>
            <a:pPr marL="788670" indent="-742950">
              <a:buFont typeface="+mj-lt"/>
              <a:buAutoNum type="arabicPeriod"/>
            </a:pPr>
            <a:r>
              <a:rPr lang="en-US" sz="4000" dirty="0">
                <a:latin typeface="Sitka Text" panose="02000505000000020004" pitchFamily="2" charset="0"/>
              </a:rPr>
              <a:t>Limited household assets </a:t>
            </a:r>
          </a:p>
          <a:p>
            <a:pPr lvl="3">
              <a:buFont typeface="Wingdings" panose="05000000000000000000" pitchFamily="2" charset="2"/>
              <a:buChar char="v"/>
            </a:pPr>
            <a:r>
              <a:rPr lang="en-US" sz="2800" dirty="0">
                <a:latin typeface="Sitka Text" panose="02000505000000020004" pitchFamily="2" charset="0"/>
              </a:rPr>
              <a:t> Net worth, life expectancy </a:t>
            </a:r>
          </a:p>
          <a:p>
            <a:pPr lvl="3">
              <a:buFont typeface="Wingdings" panose="05000000000000000000" pitchFamily="2" charset="2"/>
              <a:buChar char="v"/>
            </a:pPr>
            <a:r>
              <a:rPr lang="en-US" sz="2800" dirty="0">
                <a:latin typeface="Sitka Text" panose="02000505000000020004" pitchFamily="2" charset="0"/>
              </a:rPr>
              <a:t> Unreimbursed medical expenses </a:t>
            </a:r>
          </a:p>
          <a:p>
            <a:pPr marL="788670" indent="-742950">
              <a:buFont typeface="+mj-lt"/>
              <a:buAutoNum type="arabicPeriod"/>
            </a:pPr>
            <a:r>
              <a:rPr lang="en-US" sz="4000" dirty="0">
                <a:latin typeface="Sitka Text" panose="02000505000000020004" pitchFamily="2" charset="0"/>
              </a:rPr>
              <a:t>Countable Income for VA purposes</a:t>
            </a:r>
          </a:p>
          <a:p>
            <a:pPr lvl="3">
              <a:buFont typeface="Wingdings" panose="05000000000000000000" pitchFamily="2" charset="2"/>
              <a:buChar char="v"/>
            </a:pPr>
            <a:r>
              <a:rPr lang="en-US" sz="3400" dirty="0">
                <a:latin typeface="Sitka Text" panose="02000505000000020004" pitchFamily="2" charset="0"/>
              </a:rPr>
              <a:t> </a:t>
            </a:r>
            <a:r>
              <a:rPr lang="en-US" sz="2800" dirty="0">
                <a:latin typeface="Sitka Text" panose="02000505000000020004" pitchFamily="2" charset="0"/>
              </a:rPr>
              <a:t>Countable vs. Non-countable </a:t>
            </a:r>
            <a:endParaRPr lang="en-US" sz="3400" dirty="0">
              <a:latin typeface="Sitka Text" panose="02000505000000020004" pitchFamily="2" charset="0"/>
            </a:endParaRPr>
          </a:p>
        </p:txBody>
      </p:sp>
    </p:spTree>
    <p:extLst>
      <p:ext uri="{BB962C8B-B14F-4D97-AF65-F5344CB8AC3E}">
        <p14:creationId xmlns:p14="http://schemas.microsoft.com/office/powerpoint/2010/main" val="304163952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B2891-0EAF-4735-BE0B-2F423B64031F}"/>
              </a:ext>
            </a:extLst>
          </p:cNvPr>
          <p:cNvSpPr>
            <a:spLocks noGrp="1"/>
          </p:cNvSpPr>
          <p:nvPr>
            <p:ph type="title"/>
          </p:nvPr>
        </p:nvSpPr>
        <p:spPr>
          <a:xfrm>
            <a:off x="581464" y="568326"/>
            <a:ext cx="9875520" cy="1356360"/>
          </a:xfrm>
        </p:spPr>
        <p:txBody>
          <a:bodyPr/>
          <a:lstStyle/>
          <a:p>
            <a:r>
              <a:rPr lang="en-US" dirty="0">
                <a:solidFill>
                  <a:schemeClr val="tx1"/>
                </a:solidFill>
                <a:latin typeface="Sitka Text" panose="02000505000000020004" pitchFamily="2" charset="0"/>
              </a:rPr>
              <a:t>“Maximum” Rates - 2021 </a:t>
            </a:r>
          </a:p>
        </p:txBody>
      </p:sp>
      <p:graphicFrame>
        <p:nvGraphicFramePr>
          <p:cNvPr id="4" name="Content Placeholder 3">
            <a:extLst>
              <a:ext uri="{FF2B5EF4-FFF2-40B4-BE49-F238E27FC236}">
                <a16:creationId xmlns:a16="http://schemas.microsoft.com/office/drawing/2014/main" id="{7CB1591B-C076-4904-B08C-8AA397B413EC}"/>
              </a:ext>
            </a:extLst>
          </p:cNvPr>
          <p:cNvGraphicFramePr>
            <a:graphicFrameLocks noGrp="1"/>
          </p:cNvGraphicFramePr>
          <p:nvPr>
            <p:ph idx="1"/>
            <p:extLst>
              <p:ext uri="{D42A27DB-BD31-4B8C-83A1-F6EECF244321}">
                <p14:modId xmlns:p14="http://schemas.microsoft.com/office/powerpoint/2010/main" val="2264927593"/>
              </p:ext>
            </p:extLst>
          </p:nvPr>
        </p:nvGraphicFramePr>
        <p:xfrm>
          <a:off x="581464" y="1924686"/>
          <a:ext cx="11029071" cy="4323714"/>
        </p:xfrm>
        <a:graphic>
          <a:graphicData uri="http://schemas.openxmlformats.org/drawingml/2006/table">
            <a:tbl>
              <a:tblPr firstRow="1" bandRow="1">
                <a:tableStyleId>{69CF1AB2-1976-4502-BF36-3FF5EA218861}</a:tableStyleId>
              </a:tblPr>
              <a:tblGrid>
                <a:gridCol w="3676357">
                  <a:extLst>
                    <a:ext uri="{9D8B030D-6E8A-4147-A177-3AD203B41FA5}">
                      <a16:colId xmlns:a16="http://schemas.microsoft.com/office/drawing/2014/main" val="2064424969"/>
                    </a:ext>
                  </a:extLst>
                </a:gridCol>
                <a:gridCol w="3676357">
                  <a:extLst>
                    <a:ext uri="{9D8B030D-6E8A-4147-A177-3AD203B41FA5}">
                      <a16:colId xmlns:a16="http://schemas.microsoft.com/office/drawing/2014/main" val="4059066449"/>
                    </a:ext>
                  </a:extLst>
                </a:gridCol>
                <a:gridCol w="3676357">
                  <a:extLst>
                    <a:ext uri="{9D8B030D-6E8A-4147-A177-3AD203B41FA5}">
                      <a16:colId xmlns:a16="http://schemas.microsoft.com/office/drawing/2014/main" val="668979842"/>
                    </a:ext>
                  </a:extLst>
                </a:gridCol>
              </a:tblGrid>
              <a:tr h="678524">
                <a:tc>
                  <a:txBody>
                    <a:bodyPr/>
                    <a:lstStyle/>
                    <a:p>
                      <a:pPr algn="ctr"/>
                      <a:r>
                        <a:rPr lang="en-US" sz="3200" b="0" dirty="0">
                          <a:solidFill>
                            <a:srgbClr val="003399"/>
                          </a:solidFill>
                          <a:latin typeface="Sitka Text" panose="02000505000000020004" pitchFamily="2" charset="0"/>
                        </a:rPr>
                        <a:t>Single Veteran </a:t>
                      </a:r>
                    </a:p>
                  </a:txBody>
                  <a:tcPr/>
                </a:tc>
                <a:tc>
                  <a:txBody>
                    <a:bodyPr/>
                    <a:lstStyle/>
                    <a:p>
                      <a:pPr algn="ctr"/>
                      <a:r>
                        <a:rPr lang="en-US" sz="3200" b="0" dirty="0">
                          <a:solidFill>
                            <a:schemeClr val="tx1"/>
                          </a:solidFill>
                          <a:latin typeface="Sitka Text" panose="02000505000000020004" pitchFamily="2" charset="0"/>
                        </a:rPr>
                        <a:t>$1,936.50/month</a:t>
                      </a:r>
                      <a:endParaRPr lang="en-US" sz="3200" b="0" dirty="0">
                        <a:latin typeface="Sitka Text" panose="02000505000000020004" pitchFamily="2" charset="0"/>
                      </a:endParaRPr>
                    </a:p>
                  </a:txBody>
                  <a:tcPr/>
                </a:tc>
                <a:tc>
                  <a:txBody>
                    <a:bodyPr/>
                    <a:lstStyle/>
                    <a:p>
                      <a:pPr algn="ctr"/>
                      <a:r>
                        <a:rPr lang="en-US" sz="3200" b="1" dirty="0">
                          <a:solidFill>
                            <a:schemeClr val="tx1"/>
                          </a:solidFill>
                          <a:latin typeface="Sitka Text" panose="02000505000000020004" pitchFamily="2" charset="0"/>
                        </a:rPr>
                        <a:t>$23,238</a:t>
                      </a:r>
                      <a:r>
                        <a:rPr lang="en-US" sz="3200" b="0" dirty="0">
                          <a:latin typeface="Sitka Text" panose="02000505000000020004" pitchFamily="2" charset="0"/>
                        </a:rPr>
                        <a:t>per year</a:t>
                      </a:r>
                    </a:p>
                  </a:txBody>
                  <a:tcPr/>
                </a:tc>
                <a:extLst>
                  <a:ext uri="{0D108BD9-81ED-4DB2-BD59-A6C34878D82A}">
                    <a16:rowId xmlns:a16="http://schemas.microsoft.com/office/drawing/2014/main" val="4098645493"/>
                  </a:ext>
                </a:extLst>
              </a:tr>
              <a:tr h="678524">
                <a:tc>
                  <a:txBody>
                    <a:bodyPr/>
                    <a:lstStyle/>
                    <a:p>
                      <a:pPr algn="ctr"/>
                      <a:r>
                        <a:rPr lang="en-US" sz="3200" b="0" dirty="0">
                          <a:solidFill>
                            <a:srgbClr val="003399"/>
                          </a:solidFill>
                          <a:latin typeface="Sitka Text" panose="02000505000000020004" pitchFamily="2" charset="0"/>
                        </a:rPr>
                        <a:t>Married Veteran </a:t>
                      </a:r>
                    </a:p>
                  </a:txBody>
                  <a:tcPr/>
                </a:tc>
                <a:tc>
                  <a:txBody>
                    <a:bodyPr/>
                    <a:lstStyle/>
                    <a:p>
                      <a:pPr algn="ctr"/>
                      <a:r>
                        <a:rPr lang="en-US" sz="3200" b="0" dirty="0">
                          <a:solidFill>
                            <a:schemeClr val="tx1"/>
                          </a:solidFill>
                          <a:latin typeface="Sitka Text" panose="02000505000000020004" pitchFamily="2" charset="0"/>
                        </a:rPr>
                        <a:t>$2,295.75/</a:t>
                      </a:r>
                      <a:r>
                        <a:rPr lang="en-US" sz="3200" b="0" dirty="0">
                          <a:latin typeface="Sitka Text" panose="02000505000000020004" pitchFamily="2" charset="0"/>
                        </a:rPr>
                        <a:t>month</a:t>
                      </a:r>
                    </a:p>
                  </a:txBody>
                  <a:tcPr/>
                </a:tc>
                <a:tc>
                  <a:txBody>
                    <a:bodyPr/>
                    <a:lstStyle/>
                    <a:p>
                      <a:pPr algn="ctr"/>
                      <a:r>
                        <a:rPr lang="en-US" sz="3200" b="1" dirty="0">
                          <a:solidFill>
                            <a:schemeClr val="tx1"/>
                          </a:solidFill>
                          <a:latin typeface="Sitka Text" panose="02000505000000020004" pitchFamily="2" charset="0"/>
                        </a:rPr>
                        <a:t>$27,549 </a:t>
                      </a:r>
                      <a:r>
                        <a:rPr lang="en-US" sz="3200" b="0" dirty="0">
                          <a:latin typeface="Sitka Text" panose="02000505000000020004" pitchFamily="2" charset="0"/>
                        </a:rPr>
                        <a:t>per year</a:t>
                      </a:r>
                    </a:p>
                  </a:txBody>
                  <a:tcPr/>
                </a:tc>
                <a:extLst>
                  <a:ext uri="{0D108BD9-81ED-4DB2-BD59-A6C34878D82A}">
                    <a16:rowId xmlns:a16="http://schemas.microsoft.com/office/drawing/2014/main" val="1106480490"/>
                  </a:ext>
                </a:extLst>
              </a:tr>
              <a:tr h="678524">
                <a:tc>
                  <a:txBody>
                    <a:bodyPr/>
                    <a:lstStyle/>
                    <a:p>
                      <a:pPr algn="ctr"/>
                      <a:r>
                        <a:rPr lang="en-US" sz="3200" b="0" dirty="0">
                          <a:solidFill>
                            <a:srgbClr val="003399"/>
                          </a:solidFill>
                          <a:latin typeface="Sitka Text" panose="02000505000000020004" pitchFamily="2" charset="0"/>
                        </a:rPr>
                        <a:t>Widowed Spouse</a:t>
                      </a:r>
                    </a:p>
                  </a:txBody>
                  <a:tcPr/>
                </a:tc>
                <a:tc>
                  <a:txBody>
                    <a:bodyPr/>
                    <a:lstStyle/>
                    <a:p>
                      <a:pPr algn="ctr"/>
                      <a:r>
                        <a:rPr lang="en-US" sz="3200" b="0" dirty="0">
                          <a:solidFill>
                            <a:schemeClr val="tx1"/>
                          </a:solidFill>
                          <a:latin typeface="Sitka Text" panose="02000505000000020004" pitchFamily="2" charset="0"/>
                        </a:rPr>
                        <a:t>$1,244.50/</a:t>
                      </a:r>
                      <a:r>
                        <a:rPr lang="en-US" sz="3200" b="0" dirty="0">
                          <a:latin typeface="Sitka Text" panose="02000505000000020004" pitchFamily="2" charset="0"/>
                        </a:rPr>
                        <a:t>month</a:t>
                      </a:r>
                    </a:p>
                  </a:txBody>
                  <a:tcPr/>
                </a:tc>
                <a:tc>
                  <a:txBody>
                    <a:bodyPr/>
                    <a:lstStyle/>
                    <a:p>
                      <a:pPr algn="ctr"/>
                      <a:r>
                        <a:rPr lang="en-US" sz="3200" b="1" dirty="0">
                          <a:solidFill>
                            <a:schemeClr val="tx1"/>
                          </a:solidFill>
                          <a:latin typeface="Sitka Text" panose="02000505000000020004" pitchFamily="2" charset="0"/>
                        </a:rPr>
                        <a:t>$14,934 </a:t>
                      </a:r>
                      <a:r>
                        <a:rPr lang="en-US" sz="3200" b="0" dirty="0">
                          <a:latin typeface="Sitka Text" panose="02000505000000020004" pitchFamily="2" charset="0"/>
                        </a:rPr>
                        <a:t>per year</a:t>
                      </a:r>
                    </a:p>
                  </a:txBody>
                  <a:tcPr/>
                </a:tc>
                <a:extLst>
                  <a:ext uri="{0D108BD9-81ED-4DB2-BD59-A6C34878D82A}">
                    <a16:rowId xmlns:a16="http://schemas.microsoft.com/office/drawing/2014/main" val="3696924251"/>
                  </a:ext>
                </a:extLst>
              </a:tr>
              <a:tr h="678524">
                <a:tc>
                  <a:txBody>
                    <a:bodyPr/>
                    <a:lstStyle/>
                    <a:p>
                      <a:pPr algn="ctr"/>
                      <a:r>
                        <a:rPr lang="en-US" sz="3200" b="0" dirty="0">
                          <a:solidFill>
                            <a:srgbClr val="003399"/>
                          </a:solidFill>
                          <a:latin typeface="Sitka Text" panose="02000505000000020004" pitchFamily="2" charset="0"/>
                        </a:rPr>
                        <a:t>Vet married to Vet</a:t>
                      </a:r>
                    </a:p>
                  </a:txBody>
                  <a:tcPr/>
                </a:tc>
                <a:tc>
                  <a:txBody>
                    <a:bodyPr/>
                    <a:lstStyle/>
                    <a:p>
                      <a:pPr algn="ctr"/>
                      <a:r>
                        <a:rPr lang="en-US" sz="3200" b="0" dirty="0">
                          <a:solidFill>
                            <a:schemeClr val="tx1"/>
                          </a:solidFill>
                          <a:latin typeface="Sitka Text" panose="02000505000000020004" pitchFamily="2" charset="0"/>
                        </a:rPr>
                        <a:t>$3,071.75/</a:t>
                      </a:r>
                      <a:r>
                        <a:rPr lang="en-US" sz="3200" b="0" dirty="0">
                          <a:latin typeface="Sitka Text" panose="02000505000000020004" pitchFamily="2" charset="0"/>
                        </a:rPr>
                        <a:t>month </a:t>
                      </a:r>
                    </a:p>
                  </a:txBody>
                  <a:tcPr/>
                </a:tc>
                <a:tc>
                  <a:txBody>
                    <a:bodyPr/>
                    <a:lstStyle/>
                    <a:p>
                      <a:pPr algn="ctr"/>
                      <a:r>
                        <a:rPr lang="en-US" sz="3200" b="1" dirty="0">
                          <a:solidFill>
                            <a:schemeClr val="tx1"/>
                          </a:solidFill>
                          <a:latin typeface="Sitka Text" panose="02000505000000020004" pitchFamily="2" charset="0"/>
                        </a:rPr>
                        <a:t>$36,861 </a:t>
                      </a:r>
                      <a:r>
                        <a:rPr lang="en-US" sz="3200" b="0" dirty="0">
                          <a:latin typeface="Sitka Text" panose="02000505000000020004" pitchFamily="2" charset="0"/>
                        </a:rPr>
                        <a:t>per year</a:t>
                      </a:r>
                    </a:p>
                  </a:txBody>
                  <a:tcPr/>
                </a:tc>
                <a:extLst>
                  <a:ext uri="{0D108BD9-81ED-4DB2-BD59-A6C34878D82A}">
                    <a16:rowId xmlns:a16="http://schemas.microsoft.com/office/drawing/2014/main" val="1920058529"/>
                  </a:ext>
                </a:extLst>
              </a:tr>
              <a:tr h="1221342">
                <a:tc>
                  <a:txBody>
                    <a:bodyPr/>
                    <a:lstStyle/>
                    <a:p>
                      <a:pPr algn="ctr"/>
                      <a:r>
                        <a:rPr lang="en-US" sz="3200" b="0" dirty="0">
                          <a:solidFill>
                            <a:srgbClr val="003399"/>
                          </a:solidFill>
                          <a:latin typeface="Sitka Text" panose="02000505000000020004" pitchFamily="2" charset="0"/>
                        </a:rPr>
                        <a:t>Surviving Spouse w/ one Dependent </a:t>
                      </a:r>
                    </a:p>
                  </a:txBody>
                  <a:tcPr/>
                </a:tc>
                <a:tc>
                  <a:txBody>
                    <a:bodyPr/>
                    <a:lstStyle/>
                    <a:p>
                      <a:pPr algn="ctr"/>
                      <a:r>
                        <a:rPr lang="en-US" sz="3200" b="0" dirty="0">
                          <a:solidFill>
                            <a:schemeClr val="tx1"/>
                          </a:solidFill>
                          <a:latin typeface="Sitka Text" panose="02000505000000020004" pitchFamily="2" charset="0"/>
                        </a:rPr>
                        <a:t>$1,484.58/</a:t>
                      </a:r>
                      <a:r>
                        <a:rPr lang="en-US" sz="3200" b="0" dirty="0">
                          <a:latin typeface="Sitka Text" panose="02000505000000020004" pitchFamily="2" charset="0"/>
                        </a:rPr>
                        <a:t>month</a:t>
                      </a:r>
                    </a:p>
                  </a:txBody>
                  <a:tcPr/>
                </a:tc>
                <a:tc>
                  <a:txBody>
                    <a:bodyPr/>
                    <a:lstStyle/>
                    <a:p>
                      <a:pPr algn="ctr"/>
                      <a:r>
                        <a:rPr lang="en-US" sz="3200" b="1" dirty="0">
                          <a:solidFill>
                            <a:schemeClr val="tx1"/>
                          </a:solidFill>
                          <a:latin typeface="Sitka Text" panose="02000505000000020004" pitchFamily="2" charset="0"/>
                        </a:rPr>
                        <a:t>$17,815 </a:t>
                      </a:r>
                      <a:r>
                        <a:rPr lang="en-US" sz="3200" b="0" dirty="0">
                          <a:latin typeface="Sitka Text" panose="02000505000000020004" pitchFamily="2" charset="0"/>
                        </a:rPr>
                        <a:t>per year </a:t>
                      </a:r>
                    </a:p>
                  </a:txBody>
                  <a:tcPr/>
                </a:tc>
                <a:extLst>
                  <a:ext uri="{0D108BD9-81ED-4DB2-BD59-A6C34878D82A}">
                    <a16:rowId xmlns:a16="http://schemas.microsoft.com/office/drawing/2014/main" val="3094966310"/>
                  </a:ext>
                </a:extLst>
              </a:tr>
            </a:tbl>
          </a:graphicData>
        </a:graphic>
      </p:graphicFrame>
    </p:spTree>
    <p:extLst>
      <p:ext uri="{BB962C8B-B14F-4D97-AF65-F5344CB8AC3E}">
        <p14:creationId xmlns:p14="http://schemas.microsoft.com/office/powerpoint/2010/main" val="201322373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433DE-B6F4-4B3D-8DA7-31A1F70BE125}"/>
              </a:ext>
            </a:extLst>
          </p:cNvPr>
          <p:cNvSpPr>
            <a:spLocks noGrp="1"/>
          </p:cNvSpPr>
          <p:nvPr>
            <p:ph type="title"/>
          </p:nvPr>
        </p:nvSpPr>
        <p:spPr/>
        <p:txBody>
          <a:bodyPr/>
          <a:lstStyle/>
          <a:p>
            <a:r>
              <a:rPr lang="en-US" dirty="0">
                <a:solidFill>
                  <a:schemeClr val="tx1"/>
                </a:solidFill>
                <a:latin typeface="Sitka Text" panose="02000505000000020004" pitchFamily="2" charset="0"/>
              </a:rPr>
              <a:t>Unreimbursed Medical Expenses </a:t>
            </a:r>
          </a:p>
        </p:txBody>
      </p:sp>
      <p:sp>
        <p:nvSpPr>
          <p:cNvPr id="3" name="Content Placeholder 2">
            <a:extLst>
              <a:ext uri="{FF2B5EF4-FFF2-40B4-BE49-F238E27FC236}">
                <a16:creationId xmlns:a16="http://schemas.microsoft.com/office/drawing/2014/main" id="{292843D0-5608-46FF-AC6A-04518F003432}"/>
              </a:ext>
            </a:extLst>
          </p:cNvPr>
          <p:cNvSpPr>
            <a:spLocks noGrp="1"/>
          </p:cNvSpPr>
          <p:nvPr>
            <p:ph idx="1"/>
          </p:nvPr>
        </p:nvSpPr>
        <p:spPr>
          <a:xfrm>
            <a:off x="1143000" y="2057400"/>
            <a:ext cx="9872871" cy="4038600"/>
          </a:xfrm>
        </p:spPr>
        <p:txBody>
          <a:bodyPr>
            <a:normAutofit/>
          </a:bodyPr>
          <a:lstStyle/>
          <a:p>
            <a:pPr>
              <a:buFont typeface="Wingdings" panose="05000000000000000000" pitchFamily="2" charset="2"/>
              <a:buChar char="v"/>
            </a:pPr>
            <a:r>
              <a:rPr lang="en-US" sz="3600" dirty="0">
                <a:latin typeface="Sitka Text" panose="02000505000000020004" pitchFamily="2" charset="0"/>
              </a:rPr>
              <a:t> Can affect ability to obtain maximum rate</a:t>
            </a:r>
          </a:p>
          <a:p>
            <a:pPr>
              <a:buFont typeface="Wingdings" panose="05000000000000000000" pitchFamily="2" charset="2"/>
              <a:buChar char="v"/>
            </a:pPr>
            <a:r>
              <a:rPr lang="en-US" sz="3600" dirty="0">
                <a:latin typeface="Sitka Text" panose="02000505000000020004" pitchFamily="2" charset="0"/>
              </a:rPr>
              <a:t> Examples:</a:t>
            </a:r>
          </a:p>
          <a:p>
            <a:pPr lvl="2">
              <a:buFont typeface="Courier New" panose="02070309020205020404" pitchFamily="49" charset="0"/>
              <a:buChar char="o"/>
            </a:pPr>
            <a:r>
              <a:rPr lang="en-US" sz="2800" dirty="0">
                <a:latin typeface="Sitka Text" panose="02000505000000020004" pitchFamily="2" charset="0"/>
              </a:rPr>
              <a:t> Assisted living fees </a:t>
            </a:r>
          </a:p>
          <a:p>
            <a:pPr lvl="2">
              <a:buFont typeface="Courier New" panose="02070309020205020404" pitchFamily="49" charset="0"/>
              <a:buChar char="o"/>
            </a:pPr>
            <a:r>
              <a:rPr lang="en-US" sz="2800" dirty="0">
                <a:latin typeface="Sitka Text" panose="02000505000000020004" pitchFamily="2" charset="0"/>
              </a:rPr>
              <a:t> Independent living fees (if for protective reasons)</a:t>
            </a:r>
          </a:p>
          <a:p>
            <a:pPr lvl="2">
              <a:buFont typeface="Courier New" panose="02070309020205020404" pitchFamily="49" charset="0"/>
              <a:buChar char="o"/>
            </a:pPr>
            <a:r>
              <a:rPr lang="en-US" sz="2800" dirty="0">
                <a:latin typeface="Sitka Text" panose="02000505000000020004" pitchFamily="2" charset="0"/>
              </a:rPr>
              <a:t> Health insurance premiums</a:t>
            </a:r>
          </a:p>
          <a:p>
            <a:pPr lvl="2">
              <a:buFont typeface="Courier New" panose="02070309020205020404" pitchFamily="49" charset="0"/>
              <a:buChar char="o"/>
            </a:pPr>
            <a:r>
              <a:rPr lang="en-US" sz="2800" dirty="0">
                <a:latin typeface="Sitka Text" panose="02000505000000020004" pitchFamily="2" charset="0"/>
              </a:rPr>
              <a:t> Co-pays</a:t>
            </a:r>
          </a:p>
          <a:p>
            <a:pPr lvl="2">
              <a:buFont typeface="Courier New" panose="02070309020205020404" pitchFamily="49" charset="0"/>
              <a:buChar char="o"/>
            </a:pPr>
            <a:r>
              <a:rPr lang="en-US" sz="2800" dirty="0">
                <a:latin typeface="Sitka Text" panose="02000505000000020004" pitchFamily="2" charset="0"/>
              </a:rPr>
              <a:t> Prescriptions </a:t>
            </a:r>
          </a:p>
          <a:p>
            <a:pPr lvl="2">
              <a:buFont typeface="Courier New" panose="02070309020205020404" pitchFamily="49" charset="0"/>
              <a:buChar char="o"/>
            </a:pPr>
            <a:r>
              <a:rPr lang="en-US" sz="2800" dirty="0">
                <a:latin typeface="Sitka Text" panose="02000505000000020004" pitchFamily="2" charset="0"/>
              </a:rPr>
              <a:t> Hospital bills </a:t>
            </a:r>
          </a:p>
        </p:txBody>
      </p:sp>
    </p:spTree>
    <p:extLst>
      <p:ext uri="{BB962C8B-B14F-4D97-AF65-F5344CB8AC3E}">
        <p14:creationId xmlns:p14="http://schemas.microsoft.com/office/powerpoint/2010/main" val="93538305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C9F37-0F5E-404E-B4A7-B05D4BAFC9AD}"/>
              </a:ext>
            </a:extLst>
          </p:cNvPr>
          <p:cNvSpPr>
            <a:spLocks noGrp="1"/>
          </p:cNvSpPr>
          <p:nvPr>
            <p:ph type="title"/>
          </p:nvPr>
        </p:nvSpPr>
        <p:spPr/>
        <p:txBody>
          <a:bodyPr/>
          <a:lstStyle/>
          <a:p>
            <a:r>
              <a:rPr lang="en-US" dirty="0">
                <a:solidFill>
                  <a:schemeClr val="tx1"/>
                </a:solidFill>
                <a:latin typeface="Sitka Text" panose="02000505000000020004" pitchFamily="2" charset="0"/>
              </a:rPr>
              <a:t>Trusts &amp; VA Planning </a:t>
            </a:r>
          </a:p>
        </p:txBody>
      </p:sp>
      <p:pic>
        <p:nvPicPr>
          <p:cNvPr id="4" name="Content Placeholder 3">
            <a:extLst>
              <a:ext uri="{FF2B5EF4-FFF2-40B4-BE49-F238E27FC236}">
                <a16:creationId xmlns:a16="http://schemas.microsoft.com/office/drawing/2014/main" id="{BD8E15AC-13DD-48CD-84C1-F4B2311C6DCC}"/>
              </a:ext>
            </a:extLst>
          </p:cNvPr>
          <p:cNvPicPr>
            <a:picLocks noGrp="1" noChangeAspect="1"/>
          </p:cNvPicPr>
          <p:nvPr>
            <p:ph idx="1"/>
          </p:nvPr>
        </p:nvPicPr>
        <p:blipFill>
          <a:blip r:embed="rId3"/>
          <a:stretch>
            <a:fillRect/>
          </a:stretch>
        </p:blipFill>
        <p:spPr>
          <a:xfrm>
            <a:off x="3296374" y="1965960"/>
            <a:ext cx="5599251" cy="4095105"/>
          </a:xfrm>
          <a:prstGeom prst="rect">
            <a:avLst/>
          </a:prstGeom>
        </p:spPr>
      </p:pic>
    </p:spTree>
    <p:extLst>
      <p:ext uri="{BB962C8B-B14F-4D97-AF65-F5344CB8AC3E}">
        <p14:creationId xmlns:p14="http://schemas.microsoft.com/office/powerpoint/2010/main" val="322894073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C9F37-0F5E-404E-B4A7-B05D4BAFC9AD}"/>
              </a:ext>
            </a:extLst>
          </p:cNvPr>
          <p:cNvSpPr>
            <a:spLocks noGrp="1"/>
          </p:cNvSpPr>
          <p:nvPr>
            <p:ph type="title"/>
          </p:nvPr>
        </p:nvSpPr>
        <p:spPr>
          <a:xfrm>
            <a:off x="377252" y="579620"/>
            <a:ext cx="11437495" cy="1356360"/>
          </a:xfrm>
        </p:spPr>
        <p:txBody>
          <a:bodyPr/>
          <a:lstStyle/>
          <a:p>
            <a:r>
              <a:rPr lang="en-US" dirty="0">
                <a:solidFill>
                  <a:schemeClr val="tx1"/>
                </a:solidFill>
                <a:latin typeface="Sitka Text" panose="02000505000000020004" pitchFamily="2" charset="0"/>
              </a:rPr>
              <a:t>How Do Caregiver Agreements Tie Into Veterans Aid?</a:t>
            </a:r>
          </a:p>
        </p:txBody>
      </p:sp>
      <p:sp>
        <p:nvSpPr>
          <p:cNvPr id="3" name="Content Placeholder 2">
            <a:extLst>
              <a:ext uri="{FF2B5EF4-FFF2-40B4-BE49-F238E27FC236}">
                <a16:creationId xmlns:a16="http://schemas.microsoft.com/office/drawing/2014/main" id="{92AD9D25-3FA5-4C2B-A6EC-A5C52003FD31}"/>
              </a:ext>
            </a:extLst>
          </p:cNvPr>
          <p:cNvSpPr>
            <a:spLocks noGrp="1"/>
          </p:cNvSpPr>
          <p:nvPr>
            <p:ph idx="1"/>
          </p:nvPr>
        </p:nvSpPr>
        <p:spPr/>
        <p:txBody>
          <a:bodyPr>
            <a:normAutofit/>
          </a:bodyPr>
          <a:lstStyle/>
          <a:p>
            <a:pPr marL="45720" indent="0">
              <a:buNone/>
            </a:pPr>
            <a:r>
              <a:rPr lang="en-US" sz="4000" dirty="0">
                <a:latin typeface="Sitka Text" panose="02000505000000020004" pitchFamily="2" charset="0"/>
              </a:rPr>
              <a:t>Used to count as unreimbursed medical expenses </a:t>
            </a:r>
          </a:p>
        </p:txBody>
      </p:sp>
    </p:spTree>
    <p:extLst>
      <p:ext uri="{BB962C8B-B14F-4D97-AF65-F5344CB8AC3E}">
        <p14:creationId xmlns:p14="http://schemas.microsoft.com/office/powerpoint/2010/main" val="2919322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CA8EB-525E-4328-9144-96DE060E7337}"/>
              </a:ext>
            </a:extLst>
          </p:cNvPr>
          <p:cNvSpPr>
            <a:spLocks noGrp="1"/>
          </p:cNvSpPr>
          <p:nvPr>
            <p:ph type="title"/>
          </p:nvPr>
        </p:nvSpPr>
        <p:spPr/>
        <p:txBody>
          <a:bodyPr/>
          <a:lstStyle/>
          <a:p>
            <a:r>
              <a:rPr lang="en-US" dirty="0">
                <a:solidFill>
                  <a:schemeClr val="tx1"/>
                </a:solidFill>
                <a:latin typeface="Sitka Text" panose="02000505000000020004" pitchFamily="2" charset="0"/>
              </a:rPr>
              <a:t>Death </a:t>
            </a:r>
          </a:p>
        </p:txBody>
      </p:sp>
      <p:sp>
        <p:nvSpPr>
          <p:cNvPr id="3" name="Content Placeholder 2">
            <a:extLst>
              <a:ext uri="{FF2B5EF4-FFF2-40B4-BE49-F238E27FC236}">
                <a16:creationId xmlns:a16="http://schemas.microsoft.com/office/drawing/2014/main" id="{D7AE0BDC-7D91-406B-BCC0-4CFAFB61A5F7}"/>
              </a:ext>
            </a:extLst>
          </p:cNvPr>
          <p:cNvSpPr>
            <a:spLocks noGrp="1"/>
          </p:cNvSpPr>
          <p:nvPr>
            <p:ph idx="1"/>
          </p:nvPr>
        </p:nvSpPr>
        <p:spPr>
          <a:xfrm>
            <a:off x="735330" y="1897380"/>
            <a:ext cx="10721340" cy="4038600"/>
          </a:xfrm>
        </p:spPr>
        <p:txBody>
          <a:bodyPr>
            <a:normAutofit/>
          </a:bodyPr>
          <a:lstStyle/>
          <a:p>
            <a:pPr>
              <a:buFont typeface="Wingdings" panose="05000000000000000000" pitchFamily="2" charset="2"/>
              <a:buChar char="v"/>
            </a:pPr>
            <a:r>
              <a:rPr lang="en-US" sz="4000" dirty="0">
                <a:latin typeface="Sitka Text" panose="02000505000000020004" pitchFamily="2" charset="0"/>
              </a:rPr>
              <a:t> Who is in control?</a:t>
            </a:r>
          </a:p>
          <a:p>
            <a:pPr>
              <a:buFont typeface="Wingdings" panose="05000000000000000000" pitchFamily="2" charset="2"/>
              <a:buChar char="v"/>
            </a:pPr>
            <a:r>
              <a:rPr lang="en-US" sz="4000" dirty="0">
                <a:latin typeface="Sitka Text" panose="02000505000000020004" pitchFamily="2" charset="0"/>
              </a:rPr>
              <a:t> Who gets the benefit?</a:t>
            </a:r>
          </a:p>
          <a:p>
            <a:pPr>
              <a:buFont typeface="Wingdings" panose="05000000000000000000" pitchFamily="2" charset="2"/>
              <a:buChar char="v"/>
            </a:pPr>
            <a:r>
              <a:rPr lang="en-US" sz="4000" dirty="0">
                <a:latin typeface="Sitka Text" panose="02000505000000020004" pitchFamily="2" charset="0"/>
              </a:rPr>
              <a:t> When? </a:t>
            </a:r>
            <a:endParaRPr lang="en-US" sz="3600" dirty="0">
              <a:latin typeface="Sitka Text" panose="02000505000000020004" pitchFamily="2" charset="0"/>
            </a:endParaRPr>
          </a:p>
        </p:txBody>
      </p:sp>
    </p:spTree>
    <p:extLst>
      <p:ext uri="{BB962C8B-B14F-4D97-AF65-F5344CB8AC3E}">
        <p14:creationId xmlns:p14="http://schemas.microsoft.com/office/powerpoint/2010/main" val="157564471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1456A3-5C01-4CA1-886A-E8130F3588F2}"/>
              </a:ext>
            </a:extLst>
          </p:cNvPr>
          <p:cNvSpPr/>
          <p:nvPr/>
        </p:nvSpPr>
        <p:spPr>
          <a:xfrm>
            <a:off x="267092" y="305068"/>
            <a:ext cx="8834406" cy="1200329"/>
          </a:xfrm>
          <a:prstGeom prst="rect">
            <a:avLst/>
          </a:prstGeom>
          <a:noFill/>
        </p:spPr>
        <p:txBody>
          <a:bodyPr wrap="square" lIns="91440" tIns="45720" rIns="91440" bIns="4572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Sitka Text" panose="02000505000000020004" pitchFamily="2" charset="0"/>
                <a:ea typeface="+mn-ea"/>
                <a:cs typeface="+mn-cs"/>
              </a:rPr>
              <a:t>MIDDAY DEBRIEF</a:t>
            </a:r>
          </a:p>
        </p:txBody>
      </p:sp>
      <p:sp>
        <p:nvSpPr>
          <p:cNvPr id="3" name="Rectangle 2">
            <a:extLst>
              <a:ext uri="{FF2B5EF4-FFF2-40B4-BE49-F238E27FC236}">
                <a16:creationId xmlns:a16="http://schemas.microsoft.com/office/drawing/2014/main" id="{E864D547-E6B0-45AE-BB84-2906E7F05ABB}"/>
              </a:ext>
            </a:extLst>
          </p:cNvPr>
          <p:cNvSpPr/>
          <p:nvPr/>
        </p:nvSpPr>
        <p:spPr>
          <a:xfrm>
            <a:off x="343972" y="1505397"/>
            <a:ext cx="8871339" cy="4832092"/>
          </a:xfrm>
          <a:prstGeom prst="rect">
            <a:avLst/>
          </a:prstGeom>
          <a:noFill/>
        </p:spPr>
        <p:txBody>
          <a:bodyPr wrap="non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3399"/>
                </a:solidFill>
                <a:effectLst>
                  <a:outerShdw blurRad="38100" dist="25400" dir="5400000" algn="ctr" rotWithShape="0">
                    <a:srgbClr val="6E747A">
                      <a:alpha val="43000"/>
                    </a:srgbClr>
                  </a:outerShdw>
                </a:effectLst>
                <a:uLnTx/>
                <a:uFillTx/>
                <a:latin typeface="Sitka Text" panose="02000505000000020004" pitchFamily="2" charset="0"/>
                <a:ea typeface="+mn-ea"/>
                <a:cs typeface="+mn-cs"/>
              </a:rPr>
              <a:t>What stood out for you?</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w="0"/>
              <a:solidFill>
                <a:srgbClr val="003399"/>
              </a:solidFill>
              <a:effectLst>
                <a:outerShdw blurRad="38100" dist="25400" dir="5400000" algn="ctr" rotWithShape="0">
                  <a:srgbClr val="6E747A">
                    <a:alpha val="43000"/>
                  </a:srgbClr>
                </a:outerShdw>
              </a:effectLst>
              <a:uLnTx/>
              <a:uFillTx/>
              <a:latin typeface="Sitka Text" panose="02000505000000020004"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3399"/>
                </a:solidFill>
                <a:effectLst>
                  <a:outerShdw blurRad="38100" dist="25400" dir="5400000" algn="ctr" rotWithShape="0">
                    <a:srgbClr val="6E747A">
                      <a:alpha val="43000"/>
                    </a:srgbClr>
                  </a:outerShdw>
                </a:effectLst>
                <a:uLnTx/>
                <a:uFillTx/>
                <a:latin typeface="Sitka Text" panose="02000505000000020004" pitchFamily="2" charset="0"/>
                <a:ea typeface="+mn-ea"/>
                <a:cs typeface="+mn-cs"/>
              </a:rPr>
              <a:t>What do you want to remember?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w="0"/>
              <a:solidFill>
                <a:srgbClr val="003399"/>
              </a:solidFill>
              <a:effectLst>
                <a:outerShdw blurRad="38100" dist="25400" dir="5400000" algn="ctr" rotWithShape="0">
                  <a:srgbClr val="6E747A">
                    <a:alpha val="43000"/>
                  </a:srgbClr>
                </a:outerShdw>
              </a:effectLst>
              <a:uLnTx/>
              <a:uFillTx/>
              <a:latin typeface="Sitka Text" panose="02000505000000020004"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3399"/>
                </a:solidFill>
                <a:effectLst>
                  <a:outerShdw blurRad="38100" dist="25400" dir="5400000" algn="ctr" rotWithShape="0">
                    <a:srgbClr val="6E747A">
                      <a:alpha val="43000"/>
                    </a:srgbClr>
                  </a:outerShdw>
                </a:effectLst>
                <a:uLnTx/>
                <a:uFillTx/>
                <a:latin typeface="Sitka Text" panose="02000505000000020004" pitchFamily="2" charset="0"/>
                <a:ea typeface="+mn-ea"/>
                <a:cs typeface="+mn-cs"/>
              </a:rPr>
              <a:t>What surprised you?</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w="0"/>
              <a:solidFill>
                <a:srgbClr val="003399"/>
              </a:solidFill>
              <a:effectLst>
                <a:outerShdw blurRad="38100" dist="25400" dir="5400000" algn="ctr" rotWithShape="0">
                  <a:srgbClr val="6E747A">
                    <a:alpha val="43000"/>
                  </a:srgbClr>
                </a:outerShdw>
              </a:effectLst>
              <a:uLnTx/>
              <a:uFillTx/>
              <a:latin typeface="Sitka Text" panose="02000505000000020004"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3399"/>
                </a:solidFill>
                <a:effectLst>
                  <a:outerShdw blurRad="38100" dist="25400" dir="5400000" algn="ctr" rotWithShape="0">
                    <a:srgbClr val="6E747A">
                      <a:alpha val="43000"/>
                    </a:srgbClr>
                  </a:outerShdw>
                </a:effectLst>
                <a:uLnTx/>
                <a:uFillTx/>
                <a:latin typeface="Sitka Text" panose="02000505000000020004" pitchFamily="2" charset="0"/>
                <a:ea typeface="+mn-ea"/>
                <a:cs typeface="+mn-cs"/>
              </a:rPr>
              <a:t>General comments</a:t>
            </a:r>
          </a:p>
        </p:txBody>
      </p:sp>
    </p:spTree>
    <p:extLst>
      <p:ext uri="{BB962C8B-B14F-4D97-AF65-F5344CB8AC3E}">
        <p14:creationId xmlns:p14="http://schemas.microsoft.com/office/powerpoint/2010/main" val="426970348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CE7BC-F987-4A25-BF42-6DDB03C7E09B}"/>
              </a:ext>
            </a:extLst>
          </p:cNvPr>
          <p:cNvSpPr>
            <a:spLocks noGrp="1"/>
          </p:cNvSpPr>
          <p:nvPr>
            <p:ph type="ctrTitle"/>
          </p:nvPr>
        </p:nvSpPr>
        <p:spPr/>
        <p:txBody>
          <a:bodyPr/>
          <a:lstStyle/>
          <a:p>
            <a:r>
              <a:rPr lang="en-US" dirty="0">
                <a:latin typeface="Sitka Text" panose="02000505000000020004" pitchFamily="2" charset="0"/>
              </a:rPr>
              <a:t>Medicaid</a:t>
            </a:r>
            <a:r>
              <a:rPr lang="en-US" dirty="0">
                <a:latin typeface="Sitka Heading" panose="02000505000000020004" pitchFamily="2" charset="0"/>
              </a:rPr>
              <a:t> </a:t>
            </a:r>
          </a:p>
        </p:txBody>
      </p:sp>
      <p:sp>
        <p:nvSpPr>
          <p:cNvPr id="3" name="Subtitle 2">
            <a:extLst>
              <a:ext uri="{FF2B5EF4-FFF2-40B4-BE49-F238E27FC236}">
                <a16:creationId xmlns:a16="http://schemas.microsoft.com/office/drawing/2014/main" id="{2C2EF0AB-1545-4967-BD0B-61AB33B86EFD}"/>
              </a:ext>
            </a:extLst>
          </p:cNvPr>
          <p:cNvSpPr>
            <a:spLocks noGrp="1"/>
          </p:cNvSpPr>
          <p:nvPr>
            <p:ph type="subTitle" idx="1"/>
          </p:nvPr>
        </p:nvSpPr>
        <p:spPr/>
        <p:txBody>
          <a:bodyPr>
            <a:normAutofit/>
          </a:bodyPr>
          <a:lstStyle/>
          <a:p>
            <a:r>
              <a:rPr lang="en-US" sz="2400" dirty="0">
                <a:latin typeface="Sitka Heading" panose="02000505000000020004" pitchFamily="2" charset="0"/>
              </a:rPr>
              <a:t>Long-term Care</a:t>
            </a:r>
          </a:p>
        </p:txBody>
      </p:sp>
      <p:sp>
        <p:nvSpPr>
          <p:cNvPr id="4" name="Rectangle 3">
            <a:extLst>
              <a:ext uri="{FF2B5EF4-FFF2-40B4-BE49-F238E27FC236}">
                <a16:creationId xmlns:a16="http://schemas.microsoft.com/office/drawing/2014/main" id="{CF182AA3-BB49-4AE5-BBE6-3EA96638EF8C}"/>
              </a:ext>
            </a:extLst>
          </p:cNvPr>
          <p:cNvSpPr/>
          <p:nvPr/>
        </p:nvSpPr>
        <p:spPr>
          <a:xfrm>
            <a:off x="252546" y="6152119"/>
            <a:ext cx="11681828" cy="461665"/>
          </a:xfrm>
          <a:prstGeom prst="rect">
            <a:avLst/>
          </a:prstGeom>
          <a:noFill/>
        </p:spPr>
        <p:txBody>
          <a:bodyPr wrap="square" lIns="91440" tIns="45720" rIns="91440" bIns="45720">
            <a:spAutoFit/>
          </a:bodyPr>
          <a:lstStyle/>
          <a:p>
            <a:r>
              <a:rPr lang="en-US" sz="2400" b="1" cap="none" spc="0" dirty="0">
                <a:ln w="0"/>
                <a:solidFill>
                  <a:schemeClr val="bg1"/>
                </a:solidFill>
                <a:effectLst>
                  <a:outerShdw blurRad="38100" dist="25400" dir="5400000" algn="ctr" rotWithShape="0">
                    <a:srgbClr val="6E747A">
                      <a:alpha val="43000"/>
                    </a:srgbClr>
                  </a:outerShdw>
                </a:effectLst>
                <a:latin typeface="Sitka Text" panose="02000505000000020004" pitchFamily="2" charset="0"/>
              </a:rPr>
              <a:t>Handout: </a:t>
            </a:r>
            <a:r>
              <a:rPr lang="en-US" sz="2400" cap="none" spc="0" dirty="0">
                <a:ln w="0"/>
                <a:solidFill>
                  <a:schemeClr val="bg1"/>
                </a:solidFill>
                <a:latin typeface="Sitka Text" panose="02000505000000020004" pitchFamily="2" charset="0"/>
              </a:rPr>
              <a:t>Medicaid Terms of Art Glossary</a:t>
            </a:r>
          </a:p>
        </p:txBody>
      </p:sp>
    </p:spTree>
    <p:extLst>
      <p:ext uri="{BB962C8B-B14F-4D97-AF65-F5344CB8AC3E}">
        <p14:creationId xmlns:p14="http://schemas.microsoft.com/office/powerpoint/2010/main" val="64737571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4F865-4999-4B74-8032-A8C73BDCA4C3}"/>
              </a:ext>
            </a:extLst>
          </p:cNvPr>
          <p:cNvSpPr>
            <a:spLocks noGrp="1"/>
          </p:cNvSpPr>
          <p:nvPr>
            <p:ph type="title"/>
          </p:nvPr>
        </p:nvSpPr>
        <p:spPr/>
        <p:txBody>
          <a:bodyPr/>
          <a:lstStyle/>
          <a:p>
            <a:r>
              <a:rPr lang="en-US" dirty="0">
                <a:solidFill>
                  <a:schemeClr val="tx1"/>
                </a:solidFill>
                <a:latin typeface="Sitka Text" panose="02000505000000020004" pitchFamily="2" charset="0"/>
              </a:rPr>
              <a:t>Medicaid</a:t>
            </a:r>
          </a:p>
        </p:txBody>
      </p:sp>
      <p:sp>
        <p:nvSpPr>
          <p:cNvPr id="3" name="Content Placeholder 2">
            <a:extLst>
              <a:ext uri="{FF2B5EF4-FFF2-40B4-BE49-F238E27FC236}">
                <a16:creationId xmlns:a16="http://schemas.microsoft.com/office/drawing/2014/main" id="{CC0BBFCF-F13D-4815-962B-4FA552CF1C69}"/>
              </a:ext>
            </a:extLst>
          </p:cNvPr>
          <p:cNvSpPr>
            <a:spLocks noGrp="1"/>
          </p:cNvSpPr>
          <p:nvPr>
            <p:ph idx="1"/>
          </p:nvPr>
        </p:nvSpPr>
        <p:spPr>
          <a:xfrm>
            <a:off x="1188720" y="2057400"/>
            <a:ext cx="10629900" cy="4038600"/>
          </a:xfrm>
        </p:spPr>
        <p:txBody>
          <a:bodyPr>
            <a:normAutofit/>
          </a:bodyPr>
          <a:lstStyle/>
          <a:p>
            <a:pPr>
              <a:buFont typeface="Wingdings" panose="05000000000000000000" pitchFamily="2" charset="2"/>
              <a:buChar char="v"/>
            </a:pPr>
            <a:r>
              <a:rPr lang="en-US" sz="4000" dirty="0">
                <a:latin typeface="Sitka Text" panose="02000505000000020004" pitchFamily="2" charset="0"/>
              </a:rPr>
              <a:t> Established in 1965 along with Medicare </a:t>
            </a:r>
          </a:p>
          <a:p>
            <a:pPr>
              <a:buFont typeface="Wingdings" panose="05000000000000000000" pitchFamily="2" charset="2"/>
              <a:buChar char="v"/>
            </a:pPr>
            <a:r>
              <a:rPr lang="en-US" sz="4000" dirty="0">
                <a:latin typeface="Sitka Text" panose="02000505000000020004" pitchFamily="2" charset="0"/>
              </a:rPr>
              <a:t> Federal Program </a:t>
            </a:r>
          </a:p>
          <a:p>
            <a:pPr>
              <a:buFont typeface="Wingdings" panose="05000000000000000000" pitchFamily="2" charset="2"/>
              <a:buChar char="v"/>
            </a:pPr>
            <a:r>
              <a:rPr lang="en-US" sz="4000" dirty="0">
                <a:latin typeface="Sitka Text" panose="02000505000000020004" pitchFamily="2" charset="0"/>
              </a:rPr>
              <a:t> Administered by states  </a:t>
            </a:r>
          </a:p>
        </p:txBody>
      </p:sp>
      <p:pic>
        <p:nvPicPr>
          <p:cNvPr id="4" name="Picture 3">
            <a:extLst>
              <a:ext uri="{FF2B5EF4-FFF2-40B4-BE49-F238E27FC236}">
                <a16:creationId xmlns:a16="http://schemas.microsoft.com/office/drawing/2014/main" id="{EEA25B18-E2F3-4F06-AD53-8EB04DCCBCB7}"/>
              </a:ext>
            </a:extLst>
          </p:cNvPr>
          <p:cNvPicPr>
            <a:picLocks noChangeAspect="1"/>
          </p:cNvPicPr>
          <p:nvPr/>
        </p:nvPicPr>
        <p:blipFill>
          <a:blip r:embed="rId3"/>
          <a:stretch>
            <a:fillRect/>
          </a:stretch>
        </p:blipFill>
        <p:spPr>
          <a:xfrm>
            <a:off x="8085406" y="3910818"/>
            <a:ext cx="3506372" cy="2337582"/>
          </a:xfrm>
          <a:prstGeom prst="rect">
            <a:avLst/>
          </a:prstGeom>
        </p:spPr>
      </p:pic>
    </p:spTree>
    <p:extLst>
      <p:ext uri="{BB962C8B-B14F-4D97-AF65-F5344CB8AC3E}">
        <p14:creationId xmlns:p14="http://schemas.microsoft.com/office/powerpoint/2010/main" val="280401616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60F12-8BEB-4AF1-B754-04CA1E758713}"/>
              </a:ext>
            </a:extLst>
          </p:cNvPr>
          <p:cNvSpPr>
            <a:spLocks noGrp="1"/>
          </p:cNvSpPr>
          <p:nvPr>
            <p:ph type="title"/>
          </p:nvPr>
        </p:nvSpPr>
        <p:spPr/>
        <p:txBody>
          <a:bodyPr/>
          <a:lstStyle/>
          <a:p>
            <a:r>
              <a:rPr lang="en-US" dirty="0">
                <a:solidFill>
                  <a:schemeClr val="tx1"/>
                </a:solidFill>
                <a:latin typeface="Sitka Text" panose="02000505000000020004" pitchFamily="2" charset="0"/>
              </a:rPr>
              <a:t>Medicaid Eligibility Requirement  </a:t>
            </a:r>
          </a:p>
        </p:txBody>
      </p:sp>
      <p:sp>
        <p:nvSpPr>
          <p:cNvPr id="3" name="Content Placeholder 2">
            <a:extLst>
              <a:ext uri="{FF2B5EF4-FFF2-40B4-BE49-F238E27FC236}">
                <a16:creationId xmlns:a16="http://schemas.microsoft.com/office/drawing/2014/main" id="{7DDF91BF-693A-4F8E-B634-7D516D22BA43}"/>
              </a:ext>
            </a:extLst>
          </p:cNvPr>
          <p:cNvSpPr>
            <a:spLocks noGrp="1"/>
          </p:cNvSpPr>
          <p:nvPr>
            <p:ph idx="1"/>
          </p:nvPr>
        </p:nvSpPr>
        <p:spPr/>
        <p:txBody>
          <a:bodyPr>
            <a:normAutofit/>
          </a:bodyPr>
          <a:lstStyle/>
          <a:p>
            <a:pPr>
              <a:buFont typeface="Wingdings" panose="05000000000000000000" pitchFamily="2" charset="2"/>
              <a:buChar char="v"/>
            </a:pPr>
            <a:r>
              <a:rPr lang="en-US" sz="4000" dirty="0">
                <a:latin typeface="Sitka Text" panose="02000505000000020004" pitchFamily="2" charset="0"/>
              </a:rPr>
              <a:t> Citizen, GA resident</a:t>
            </a:r>
          </a:p>
          <a:p>
            <a:pPr>
              <a:buFont typeface="Wingdings" panose="05000000000000000000" pitchFamily="2" charset="2"/>
              <a:buChar char="v"/>
            </a:pPr>
            <a:r>
              <a:rPr lang="en-US" sz="4000" dirty="0">
                <a:latin typeface="Sitka Text" panose="02000505000000020004" pitchFamily="2" charset="0"/>
              </a:rPr>
              <a:t> 65+, blind, or disabled </a:t>
            </a:r>
          </a:p>
          <a:p>
            <a:pPr>
              <a:buFont typeface="Wingdings" panose="05000000000000000000" pitchFamily="2" charset="2"/>
              <a:buChar char="v"/>
            </a:pPr>
            <a:r>
              <a:rPr lang="en-US" sz="4000" dirty="0">
                <a:latin typeface="Sitka Text" panose="02000505000000020004" pitchFamily="2" charset="0"/>
              </a:rPr>
              <a:t> Medically eligible </a:t>
            </a:r>
          </a:p>
          <a:p>
            <a:pPr>
              <a:buFont typeface="Wingdings" panose="05000000000000000000" pitchFamily="2" charset="2"/>
              <a:buChar char="v"/>
            </a:pPr>
            <a:r>
              <a:rPr lang="en-US" sz="4000" dirty="0">
                <a:latin typeface="Sitka Text" panose="02000505000000020004" pitchFamily="2" charset="0"/>
              </a:rPr>
              <a:t> Assets &lt; $2,000.00</a:t>
            </a:r>
          </a:p>
        </p:txBody>
      </p:sp>
    </p:spTree>
    <p:extLst>
      <p:ext uri="{BB962C8B-B14F-4D97-AF65-F5344CB8AC3E}">
        <p14:creationId xmlns:p14="http://schemas.microsoft.com/office/powerpoint/2010/main" val="17640617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60F12-8BEB-4AF1-B754-04CA1E758713}"/>
              </a:ext>
            </a:extLst>
          </p:cNvPr>
          <p:cNvSpPr>
            <a:spLocks noGrp="1"/>
          </p:cNvSpPr>
          <p:nvPr>
            <p:ph type="title"/>
          </p:nvPr>
        </p:nvSpPr>
        <p:spPr/>
        <p:txBody>
          <a:bodyPr/>
          <a:lstStyle/>
          <a:p>
            <a:r>
              <a:rPr lang="en-US" dirty="0">
                <a:solidFill>
                  <a:schemeClr val="tx1"/>
                </a:solidFill>
                <a:latin typeface="Sitka Text" panose="02000505000000020004" pitchFamily="2" charset="0"/>
              </a:rPr>
              <a:t>After Qualification </a:t>
            </a:r>
          </a:p>
        </p:txBody>
      </p:sp>
      <p:sp>
        <p:nvSpPr>
          <p:cNvPr id="3" name="Content Placeholder 2">
            <a:extLst>
              <a:ext uri="{FF2B5EF4-FFF2-40B4-BE49-F238E27FC236}">
                <a16:creationId xmlns:a16="http://schemas.microsoft.com/office/drawing/2014/main" id="{7DDF91BF-693A-4F8E-B634-7D516D22BA43}"/>
              </a:ext>
            </a:extLst>
          </p:cNvPr>
          <p:cNvSpPr>
            <a:spLocks noGrp="1"/>
          </p:cNvSpPr>
          <p:nvPr>
            <p:ph idx="1"/>
          </p:nvPr>
        </p:nvSpPr>
        <p:spPr/>
        <p:txBody>
          <a:bodyPr>
            <a:normAutofit/>
          </a:bodyPr>
          <a:lstStyle/>
          <a:p>
            <a:pPr>
              <a:buFont typeface="Wingdings" panose="05000000000000000000" pitchFamily="2" charset="2"/>
              <a:buChar char="v"/>
            </a:pPr>
            <a:r>
              <a:rPr lang="en-US" sz="4000" dirty="0">
                <a:latin typeface="Sitka Text" panose="02000505000000020004" pitchFamily="2" charset="0"/>
              </a:rPr>
              <a:t> Program pays for nursing facility care</a:t>
            </a:r>
          </a:p>
          <a:p>
            <a:pPr>
              <a:buFont typeface="Wingdings" panose="05000000000000000000" pitchFamily="2" charset="2"/>
              <a:buChar char="v"/>
            </a:pPr>
            <a:r>
              <a:rPr lang="en-US" sz="4000" dirty="0">
                <a:latin typeface="Sitka Text" panose="02000505000000020004" pitchFamily="2" charset="0"/>
              </a:rPr>
              <a:t> Recipient’s income paid to nursing </a:t>
            </a:r>
            <a:r>
              <a:rPr lang="en-US" sz="4000" dirty="0">
                <a:solidFill>
                  <a:schemeClr val="bg1"/>
                </a:solidFill>
                <a:latin typeface="Sitka Text" panose="02000505000000020004" pitchFamily="2" charset="0"/>
              </a:rPr>
              <a:t>ji</a:t>
            </a:r>
            <a:r>
              <a:rPr lang="en-US" sz="4000" dirty="0">
                <a:latin typeface="Sitka Text" panose="02000505000000020004" pitchFamily="2" charset="0"/>
              </a:rPr>
              <a:t>facility, except for:</a:t>
            </a:r>
          </a:p>
          <a:p>
            <a:pPr lvl="2">
              <a:buFont typeface="Courier New" panose="02070309020205020404" pitchFamily="49" charset="0"/>
              <a:buChar char="o"/>
            </a:pPr>
            <a:r>
              <a:rPr lang="en-US" sz="2800" dirty="0">
                <a:latin typeface="Sitka Text" panose="02000505000000020004" pitchFamily="2" charset="0"/>
              </a:rPr>
              <a:t> $70/month, personal need allowance</a:t>
            </a:r>
          </a:p>
          <a:p>
            <a:pPr lvl="2">
              <a:buFont typeface="Courier New" panose="02070309020205020404" pitchFamily="49" charset="0"/>
              <a:buChar char="o"/>
            </a:pPr>
            <a:r>
              <a:rPr lang="en-US" sz="2800" dirty="0">
                <a:latin typeface="Sitka Text" panose="02000505000000020004" pitchFamily="2" charset="0"/>
              </a:rPr>
              <a:t> Health insurance premium </a:t>
            </a:r>
          </a:p>
          <a:p>
            <a:pPr lvl="2">
              <a:buFont typeface="Courier New" panose="02070309020205020404" pitchFamily="49" charset="0"/>
              <a:buChar char="o"/>
            </a:pPr>
            <a:r>
              <a:rPr lang="en-US" sz="2800" dirty="0">
                <a:latin typeface="Sitka Text" panose="02000505000000020004" pitchFamily="2" charset="0"/>
              </a:rPr>
              <a:t> Income to spouse, if applicable </a:t>
            </a:r>
          </a:p>
          <a:p>
            <a:pPr lvl="2">
              <a:buFont typeface="Courier New" panose="02070309020205020404" pitchFamily="49" charset="0"/>
              <a:buChar char="o"/>
            </a:pPr>
            <a:r>
              <a:rPr lang="en-US" sz="2800" dirty="0">
                <a:latin typeface="Sitka Text" panose="02000505000000020004" pitchFamily="2" charset="0"/>
              </a:rPr>
              <a:t> Other deductions may apply </a:t>
            </a:r>
          </a:p>
          <a:p>
            <a:pPr marL="45720" indent="0">
              <a:buNone/>
            </a:pPr>
            <a:endParaRPr lang="en-US" sz="4000" dirty="0">
              <a:latin typeface="Sitka Text" panose="02000505000000020004" pitchFamily="2" charset="0"/>
            </a:endParaRPr>
          </a:p>
        </p:txBody>
      </p:sp>
      <p:pic>
        <p:nvPicPr>
          <p:cNvPr id="4" name="Picture 3">
            <a:extLst>
              <a:ext uri="{FF2B5EF4-FFF2-40B4-BE49-F238E27FC236}">
                <a16:creationId xmlns:a16="http://schemas.microsoft.com/office/drawing/2014/main" id="{4DC5B5ED-8421-4A80-A07A-5CCCE8954D8C}"/>
              </a:ext>
            </a:extLst>
          </p:cNvPr>
          <p:cNvPicPr>
            <a:picLocks noChangeAspect="1"/>
          </p:cNvPicPr>
          <p:nvPr/>
        </p:nvPicPr>
        <p:blipFill rotWithShape="1">
          <a:blip r:embed="rId3"/>
          <a:srcRect l="3869" t="15212" r="3279" b="12176"/>
          <a:stretch/>
        </p:blipFill>
        <p:spPr>
          <a:xfrm>
            <a:off x="8554064" y="4203290"/>
            <a:ext cx="3092947" cy="2418735"/>
          </a:xfrm>
          <a:prstGeom prst="rect">
            <a:avLst/>
          </a:prstGeom>
        </p:spPr>
      </p:pic>
    </p:spTree>
    <p:extLst>
      <p:ext uri="{BB962C8B-B14F-4D97-AF65-F5344CB8AC3E}">
        <p14:creationId xmlns:p14="http://schemas.microsoft.com/office/powerpoint/2010/main" val="425811833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6E9601F-C09F-446A-BE18-CC60D7FD8E35}"/>
              </a:ext>
            </a:extLst>
          </p:cNvPr>
          <p:cNvGrpSpPr/>
          <p:nvPr/>
        </p:nvGrpSpPr>
        <p:grpSpPr>
          <a:xfrm>
            <a:off x="1579246" y="708660"/>
            <a:ext cx="9033510" cy="5059680"/>
            <a:chOff x="1579246" y="708660"/>
            <a:chExt cx="9033510" cy="5059680"/>
          </a:xfrm>
        </p:grpSpPr>
        <p:sp>
          <p:nvSpPr>
            <p:cNvPr id="4" name="Rectangle 3">
              <a:extLst>
                <a:ext uri="{FF2B5EF4-FFF2-40B4-BE49-F238E27FC236}">
                  <a16:creationId xmlns:a16="http://schemas.microsoft.com/office/drawing/2014/main" id="{B2A66084-9897-4F41-89EC-BA524F89EF51}"/>
                </a:ext>
              </a:extLst>
            </p:cNvPr>
            <p:cNvSpPr/>
            <p:nvPr/>
          </p:nvSpPr>
          <p:spPr>
            <a:xfrm>
              <a:off x="1706880" y="708660"/>
              <a:ext cx="8778240" cy="2331720"/>
            </a:xfrm>
            <a:prstGeom prst="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800" dirty="0">
                  <a:ln w="0"/>
                  <a:solidFill>
                    <a:schemeClr val="accent1"/>
                  </a:solidFill>
                  <a:effectLst>
                    <a:outerShdw blurRad="38100" dist="25400" dir="5400000" algn="ctr" rotWithShape="0">
                      <a:srgbClr val="6E747A">
                        <a:alpha val="43000"/>
                      </a:srgbClr>
                    </a:outerShdw>
                  </a:effectLst>
                  <a:latin typeface="Sitka Text" panose="02000505000000020004" pitchFamily="2" charset="0"/>
                </a:rPr>
                <a:t>ALL RESOURCES</a:t>
              </a:r>
            </a:p>
            <a:p>
              <a:pPr algn="ctr"/>
              <a:r>
                <a:rPr lang="en-US" sz="4800" dirty="0">
                  <a:ln w="0"/>
                  <a:solidFill>
                    <a:schemeClr val="accent1"/>
                  </a:solidFill>
                  <a:effectLst>
                    <a:outerShdw blurRad="38100" dist="25400" dir="5400000" algn="ctr" rotWithShape="0">
                      <a:srgbClr val="6E747A">
                        <a:alpha val="43000"/>
                      </a:srgbClr>
                    </a:outerShdw>
                  </a:effectLst>
                  <a:latin typeface="Sitka Text" panose="02000505000000020004" pitchFamily="2" charset="0"/>
                </a:rPr>
                <a:t>APPLICANT (AND SPOUSE)</a:t>
              </a:r>
              <a:endParaRPr lang="en-US" sz="4800" dirty="0">
                <a:ln w="0"/>
                <a:solidFill>
                  <a:schemeClr val="tx1"/>
                </a:solidFill>
                <a:effectLst>
                  <a:outerShdw blurRad="38100" dist="19050" dir="2700000" algn="tl" rotWithShape="0">
                    <a:schemeClr val="dk1">
                      <a:alpha val="40000"/>
                    </a:schemeClr>
                  </a:outerShdw>
                </a:effectLst>
                <a:latin typeface="Sitka Text" panose="02000505000000020004" pitchFamily="2" charset="0"/>
              </a:endParaRPr>
            </a:p>
          </p:txBody>
        </p:sp>
        <p:sp>
          <p:nvSpPr>
            <p:cNvPr id="5" name="Arrow: Right 4">
              <a:extLst>
                <a:ext uri="{FF2B5EF4-FFF2-40B4-BE49-F238E27FC236}">
                  <a16:creationId xmlns:a16="http://schemas.microsoft.com/office/drawing/2014/main" id="{979DDC4A-D96B-4338-A0E8-0180F648EF00}"/>
                </a:ext>
              </a:extLst>
            </p:cNvPr>
            <p:cNvSpPr/>
            <p:nvPr/>
          </p:nvSpPr>
          <p:spPr>
            <a:xfrm rot="5400000">
              <a:off x="1798321" y="3589020"/>
              <a:ext cx="1863090" cy="76581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Arrow: Right 5">
              <a:extLst>
                <a:ext uri="{FF2B5EF4-FFF2-40B4-BE49-F238E27FC236}">
                  <a16:creationId xmlns:a16="http://schemas.microsoft.com/office/drawing/2014/main" id="{4A7552DC-19F2-477F-9BE9-1FCA1B19F3FA}"/>
                </a:ext>
              </a:extLst>
            </p:cNvPr>
            <p:cNvSpPr/>
            <p:nvPr/>
          </p:nvSpPr>
          <p:spPr>
            <a:xfrm rot="5400000">
              <a:off x="8530589" y="3589020"/>
              <a:ext cx="1863090" cy="76581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82EAD0D-8AD3-4218-8C19-5972A5C5F42B}"/>
                </a:ext>
              </a:extLst>
            </p:cNvPr>
            <p:cNvSpPr/>
            <p:nvPr/>
          </p:nvSpPr>
          <p:spPr>
            <a:xfrm>
              <a:off x="1579246" y="4975860"/>
              <a:ext cx="2301240" cy="792480"/>
            </a:xfrm>
            <a:prstGeom prst="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accent1"/>
                  </a:solidFill>
                  <a:effectLst>
                    <a:outerShdw blurRad="38100" dist="25400" dir="5400000" algn="ctr" rotWithShape="0">
                      <a:srgbClr val="6E747A">
                        <a:alpha val="43000"/>
                      </a:srgbClr>
                    </a:outerShdw>
                  </a:effectLst>
                  <a:latin typeface="Sitka Text" panose="02000505000000020004" pitchFamily="2" charset="0"/>
                </a:rPr>
                <a:t>Exempt</a:t>
              </a:r>
            </a:p>
          </p:txBody>
        </p:sp>
        <p:sp>
          <p:nvSpPr>
            <p:cNvPr id="8" name="Rectangle 7">
              <a:extLst>
                <a:ext uri="{FF2B5EF4-FFF2-40B4-BE49-F238E27FC236}">
                  <a16:creationId xmlns:a16="http://schemas.microsoft.com/office/drawing/2014/main" id="{7851733D-3CF4-44E6-AC32-BF2E8E44E341}"/>
                </a:ext>
              </a:extLst>
            </p:cNvPr>
            <p:cNvSpPr/>
            <p:nvPr/>
          </p:nvSpPr>
          <p:spPr>
            <a:xfrm>
              <a:off x="8311516" y="4975860"/>
              <a:ext cx="2301240" cy="79248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n w="0"/>
                  <a:solidFill>
                    <a:schemeClr val="accent1"/>
                  </a:solidFill>
                  <a:effectLst>
                    <a:outerShdw blurRad="38100" dist="25400" dir="5400000" algn="ctr" rotWithShape="0">
                      <a:srgbClr val="6E747A">
                        <a:alpha val="43000"/>
                      </a:srgbClr>
                    </a:outerShdw>
                  </a:effectLst>
                  <a:latin typeface="Sitka Text" panose="02000505000000020004" pitchFamily="2" charset="0"/>
                </a:rPr>
                <a:t>Non-Exempt</a:t>
              </a:r>
              <a:r>
                <a:rPr lang="en-US" dirty="0">
                  <a:ln w="0"/>
                  <a:solidFill>
                    <a:schemeClr val="accent1"/>
                  </a:solidFill>
                  <a:effectLst>
                    <a:outerShdw blurRad="38100" dist="25400" dir="5400000" algn="ctr" rotWithShape="0">
                      <a:srgbClr val="6E747A">
                        <a:alpha val="43000"/>
                      </a:srgbClr>
                    </a:outerShdw>
                  </a:effectLst>
                  <a:latin typeface="Sitka Text" panose="02000505000000020004" pitchFamily="2" charset="0"/>
                </a:rPr>
                <a:t> </a:t>
              </a:r>
              <a:endParaRPr lang="en-US" dirty="0">
                <a:latin typeface="Sitka Text" panose="02000505000000020004" pitchFamily="2" charset="0"/>
              </a:endParaRPr>
            </a:p>
          </p:txBody>
        </p:sp>
      </p:grpSp>
      <p:sp>
        <p:nvSpPr>
          <p:cNvPr id="9" name="Rectangle 8">
            <a:extLst>
              <a:ext uri="{FF2B5EF4-FFF2-40B4-BE49-F238E27FC236}">
                <a16:creationId xmlns:a16="http://schemas.microsoft.com/office/drawing/2014/main" id="{E267492A-967F-4D1C-B7FC-C0E8534B91B3}"/>
              </a:ext>
            </a:extLst>
          </p:cNvPr>
          <p:cNvSpPr/>
          <p:nvPr/>
        </p:nvSpPr>
        <p:spPr>
          <a:xfrm>
            <a:off x="1872616" y="5768340"/>
            <a:ext cx="17145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solidFill>
                  <a:srgbClr val="003399"/>
                </a:solidFill>
                <a:latin typeface="Sitka Text" panose="02000505000000020004" pitchFamily="2" charset="0"/>
              </a:rPr>
              <a:t>(not countable)</a:t>
            </a:r>
          </a:p>
        </p:txBody>
      </p:sp>
      <p:sp>
        <p:nvSpPr>
          <p:cNvPr id="10" name="Rectangle 9">
            <a:extLst>
              <a:ext uri="{FF2B5EF4-FFF2-40B4-BE49-F238E27FC236}">
                <a16:creationId xmlns:a16="http://schemas.microsoft.com/office/drawing/2014/main" id="{D7EF7CA8-E6BE-47EE-A390-7AACF31ADBAC}"/>
              </a:ext>
            </a:extLst>
          </p:cNvPr>
          <p:cNvSpPr/>
          <p:nvPr/>
        </p:nvSpPr>
        <p:spPr>
          <a:xfrm>
            <a:off x="8604886" y="5768340"/>
            <a:ext cx="17145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solidFill>
                  <a:srgbClr val="003399"/>
                </a:solidFill>
                <a:latin typeface="Sitka Text" panose="02000505000000020004" pitchFamily="2" charset="0"/>
              </a:rPr>
              <a:t>(countable)</a:t>
            </a:r>
            <a:r>
              <a:rPr lang="en-US" dirty="0"/>
              <a:t> </a:t>
            </a:r>
          </a:p>
        </p:txBody>
      </p:sp>
    </p:spTree>
    <p:extLst>
      <p:ext uri="{BB962C8B-B14F-4D97-AF65-F5344CB8AC3E}">
        <p14:creationId xmlns:p14="http://schemas.microsoft.com/office/powerpoint/2010/main" val="309313760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CFF4F-DE62-40F0-BE0F-7520ADDFB30C}"/>
              </a:ext>
            </a:extLst>
          </p:cNvPr>
          <p:cNvSpPr>
            <a:spLocks noGrp="1"/>
          </p:cNvSpPr>
          <p:nvPr>
            <p:ph type="title"/>
          </p:nvPr>
        </p:nvSpPr>
        <p:spPr/>
        <p:txBody>
          <a:bodyPr/>
          <a:lstStyle/>
          <a:p>
            <a:r>
              <a:rPr lang="en-US" dirty="0">
                <a:solidFill>
                  <a:schemeClr val="tx1"/>
                </a:solidFill>
                <a:latin typeface="Sitka Text" panose="02000505000000020004" pitchFamily="2" charset="0"/>
              </a:rPr>
              <a:t>Common Exempt Resources </a:t>
            </a:r>
          </a:p>
        </p:txBody>
      </p:sp>
      <p:sp>
        <p:nvSpPr>
          <p:cNvPr id="3" name="Content Placeholder 2">
            <a:extLst>
              <a:ext uri="{FF2B5EF4-FFF2-40B4-BE49-F238E27FC236}">
                <a16:creationId xmlns:a16="http://schemas.microsoft.com/office/drawing/2014/main" id="{3E324EDA-B61B-445B-A8C8-B264B08A5641}"/>
              </a:ext>
            </a:extLst>
          </p:cNvPr>
          <p:cNvSpPr>
            <a:spLocks noGrp="1"/>
          </p:cNvSpPr>
          <p:nvPr>
            <p:ph sz="half" idx="1"/>
          </p:nvPr>
        </p:nvSpPr>
        <p:spPr>
          <a:xfrm>
            <a:off x="1143000" y="2057399"/>
            <a:ext cx="5124612" cy="4023360"/>
          </a:xfrm>
        </p:spPr>
        <p:txBody>
          <a:bodyPr>
            <a:normAutofit fontScale="92500" lnSpcReduction="20000"/>
          </a:bodyPr>
          <a:lstStyle/>
          <a:p>
            <a:pPr>
              <a:buFont typeface="Wingdings" panose="05000000000000000000" pitchFamily="2" charset="2"/>
              <a:buChar char="v"/>
            </a:pPr>
            <a:r>
              <a:rPr lang="en-US" sz="3200" dirty="0">
                <a:latin typeface="Sitka Text" panose="02000505000000020004" pitchFamily="2" charset="0"/>
              </a:rPr>
              <a:t> Residence</a:t>
            </a:r>
          </a:p>
          <a:p>
            <a:pPr>
              <a:buFont typeface="Wingdings" panose="05000000000000000000" pitchFamily="2" charset="2"/>
              <a:buChar char="v"/>
            </a:pPr>
            <a:r>
              <a:rPr lang="en-US" sz="3200" dirty="0">
                <a:latin typeface="Sitka Text" panose="02000505000000020004" pitchFamily="2" charset="0"/>
              </a:rPr>
              <a:t> Property—Trade or </a:t>
            </a:r>
            <a:r>
              <a:rPr lang="en-US" sz="3200" dirty="0">
                <a:solidFill>
                  <a:schemeClr val="bg1"/>
                </a:solidFill>
                <a:latin typeface="Sitka Text" panose="02000505000000020004" pitchFamily="2" charset="0"/>
              </a:rPr>
              <a:t>g</a:t>
            </a:r>
            <a:r>
              <a:rPr lang="en-US" sz="3200" dirty="0">
                <a:latin typeface="Sitka Text" panose="02000505000000020004" pitchFamily="2" charset="0"/>
              </a:rPr>
              <a:t>Business</a:t>
            </a:r>
          </a:p>
          <a:p>
            <a:pPr lvl="2">
              <a:buFont typeface="Courier New" panose="02070309020205020404" pitchFamily="49" charset="0"/>
              <a:buChar char="o"/>
            </a:pPr>
            <a:r>
              <a:rPr lang="en-US" sz="2800" dirty="0">
                <a:latin typeface="Sitka Text" panose="02000505000000020004" pitchFamily="2" charset="0"/>
              </a:rPr>
              <a:t> </a:t>
            </a:r>
            <a:r>
              <a:rPr lang="en-US" sz="2400" dirty="0">
                <a:latin typeface="Sitka Text" panose="02000505000000020004" pitchFamily="2" charset="0"/>
              </a:rPr>
              <a:t>Essential to Self Support</a:t>
            </a:r>
          </a:p>
          <a:p>
            <a:pPr>
              <a:buFont typeface="Wingdings" panose="05000000000000000000" pitchFamily="2" charset="2"/>
              <a:buChar char="v"/>
            </a:pPr>
            <a:r>
              <a:rPr lang="en-US" sz="3200" dirty="0">
                <a:latin typeface="Sitka Text" panose="02000505000000020004" pitchFamily="2" charset="0"/>
              </a:rPr>
              <a:t> Non-Business Property</a:t>
            </a:r>
          </a:p>
          <a:p>
            <a:pPr lvl="2">
              <a:buFont typeface="Courier New" panose="02070309020205020404" pitchFamily="49" charset="0"/>
              <a:buChar char="o"/>
            </a:pPr>
            <a:r>
              <a:rPr lang="en-US" sz="2400" dirty="0">
                <a:latin typeface="Sitka Text" panose="02000505000000020004" pitchFamily="2" charset="0"/>
              </a:rPr>
              <a:t> Essential to Self Support </a:t>
            </a:r>
          </a:p>
          <a:p>
            <a:pPr>
              <a:buFont typeface="Wingdings" panose="05000000000000000000" pitchFamily="2" charset="2"/>
              <a:buChar char="v"/>
            </a:pPr>
            <a:r>
              <a:rPr lang="en-US" sz="3200" dirty="0">
                <a:latin typeface="Sitka Text" panose="02000505000000020004" pitchFamily="2" charset="0"/>
              </a:rPr>
              <a:t> Household </a:t>
            </a:r>
            <a:r>
              <a:rPr lang="en-US" sz="3200" dirty="0">
                <a:solidFill>
                  <a:schemeClr val="bg1"/>
                </a:solidFill>
                <a:latin typeface="Sitka Text" panose="02000505000000020004" pitchFamily="2" charset="0"/>
              </a:rPr>
              <a:t>d</a:t>
            </a:r>
            <a:r>
              <a:rPr lang="en-US" sz="3200" dirty="0">
                <a:latin typeface="Sitka Text" panose="02000505000000020004" pitchFamily="2" charset="0"/>
              </a:rPr>
              <a:t>Goods/Personal Effects</a:t>
            </a:r>
          </a:p>
          <a:p>
            <a:pPr>
              <a:buFont typeface="Wingdings" panose="05000000000000000000" pitchFamily="2" charset="2"/>
              <a:buChar char="v"/>
            </a:pPr>
            <a:r>
              <a:rPr lang="en-US" sz="3200" dirty="0">
                <a:latin typeface="Sitka Text" panose="02000505000000020004" pitchFamily="2" charset="0"/>
              </a:rPr>
              <a:t> Motor Vehicle </a:t>
            </a:r>
          </a:p>
        </p:txBody>
      </p:sp>
      <p:sp>
        <p:nvSpPr>
          <p:cNvPr id="4" name="Content Placeholder 3">
            <a:extLst>
              <a:ext uri="{FF2B5EF4-FFF2-40B4-BE49-F238E27FC236}">
                <a16:creationId xmlns:a16="http://schemas.microsoft.com/office/drawing/2014/main" id="{83468F52-0366-4DD0-AD1E-79352D3DB993}"/>
              </a:ext>
            </a:extLst>
          </p:cNvPr>
          <p:cNvSpPr>
            <a:spLocks noGrp="1"/>
          </p:cNvSpPr>
          <p:nvPr>
            <p:ph sz="half" idx="2"/>
          </p:nvPr>
        </p:nvSpPr>
        <p:spPr/>
        <p:txBody>
          <a:bodyPr>
            <a:normAutofit fontScale="92500" lnSpcReduction="20000"/>
          </a:bodyPr>
          <a:lstStyle/>
          <a:p>
            <a:pPr>
              <a:buFont typeface="Wingdings" panose="05000000000000000000" pitchFamily="2" charset="2"/>
              <a:buChar char="v"/>
            </a:pPr>
            <a:r>
              <a:rPr lang="en-US" sz="3200" dirty="0">
                <a:latin typeface="Sitka Text" panose="02000505000000020004" pitchFamily="2" charset="0"/>
              </a:rPr>
              <a:t>Term Insurance</a:t>
            </a:r>
          </a:p>
          <a:p>
            <a:pPr>
              <a:buFont typeface="Wingdings" panose="05000000000000000000" pitchFamily="2" charset="2"/>
              <a:buChar char="v"/>
            </a:pPr>
            <a:r>
              <a:rPr lang="en-US" sz="3200" dirty="0">
                <a:latin typeface="Sitka Text" panose="02000505000000020004" pitchFamily="2" charset="0"/>
              </a:rPr>
              <a:t>Life Ins/Burial (up to $10,000 combined)</a:t>
            </a:r>
          </a:p>
          <a:p>
            <a:pPr>
              <a:buFont typeface="Wingdings" panose="05000000000000000000" pitchFamily="2" charset="2"/>
              <a:buChar char="v"/>
            </a:pPr>
            <a:r>
              <a:rPr lang="en-US" sz="3200" dirty="0">
                <a:latin typeface="Sitka Text" panose="02000505000000020004" pitchFamily="2" charset="0"/>
              </a:rPr>
              <a:t> Burial Plots</a:t>
            </a:r>
          </a:p>
          <a:p>
            <a:pPr>
              <a:buFont typeface="Wingdings" panose="05000000000000000000" pitchFamily="2" charset="2"/>
              <a:buChar char="v"/>
            </a:pPr>
            <a:r>
              <a:rPr lang="en-US" sz="3200" dirty="0">
                <a:latin typeface="Sitka Text" panose="02000505000000020004" pitchFamily="2" charset="0"/>
              </a:rPr>
              <a:t> Community Spouse </a:t>
            </a:r>
            <a:r>
              <a:rPr lang="en-US" sz="3200" dirty="0">
                <a:solidFill>
                  <a:schemeClr val="bg1"/>
                </a:solidFill>
                <a:latin typeface="Sitka Text" panose="02000505000000020004" pitchFamily="2" charset="0"/>
              </a:rPr>
              <a:t>g</a:t>
            </a:r>
            <a:r>
              <a:rPr lang="en-US" sz="3200" dirty="0">
                <a:latin typeface="Sitka Text" panose="02000505000000020004" pitchFamily="2" charset="0"/>
              </a:rPr>
              <a:t>Qualified Retirement </a:t>
            </a:r>
            <a:r>
              <a:rPr lang="en-US" sz="3200" dirty="0">
                <a:solidFill>
                  <a:schemeClr val="bg1"/>
                </a:solidFill>
                <a:latin typeface="Sitka Text" panose="02000505000000020004" pitchFamily="2" charset="0"/>
              </a:rPr>
              <a:t>ii</a:t>
            </a:r>
            <a:r>
              <a:rPr lang="en-US" sz="3200" dirty="0">
                <a:latin typeface="Sitka Text" panose="02000505000000020004" pitchFamily="2" charset="0"/>
              </a:rPr>
              <a:t>Plan/IRA </a:t>
            </a:r>
          </a:p>
          <a:p>
            <a:pPr>
              <a:buFont typeface="Wingdings" panose="05000000000000000000" pitchFamily="2" charset="2"/>
              <a:buChar char="v"/>
            </a:pPr>
            <a:r>
              <a:rPr lang="en-US" sz="3200" dirty="0">
                <a:latin typeface="Sitka Text" panose="02000505000000020004" pitchFamily="2" charset="0"/>
              </a:rPr>
              <a:t>Retirement/IRAs when taking RMD</a:t>
            </a:r>
          </a:p>
          <a:p>
            <a:pPr marL="45720" indent="0">
              <a:buNone/>
            </a:pPr>
            <a:endParaRPr lang="en-US" dirty="0"/>
          </a:p>
        </p:txBody>
      </p:sp>
    </p:spTree>
    <p:extLst>
      <p:ext uri="{BB962C8B-B14F-4D97-AF65-F5344CB8AC3E}">
        <p14:creationId xmlns:p14="http://schemas.microsoft.com/office/powerpoint/2010/main" val="174127164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BCEBF-2E51-40C6-9B90-0E1FB00DD48F}"/>
              </a:ext>
            </a:extLst>
          </p:cNvPr>
          <p:cNvSpPr>
            <a:spLocks noGrp="1"/>
          </p:cNvSpPr>
          <p:nvPr>
            <p:ph type="title"/>
          </p:nvPr>
        </p:nvSpPr>
        <p:spPr/>
        <p:txBody>
          <a:bodyPr/>
          <a:lstStyle/>
          <a:p>
            <a:r>
              <a:rPr lang="en-US" dirty="0">
                <a:solidFill>
                  <a:schemeClr val="tx1"/>
                </a:solidFill>
                <a:latin typeface="Sitka Text" panose="02000505000000020004" pitchFamily="2" charset="0"/>
              </a:rPr>
              <a:t>Asset Transfers </a:t>
            </a:r>
          </a:p>
        </p:txBody>
      </p:sp>
      <p:sp>
        <p:nvSpPr>
          <p:cNvPr id="3" name="Content Placeholder 2">
            <a:extLst>
              <a:ext uri="{FF2B5EF4-FFF2-40B4-BE49-F238E27FC236}">
                <a16:creationId xmlns:a16="http://schemas.microsoft.com/office/drawing/2014/main" id="{D5F3A52D-4480-4C99-8CF6-2DF9E9E81E1F}"/>
              </a:ext>
            </a:extLst>
          </p:cNvPr>
          <p:cNvSpPr>
            <a:spLocks noGrp="1"/>
          </p:cNvSpPr>
          <p:nvPr>
            <p:ph idx="1"/>
          </p:nvPr>
        </p:nvSpPr>
        <p:spPr/>
        <p:txBody>
          <a:bodyPr>
            <a:normAutofit/>
          </a:bodyPr>
          <a:lstStyle/>
          <a:p>
            <a:pPr>
              <a:buFont typeface="Wingdings" panose="05000000000000000000" pitchFamily="2" charset="2"/>
              <a:buChar char="v"/>
            </a:pPr>
            <a:r>
              <a:rPr lang="en-US" sz="4000" dirty="0">
                <a:latin typeface="Sitka Text" panose="02000505000000020004" pitchFamily="2" charset="0"/>
              </a:rPr>
              <a:t> Exempt </a:t>
            </a:r>
          </a:p>
          <a:p>
            <a:pPr>
              <a:buFont typeface="Wingdings" panose="05000000000000000000" pitchFamily="2" charset="2"/>
              <a:buChar char="v"/>
            </a:pPr>
            <a:r>
              <a:rPr lang="en-US" sz="4000" dirty="0">
                <a:latin typeface="Sitka Text" panose="02000505000000020004" pitchFamily="2" charset="0"/>
              </a:rPr>
              <a:t> For value </a:t>
            </a:r>
          </a:p>
          <a:p>
            <a:pPr>
              <a:buFont typeface="Wingdings" panose="05000000000000000000" pitchFamily="2" charset="2"/>
              <a:buChar char="v"/>
            </a:pPr>
            <a:r>
              <a:rPr lang="en-US" sz="4000" dirty="0">
                <a:latin typeface="Sitka Text" panose="02000505000000020004" pitchFamily="2" charset="0"/>
              </a:rPr>
              <a:t> Gifts </a:t>
            </a:r>
          </a:p>
        </p:txBody>
      </p:sp>
    </p:spTree>
    <p:extLst>
      <p:ext uri="{BB962C8B-B14F-4D97-AF65-F5344CB8AC3E}">
        <p14:creationId xmlns:p14="http://schemas.microsoft.com/office/powerpoint/2010/main" val="27967520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4F3CE-E381-4358-8201-AEFB1DFD2656}"/>
              </a:ext>
            </a:extLst>
          </p:cNvPr>
          <p:cNvSpPr>
            <a:spLocks noGrp="1"/>
          </p:cNvSpPr>
          <p:nvPr>
            <p:ph type="title"/>
          </p:nvPr>
        </p:nvSpPr>
        <p:spPr/>
        <p:txBody>
          <a:bodyPr/>
          <a:lstStyle/>
          <a:p>
            <a:r>
              <a:rPr lang="en-US" dirty="0">
                <a:solidFill>
                  <a:schemeClr val="tx1"/>
                </a:solidFill>
                <a:latin typeface="Sitka Text" panose="02000505000000020004" pitchFamily="2" charset="0"/>
              </a:rPr>
              <a:t>Common Exempt Transfers </a:t>
            </a:r>
          </a:p>
        </p:txBody>
      </p:sp>
      <p:sp>
        <p:nvSpPr>
          <p:cNvPr id="3" name="Content Placeholder 2">
            <a:extLst>
              <a:ext uri="{FF2B5EF4-FFF2-40B4-BE49-F238E27FC236}">
                <a16:creationId xmlns:a16="http://schemas.microsoft.com/office/drawing/2014/main" id="{7284CADC-75D3-4095-8BAD-FED17893A68F}"/>
              </a:ext>
            </a:extLst>
          </p:cNvPr>
          <p:cNvSpPr>
            <a:spLocks noGrp="1"/>
          </p:cNvSpPr>
          <p:nvPr>
            <p:ph idx="1"/>
          </p:nvPr>
        </p:nvSpPr>
        <p:spPr/>
        <p:txBody>
          <a:bodyPr>
            <a:normAutofit/>
          </a:bodyPr>
          <a:lstStyle/>
          <a:p>
            <a:pPr>
              <a:buFont typeface="Wingdings" panose="05000000000000000000" pitchFamily="2" charset="2"/>
              <a:buChar char="v"/>
            </a:pPr>
            <a:r>
              <a:rPr lang="en-US" sz="3800" dirty="0">
                <a:latin typeface="Sitka Text" panose="02000505000000020004" pitchFamily="2" charset="0"/>
              </a:rPr>
              <a:t> To spouse, or to another for sole benefit </a:t>
            </a:r>
            <a:r>
              <a:rPr lang="en-US" sz="3800" dirty="0">
                <a:solidFill>
                  <a:schemeClr val="bg1"/>
                </a:solidFill>
                <a:latin typeface="Sitka Text" panose="02000505000000020004" pitchFamily="2" charset="0"/>
              </a:rPr>
              <a:t>q</a:t>
            </a:r>
            <a:r>
              <a:rPr lang="en-US" sz="3800" dirty="0">
                <a:latin typeface="Sitka Text" panose="02000505000000020004" pitchFamily="2" charset="0"/>
              </a:rPr>
              <a:t>of spouse</a:t>
            </a:r>
          </a:p>
          <a:p>
            <a:pPr>
              <a:buFont typeface="Wingdings" panose="05000000000000000000" pitchFamily="2" charset="2"/>
              <a:buChar char="v"/>
            </a:pPr>
            <a:r>
              <a:rPr lang="en-US" sz="3800" dirty="0">
                <a:latin typeface="Sitka Text" panose="02000505000000020004" pitchFamily="2" charset="0"/>
              </a:rPr>
              <a:t> To child if disabled, under 21, or blind </a:t>
            </a:r>
          </a:p>
          <a:p>
            <a:pPr>
              <a:buFont typeface="Wingdings" panose="05000000000000000000" pitchFamily="2" charset="2"/>
              <a:buChar char="v"/>
            </a:pPr>
            <a:r>
              <a:rPr lang="en-US" sz="3800" dirty="0">
                <a:latin typeface="Sitka Text" panose="02000505000000020004" pitchFamily="2" charset="0"/>
              </a:rPr>
              <a:t> House to caregiver child of applicant </a:t>
            </a:r>
          </a:p>
          <a:p>
            <a:pPr>
              <a:buFont typeface="Wingdings" panose="05000000000000000000" pitchFamily="2" charset="2"/>
              <a:buChar char="v"/>
            </a:pPr>
            <a:r>
              <a:rPr lang="en-US" sz="3800" dirty="0">
                <a:latin typeface="Sitka Text" panose="02000505000000020004" pitchFamily="2" charset="0"/>
              </a:rPr>
              <a:t> House to caregiver sibling of applicant </a:t>
            </a:r>
            <a:r>
              <a:rPr lang="en-US" sz="3800" dirty="0">
                <a:solidFill>
                  <a:schemeClr val="bg1"/>
                </a:solidFill>
                <a:latin typeface="Sitka Text" panose="02000505000000020004" pitchFamily="2" charset="0"/>
              </a:rPr>
              <a:t>q</a:t>
            </a:r>
            <a:r>
              <a:rPr lang="en-US" sz="3800" dirty="0">
                <a:latin typeface="Sitka Text" panose="02000505000000020004" pitchFamily="2" charset="0"/>
              </a:rPr>
              <a:t>with equity interest in residence </a:t>
            </a:r>
          </a:p>
        </p:txBody>
      </p:sp>
    </p:spTree>
    <p:extLst>
      <p:ext uri="{BB962C8B-B14F-4D97-AF65-F5344CB8AC3E}">
        <p14:creationId xmlns:p14="http://schemas.microsoft.com/office/powerpoint/2010/main" val="384397229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4F3CE-E381-4358-8201-AEFB1DFD2656}"/>
              </a:ext>
            </a:extLst>
          </p:cNvPr>
          <p:cNvSpPr>
            <a:spLocks noGrp="1"/>
          </p:cNvSpPr>
          <p:nvPr>
            <p:ph type="title"/>
          </p:nvPr>
        </p:nvSpPr>
        <p:spPr/>
        <p:txBody>
          <a:bodyPr/>
          <a:lstStyle/>
          <a:p>
            <a:r>
              <a:rPr lang="en-US" dirty="0">
                <a:solidFill>
                  <a:schemeClr val="tx1"/>
                </a:solidFill>
                <a:latin typeface="Sitka Text" panose="02000505000000020004" pitchFamily="2" charset="0"/>
              </a:rPr>
              <a:t>Transfers for Value</a:t>
            </a:r>
          </a:p>
        </p:txBody>
      </p:sp>
      <p:sp>
        <p:nvSpPr>
          <p:cNvPr id="3" name="Content Placeholder 2">
            <a:extLst>
              <a:ext uri="{FF2B5EF4-FFF2-40B4-BE49-F238E27FC236}">
                <a16:creationId xmlns:a16="http://schemas.microsoft.com/office/drawing/2014/main" id="{7284CADC-75D3-4095-8BAD-FED17893A68F}"/>
              </a:ext>
            </a:extLst>
          </p:cNvPr>
          <p:cNvSpPr>
            <a:spLocks noGrp="1"/>
          </p:cNvSpPr>
          <p:nvPr>
            <p:ph idx="1"/>
          </p:nvPr>
        </p:nvSpPr>
        <p:spPr/>
        <p:txBody>
          <a:bodyPr>
            <a:normAutofit/>
          </a:bodyPr>
          <a:lstStyle/>
          <a:p>
            <a:pPr>
              <a:buFont typeface="Wingdings" panose="05000000000000000000" pitchFamily="2" charset="2"/>
              <a:buChar char="v"/>
            </a:pPr>
            <a:r>
              <a:rPr lang="en-US" sz="3800" dirty="0">
                <a:latin typeface="Sitka Text" panose="02000505000000020004" pitchFamily="2" charset="0"/>
              </a:rPr>
              <a:t> If legitimate and not exorbitant, </a:t>
            </a:r>
            <a:r>
              <a:rPr lang="en-US" sz="3800" b="1" i="1" dirty="0">
                <a:latin typeface="Sitka Text" panose="02000505000000020004" pitchFamily="2" charset="0"/>
              </a:rPr>
              <a:t>no </a:t>
            </a:r>
            <a:r>
              <a:rPr lang="en-US" sz="3800" b="1" i="1" dirty="0">
                <a:solidFill>
                  <a:schemeClr val="bg1"/>
                </a:solidFill>
                <a:latin typeface="Sitka Text" panose="02000505000000020004" pitchFamily="2" charset="0"/>
              </a:rPr>
              <a:t>q</a:t>
            </a:r>
            <a:r>
              <a:rPr lang="en-US" sz="3800" b="1" i="1" dirty="0">
                <a:latin typeface="Sitka Text" panose="02000505000000020004" pitchFamily="2" charset="0"/>
              </a:rPr>
              <a:t>period of ineligibility </a:t>
            </a:r>
          </a:p>
          <a:p>
            <a:pPr>
              <a:buFont typeface="Wingdings" panose="05000000000000000000" pitchFamily="2" charset="2"/>
              <a:buChar char="v"/>
            </a:pPr>
            <a:r>
              <a:rPr lang="en-US" sz="3800" dirty="0">
                <a:latin typeface="Sitka Text" panose="02000505000000020004" pitchFamily="2" charset="0"/>
              </a:rPr>
              <a:t> Examples: nursing care, living expenses </a:t>
            </a:r>
            <a:r>
              <a:rPr lang="en-US" sz="3800" dirty="0">
                <a:solidFill>
                  <a:schemeClr val="bg1"/>
                </a:solidFill>
                <a:latin typeface="Sitka Text" panose="02000505000000020004" pitchFamily="2" charset="0"/>
              </a:rPr>
              <a:t>ii</a:t>
            </a:r>
            <a:r>
              <a:rPr lang="en-US" sz="3800" dirty="0">
                <a:latin typeface="Sitka Text" panose="02000505000000020004" pitchFamily="2" charset="0"/>
              </a:rPr>
              <a:t>prior to admission, legal fees </a:t>
            </a:r>
          </a:p>
          <a:p>
            <a:pPr>
              <a:buFont typeface="Wingdings" panose="05000000000000000000" pitchFamily="2" charset="2"/>
              <a:buChar char="v"/>
            </a:pPr>
            <a:r>
              <a:rPr lang="en-US" sz="3800" dirty="0">
                <a:latin typeface="Sitka Text" panose="02000505000000020004" pitchFamily="2" charset="0"/>
              </a:rPr>
              <a:t> Purchase of exempt resources </a:t>
            </a:r>
          </a:p>
        </p:txBody>
      </p:sp>
    </p:spTree>
    <p:extLst>
      <p:ext uri="{BB962C8B-B14F-4D97-AF65-F5344CB8AC3E}">
        <p14:creationId xmlns:p14="http://schemas.microsoft.com/office/powerpoint/2010/main" val="3046513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CA8EB-525E-4328-9144-96DE060E7337}"/>
              </a:ext>
            </a:extLst>
          </p:cNvPr>
          <p:cNvSpPr>
            <a:spLocks noGrp="1"/>
          </p:cNvSpPr>
          <p:nvPr>
            <p:ph type="title"/>
          </p:nvPr>
        </p:nvSpPr>
        <p:spPr/>
        <p:txBody>
          <a:bodyPr>
            <a:normAutofit/>
          </a:bodyPr>
          <a:lstStyle/>
          <a:p>
            <a:pPr marL="274320" lvl="1" indent="0">
              <a:buNone/>
            </a:pPr>
            <a:r>
              <a:rPr lang="en-US" sz="4400" dirty="0">
                <a:solidFill>
                  <a:schemeClr val="tx1"/>
                </a:solidFill>
                <a:latin typeface="Sitka Text" panose="02000505000000020004" pitchFamily="2" charset="0"/>
              </a:rPr>
              <a:t>Who Needs Estate Planning?</a:t>
            </a:r>
          </a:p>
        </p:txBody>
      </p:sp>
      <p:pic>
        <p:nvPicPr>
          <p:cNvPr id="16" name="Picture 15">
            <a:extLst>
              <a:ext uri="{FF2B5EF4-FFF2-40B4-BE49-F238E27FC236}">
                <a16:creationId xmlns:a16="http://schemas.microsoft.com/office/drawing/2014/main" id="{EE1C96CE-BD8A-43FC-B990-BE43824435A6}"/>
              </a:ext>
            </a:extLst>
          </p:cNvPr>
          <p:cNvPicPr>
            <a:picLocks noChangeAspect="1"/>
          </p:cNvPicPr>
          <p:nvPr/>
        </p:nvPicPr>
        <p:blipFill rotWithShape="1">
          <a:blip r:embed="rId3">
            <a:duotone>
              <a:schemeClr val="accent1">
                <a:shade val="45000"/>
                <a:satMod val="135000"/>
              </a:schemeClr>
              <a:prstClr val="white"/>
            </a:duotone>
          </a:blip>
          <a:srcRect b="6666"/>
          <a:stretch/>
        </p:blipFill>
        <p:spPr>
          <a:xfrm>
            <a:off x="3341724" y="1809843"/>
            <a:ext cx="5478070" cy="3834649"/>
          </a:xfrm>
          <a:prstGeom prst="rect">
            <a:avLst/>
          </a:prstGeom>
        </p:spPr>
      </p:pic>
      <p:sp>
        <p:nvSpPr>
          <p:cNvPr id="4" name="Rectangle 3">
            <a:extLst>
              <a:ext uri="{FF2B5EF4-FFF2-40B4-BE49-F238E27FC236}">
                <a16:creationId xmlns:a16="http://schemas.microsoft.com/office/drawing/2014/main" id="{5BABE8B2-963A-4422-A0A9-F3335F2B8B76}"/>
              </a:ext>
            </a:extLst>
          </p:cNvPr>
          <p:cNvSpPr/>
          <p:nvPr/>
        </p:nvSpPr>
        <p:spPr>
          <a:xfrm>
            <a:off x="201481" y="5800609"/>
            <a:ext cx="11758557" cy="830997"/>
          </a:xfrm>
          <a:prstGeom prst="rect">
            <a:avLst/>
          </a:prstGeom>
          <a:noFill/>
        </p:spPr>
        <p:txBody>
          <a:bodyPr wrap="square" lIns="91440" tIns="45720" rIns="91440" bIns="45720">
            <a:spAutoFit/>
          </a:bodyPr>
          <a:lstStyle/>
          <a:p>
            <a:r>
              <a:rPr lang="en-US" sz="2400" b="1" cap="none" spc="0" dirty="0">
                <a:ln w="0"/>
                <a:effectLst>
                  <a:outerShdw blurRad="38100" dist="25400" dir="5400000" algn="ctr" rotWithShape="0">
                    <a:srgbClr val="6E747A">
                      <a:alpha val="43000"/>
                    </a:srgbClr>
                  </a:outerShdw>
                </a:effectLst>
                <a:latin typeface="Sitka Text" panose="02000505000000020004" pitchFamily="2" charset="0"/>
              </a:rPr>
              <a:t>H</a:t>
            </a:r>
            <a:r>
              <a:rPr lang="en-US" sz="2400" b="1" dirty="0">
                <a:ln w="0"/>
                <a:effectLst>
                  <a:outerShdw blurRad="38100" dist="25400" dir="5400000" algn="ctr" rotWithShape="0">
                    <a:srgbClr val="6E747A">
                      <a:alpha val="43000"/>
                    </a:srgbClr>
                  </a:outerShdw>
                </a:effectLst>
                <a:latin typeface="Sitka Text" panose="02000505000000020004" pitchFamily="2" charset="0"/>
              </a:rPr>
              <a:t>andouts:</a:t>
            </a:r>
            <a:r>
              <a:rPr lang="en-US" sz="2400" dirty="0">
                <a:ln w="0"/>
                <a:latin typeface="Sitka Text" panose="02000505000000020004" pitchFamily="2" charset="0"/>
              </a:rPr>
              <a:t> What to Expect When You’re Expecting An Inheritance; Estate Planning At A Glance</a:t>
            </a:r>
            <a:endParaRPr lang="en-US" sz="2400" cap="none" spc="0" dirty="0">
              <a:ln w="0"/>
              <a:effectLst>
                <a:outerShdw blurRad="38100" dist="25400" dir="5400000" algn="ctr" rotWithShape="0">
                  <a:srgbClr val="6E747A">
                    <a:alpha val="43000"/>
                  </a:srgbClr>
                </a:outerShdw>
              </a:effectLst>
              <a:latin typeface="Sitka Text" panose="02000505000000020004" pitchFamily="2" charset="0"/>
            </a:endParaRPr>
          </a:p>
        </p:txBody>
      </p:sp>
    </p:spTree>
    <p:extLst>
      <p:ext uri="{BB962C8B-B14F-4D97-AF65-F5344CB8AC3E}">
        <p14:creationId xmlns:p14="http://schemas.microsoft.com/office/powerpoint/2010/main" val="427927771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8A3584-CC52-466C-8147-25C2E08A940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8282"/>
          <a:stretch/>
        </p:blipFill>
        <p:spPr>
          <a:xfrm>
            <a:off x="9586452" y="4446828"/>
            <a:ext cx="2352953" cy="2151853"/>
          </a:xfrm>
          <a:prstGeom prst="rect">
            <a:avLst/>
          </a:prstGeom>
        </p:spPr>
      </p:pic>
      <p:sp>
        <p:nvSpPr>
          <p:cNvPr id="2" name="Title 1">
            <a:extLst>
              <a:ext uri="{FF2B5EF4-FFF2-40B4-BE49-F238E27FC236}">
                <a16:creationId xmlns:a16="http://schemas.microsoft.com/office/drawing/2014/main" id="{FDF4F3CE-E381-4358-8201-AEFB1DFD2656}"/>
              </a:ext>
            </a:extLst>
          </p:cNvPr>
          <p:cNvSpPr>
            <a:spLocks noGrp="1"/>
          </p:cNvSpPr>
          <p:nvPr>
            <p:ph type="title"/>
          </p:nvPr>
        </p:nvSpPr>
        <p:spPr/>
        <p:txBody>
          <a:bodyPr/>
          <a:lstStyle/>
          <a:p>
            <a:r>
              <a:rPr lang="en-US" dirty="0">
                <a:solidFill>
                  <a:schemeClr val="tx1"/>
                </a:solidFill>
                <a:latin typeface="Sitka Text" panose="02000505000000020004" pitchFamily="2" charset="0"/>
              </a:rPr>
              <a:t>Gifts in General </a:t>
            </a:r>
          </a:p>
        </p:txBody>
      </p:sp>
      <p:sp>
        <p:nvSpPr>
          <p:cNvPr id="3" name="Content Placeholder 2">
            <a:extLst>
              <a:ext uri="{FF2B5EF4-FFF2-40B4-BE49-F238E27FC236}">
                <a16:creationId xmlns:a16="http://schemas.microsoft.com/office/drawing/2014/main" id="{7284CADC-75D3-4095-8BAD-FED17893A68F}"/>
              </a:ext>
            </a:extLst>
          </p:cNvPr>
          <p:cNvSpPr>
            <a:spLocks noGrp="1"/>
          </p:cNvSpPr>
          <p:nvPr>
            <p:ph idx="1"/>
          </p:nvPr>
        </p:nvSpPr>
        <p:spPr>
          <a:xfrm>
            <a:off x="1159564" y="1736558"/>
            <a:ext cx="9872871" cy="4038600"/>
          </a:xfrm>
        </p:spPr>
        <p:txBody>
          <a:bodyPr>
            <a:normAutofit/>
          </a:bodyPr>
          <a:lstStyle/>
          <a:p>
            <a:pPr marL="45720" indent="0">
              <a:buNone/>
            </a:pPr>
            <a:r>
              <a:rPr lang="en-US" sz="4000" b="1" dirty="0">
                <a:latin typeface="Sitka Text" panose="02000505000000020004" pitchFamily="2" charset="0"/>
              </a:rPr>
              <a:t>Definition:</a:t>
            </a:r>
          </a:p>
          <a:p>
            <a:pPr marL="45720" indent="0">
              <a:buNone/>
            </a:pPr>
            <a:r>
              <a:rPr lang="en-US" sz="3600" dirty="0">
                <a:latin typeface="Sitka Text" panose="02000505000000020004" pitchFamily="2" charset="0"/>
              </a:rPr>
              <a:t>Transfer of asset, by applicant or spouse, for less than fair market value </a:t>
            </a:r>
          </a:p>
          <a:p>
            <a:pPr marL="45720" indent="0">
              <a:buNone/>
            </a:pPr>
            <a:endParaRPr lang="en-US" sz="3600" dirty="0">
              <a:latin typeface="Sitka Text" panose="02000505000000020004" pitchFamily="2" charset="0"/>
            </a:endParaRPr>
          </a:p>
          <a:p>
            <a:pPr marL="45720" indent="0">
              <a:buNone/>
            </a:pPr>
            <a:r>
              <a:rPr lang="en-US" sz="3600" dirty="0">
                <a:latin typeface="Sitka Text" panose="02000505000000020004" pitchFamily="2" charset="0"/>
              </a:rPr>
              <a:t>Period of ineligibility may be imposed if made within look-back period </a:t>
            </a:r>
          </a:p>
        </p:txBody>
      </p:sp>
    </p:spTree>
    <p:extLst>
      <p:ext uri="{BB962C8B-B14F-4D97-AF65-F5344CB8AC3E}">
        <p14:creationId xmlns:p14="http://schemas.microsoft.com/office/powerpoint/2010/main" val="90532249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87946-347A-42C5-B335-01C4ADD391F3}"/>
              </a:ext>
            </a:extLst>
          </p:cNvPr>
          <p:cNvSpPr>
            <a:spLocks noGrp="1"/>
          </p:cNvSpPr>
          <p:nvPr>
            <p:ph type="title"/>
          </p:nvPr>
        </p:nvSpPr>
        <p:spPr/>
        <p:txBody>
          <a:bodyPr/>
          <a:lstStyle/>
          <a:p>
            <a:r>
              <a:rPr lang="en-US" dirty="0">
                <a:solidFill>
                  <a:schemeClr val="tx1"/>
                </a:solidFill>
                <a:latin typeface="Sitka Text" panose="02000505000000020004" pitchFamily="2" charset="0"/>
              </a:rPr>
              <a:t>Gifts </a:t>
            </a:r>
            <a:r>
              <a:rPr lang="en-US" dirty="0">
                <a:solidFill>
                  <a:schemeClr val="tx1"/>
                </a:solidFill>
                <a:latin typeface="Sitka Text" panose="02000505000000020004" pitchFamily="2" charset="0"/>
                <a:sym typeface="Wingdings" panose="05000000000000000000" pitchFamily="2" charset="2"/>
              </a:rPr>
              <a:t> Period of Ineligibility </a:t>
            </a:r>
            <a:endParaRPr lang="en-US" dirty="0">
              <a:solidFill>
                <a:schemeClr val="tx1"/>
              </a:solidFill>
              <a:latin typeface="Sitka Text" panose="02000505000000020004" pitchFamily="2" charset="0"/>
            </a:endParaRPr>
          </a:p>
        </p:txBody>
      </p:sp>
      <p:sp>
        <p:nvSpPr>
          <p:cNvPr id="3" name="Content Placeholder 2">
            <a:extLst>
              <a:ext uri="{FF2B5EF4-FFF2-40B4-BE49-F238E27FC236}">
                <a16:creationId xmlns:a16="http://schemas.microsoft.com/office/drawing/2014/main" id="{F0A871AE-A1E9-434B-BB8A-E0709E2C50C5}"/>
              </a:ext>
            </a:extLst>
          </p:cNvPr>
          <p:cNvSpPr>
            <a:spLocks noGrp="1"/>
          </p:cNvSpPr>
          <p:nvPr>
            <p:ph idx="1"/>
          </p:nvPr>
        </p:nvSpPr>
        <p:spPr/>
        <p:txBody>
          <a:bodyPr>
            <a:normAutofit/>
          </a:bodyPr>
          <a:lstStyle/>
          <a:p>
            <a:pPr marL="45720" indent="0">
              <a:buNone/>
            </a:pPr>
            <a:r>
              <a:rPr lang="en-US" sz="4000" b="1" dirty="0">
                <a:latin typeface="Sitka Text" panose="02000505000000020004" pitchFamily="2" charset="0"/>
              </a:rPr>
              <a:t>Calculation:</a:t>
            </a:r>
          </a:p>
          <a:p>
            <a:pPr marL="45720" indent="0">
              <a:buNone/>
            </a:pPr>
            <a:endParaRPr lang="en-US" sz="4000" b="1" dirty="0">
              <a:latin typeface="Sitka Text" panose="02000505000000020004" pitchFamily="2" charset="0"/>
            </a:endParaRPr>
          </a:p>
          <a:p>
            <a:pPr marL="45720" indent="0">
              <a:buNone/>
            </a:pPr>
            <a:r>
              <a:rPr lang="en-US" sz="4000" dirty="0">
                <a:latin typeface="Sitka Text" panose="02000505000000020004" pitchFamily="2" charset="0"/>
              </a:rPr>
              <a:t>Amount Gifted </a:t>
            </a:r>
            <a:r>
              <a:rPr lang="en-US" sz="4000" b="1" dirty="0">
                <a:solidFill>
                  <a:schemeClr val="tx1"/>
                </a:solidFill>
                <a:effectLst>
                  <a:outerShdw blurRad="38100" dist="38100" dir="2700000" algn="tl">
                    <a:srgbClr val="000000">
                      <a:alpha val="43137"/>
                    </a:srgbClr>
                  </a:outerShdw>
                </a:effectLst>
                <a:latin typeface="Sitka Text" panose="02000505000000020004" pitchFamily="2" charset="0"/>
              </a:rPr>
              <a:t>÷</a:t>
            </a:r>
            <a:r>
              <a:rPr lang="en-US" sz="4000" dirty="0">
                <a:latin typeface="Sitka Text" panose="02000505000000020004" pitchFamily="2" charset="0"/>
              </a:rPr>
              <a:t> Penalty Divisor </a:t>
            </a:r>
            <a:r>
              <a:rPr lang="en-US" sz="4000" b="1" dirty="0">
                <a:solidFill>
                  <a:schemeClr val="tx1"/>
                </a:solidFill>
                <a:effectLst>
                  <a:outerShdw blurRad="38100" dist="38100" dir="2700000" algn="tl">
                    <a:srgbClr val="000000">
                      <a:alpha val="43137"/>
                    </a:srgbClr>
                  </a:outerShdw>
                </a:effectLst>
                <a:latin typeface="Sitka Text" panose="02000505000000020004" pitchFamily="2" charset="0"/>
              </a:rPr>
              <a:t>=</a:t>
            </a:r>
            <a:r>
              <a:rPr lang="en-US" sz="4000" dirty="0">
                <a:solidFill>
                  <a:schemeClr val="tx1"/>
                </a:solidFill>
                <a:latin typeface="Sitka Text" panose="02000505000000020004" pitchFamily="2" charset="0"/>
              </a:rPr>
              <a:t> </a:t>
            </a:r>
          </a:p>
          <a:p>
            <a:pPr marL="45720" indent="0">
              <a:buNone/>
            </a:pPr>
            <a:r>
              <a:rPr lang="en-US" sz="4000" dirty="0">
                <a:latin typeface="Sitka Text" panose="02000505000000020004" pitchFamily="2" charset="0"/>
              </a:rPr>
              <a:t>Months &amp; Days of Ineligibility </a:t>
            </a:r>
          </a:p>
        </p:txBody>
      </p:sp>
    </p:spTree>
    <p:extLst>
      <p:ext uri="{BB962C8B-B14F-4D97-AF65-F5344CB8AC3E}">
        <p14:creationId xmlns:p14="http://schemas.microsoft.com/office/powerpoint/2010/main" val="355341330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1FCE-39B5-44BE-98C2-63602736932E}"/>
              </a:ext>
            </a:extLst>
          </p:cNvPr>
          <p:cNvSpPr>
            <a:spLocks noGrp="1"/>
          </p:cNvSpPr>
          <p:nvPr>
            <p:ph type="title"/>
          </p:nvPr>
        </p:nvSpPr>
        <p:spPr/>
        <p:txBody>
          <a:bodyPr/>
          <a:lstStyle/>
          <a:p>
            <a:r>
              <a:rPr lang="en-US" dirty="0">
                <a:solidFill>
                  <a:schemeClr val="tx1"/>
                </a:solidFill>
                <a:latin typeface="Sitka Text" panose="02000505000000020004" pitchFamily="2" charset="0"/>
              </a:rPr>
              <a:t>Look-Back Period </a:t>
            </a:r>
          </a:p>
        </p:txBody>
      </p:sp>
      <p:sp>
        <p:nvSpPr>
          <p:cNvPr id="3" name="Content Placeholder 2">
            <a:extLst>
              <a:ext uri="{FF2B5EF4-FFF2-40B4-BE49-F238E27FC236}">
                <a16:creationId xmlns:a16="http://schemas.microsoft.com/office/drawing/2014/main" id="{B31AC1FA-A63F-4611-8B35-1653A0FFAA76}"/>
              </a:ext>
            </a:extLst>
          </p:cNvPr>
          <p:cNvSpPr>
            <a:spLocks noGrp="1"/>
          </p:cNvSpPr>
          <p:nvPr>
            <p:ph idx="1"/>
          </p:nvPr>
        </p:nvSpPr>
        <p:spPr/>
        <p:txBody>
          <a:bodyPr>
            <a:normAutofit/>
          </a:bodyPr>
          <a:lstStyle/>
          <a:p>
            <a:pPr>
              <a:buFont typeface="Wingdings" panose="05000000000000000000" pitchFamily="2" charset="2"/>
              <a:buChar char="v"/>
            </a:pPr>
            <a:r>
              <a:rPr lang="en-US" sz="4000" dirty="0"/>
              <a:t> </a:t>
            </a:r>
            <a:r>
              <a:rPr lang="en-US" sz="4000" dirty="0">
                <a:latin typeface="Sitka Text" panose="02000505000000020004" pitchFamily="2" charset="0"/>
              </a:rPr>
              <a:t>Depends on date when application for </a:t>
            </a:r>
            <a:r>
              <a:rPr lang="en-US" sz="4000" dirty="0">
                <a:solidFill>
                  <a:schemeClr val="bg1"/>
                </a:solidFill>
                <a:latin typeface="Sitka Text" panose="02000505000000020004" pitchFamily="2" charset="0"/>
              </a:rPr>
              <a:t>q</a:t>
            </a:r>
            <a:r>
              <a:rPr lang="en-US" sz="4000" dirty="0">
                <a:latin typeface="Sitka Text" panose="02000505000000020004" pitchFamily="2" charset="0"/>
              </a:rPr>
              <a:t>benefits is filed </a:t>
            </a:r>
          </a:p>
          <a:p>
            <a:pPr>
              <a:buFont typeface="Wingdings" panose="05000000000000000000" pitchFamily="2" charset="2"/>
              <a:buChar char="v"/>
            </a:pPr>
            <a:r>
              <a:rPr lang="en-US" sz="4000" dirty="0">
                <a:latin typeface="Sitka Text" panose="02000505000000020004" pitchFamily="2" charset="0"/>
              </a:rPr>
              <a:t> 60 months </a:t>
            </a:r>
          </a:p>
          <a:p>
            <a:pPr lvl="2">
              <a:buFont typeface="Courier New" panose="02070309020205020404" pitchFamily="49" charset="0"/>
              <a:buChar char="o"/>
            </a:pPr>
            <a:r>
              <a:rPr lang="en-US" sz="3200" dirty="0">
                <a:latin typeface="Sitka Text" panose="02000505000000020004" pitchFamily="2" charset="0"/>
              </a:rPr>
              <a:t> Transfers to trust</a:t>
            </a:r>
          </a:p>
          <a:p>
            <a:pPr marL="548640" lvl="2" indent="0">
              <a:buNone/>
            </a:pPr>
            <a:r>
              <a:rPr lang="en-US" sz="3200" dirty="0">
                <a:latin typeface="Sitka Text" panose="02000505000000020004" pitchFamily="2" charset="0"/>
              </a:rPr>
              <a:t>		</a:t>
            </a:r>
            <a:r>
              <a:rPr lang="en-US" sz="3200" b="1" dirty="0">
                <a:latin typeface="Sitka Text" panose="02000505000000020004" pitchFamily="2" charset="0"/>
              </a:rPr>
              <a:t>OR</a:t>
            </a:r>
          </a:p>
          <a:p>
            <a:pPr lvl="2">
              <a:buFont typeface="Courier New" panose="02070309020205020404" pitchFamily="49" charset="0"/>
              <a:buChar char="o"/>
            </a:pPr>
            <a:r>
              <a:rPr lang="en-US" sz="3200" dirty="0">
                <a:latin typeface="Sitka Text" panose="02000505000000020004" pitchFamily="2" charset="0"/>
              </a:rPr>
              <a:t> Transfers to individuals</a:t>
            </a:r>
          </a:p>
        </p:txBody>
      </p:sp>
      <p:pic>
        <p:nvPicPr>
          <p:cNvPr id="4" name="Picture 3">
            <a:extLst>
              <a:ext uri="{FF2B5EF4-FFF2-40B4-BE49-F238E27FC236}">
                <a16:creationId xmlns:a16="http://schemas.microsoft.com/office/drawing/2014/main" id="{39DD66A9-129C-445C-8070-6D05FEBC8F93}"/>
              </a:ext>
            </a:extLst>
          </p:cNvPr>
          <p:cNvPicPr>
            <a:picLocks noChangeAspect="1"/>
          </p:cNvPicPr>
          <p:nvPr/>
        </p:nvPicPr>
        <p:blipFill>
          <a:blip r:embed="rId3">
            <a:duotone>
              <a:schemeClr val="accent1">
                <a:shade val="45000"/>
                <a:satMod val="135000"/>
              </a:schemeClr>
              <a:prstClr val="white"/>
            </a:duotone>
          </a:blip>
          <a:stretch>
            <a:fillRect/>
          </a:stretch>
        </p:blipFill>
        <p:spPr>
          <a:xfrm>
            <a:off x="6393034" y="3081996"/>
            <a:ext cx="1527077" cy="1527077"/>
          </a:xfrm>
          <a:prstGeom prst="rect">
            <a:avLst/>
          </a:prstGeom>
        </p:spPr>
      </p:pic>
      <p:pic>
        <p:nvPicPr>
          <p:cNvPr id="5" name="Picture 4">
            <a:extLst>
              <a:ext uri="{FF2B5EF4-FFF2-40B4-BE49-F238E27FC236}">
                <a16:creationId xmlns:a16="http://schemas.microsoft.com/office/drawing/2014/main" id="{71662D73-215A-45B0-9467-9A6315C27A58}"/>
              </a:ext>
            </a:extLst>
          </p:cNvPr>
          <p:cNvPicPr>
            <a:picLocks noChangeAspect="1"/>
          </p:cNvPicPr>
          <p:nvPr/>
        </p:nvPicPr>
        <p:blipFill>
          <a:blip r:embed="rId4">
            <a:duotone>
              <a:schemeClr val="accent1">
                <a:shade val="45000"/>
                <a:satMod val="135000"/>
              </a:schemeClr>
              <a:prstClr val="white"/>
            </a:duotone>
          </a:blip>
          <a:stretch>
            <a:fillRect/>
          </a:stretch>
        </p:blipFill>
        <p:spPr>
          <a:xfrm>
            <a:off x="8264037" y="3216388"/>
            <a:ext cx="3145729" cy="1258292"/>
          </a:xfrm>
          <a:prstGeom prst="rect">
            <a:avLst/>
          </a:prstGeom>
        </p:spPr>
      </p:pic>
    </p:spTree>
    <p:extLst>
      <p:ext uri="{BB962C8B-B14F-4D97-AF65-F5344CB8AC3E}">
        <p14:creationId xmlns:p14="http://schemas.microsoft.com/office/powerpoint/2010/main" val="82171394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Arrow Connector 25">
            <a:extLst>
              <a:ext uri="{FF2B5EF4-FFF2-40B4-BE49-F238E27FC236}">
                <a16:creationId xmlns:a16="http://schemas.microsoft.com/office/drawing/2014/main" id="{4617BB6C-A633-45B5-B517-35B35285FC9A}"/>
              </a:ext>
            </a:extLst>
          </p:cNvPr>
          <p:cNvCxnSpPr>
            <a:cxnSpLocks/>
          </p:cNvCxnSpPr>
          <p:nvPr/>
        </p:nvCxnSpPr>
        <p:spPr>
          <a:xfrm>
            <a:off x="1431969" y="3981157"/>
            <a:ext cx="0" cy="1552282"/>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8B29425D-2182-4BA4-BB00-E2A9EB81DB1F}"/>
              </a:ext>
            </a:extLst>
          </p:cNvPr>
          <p:cNvCxnSpPr>
            <a:cxnSpLocks/>
          </p:cNvCxnSpPr>
          <p:nvPr/>
        </p:nvCxnSpPr>
        <p:spPr>
          <a:xfrm flipH="1">
            <a:off x="2447779" y="3818816"/>
            <a:ext cx="6471138" cy="1576144"/>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44B54000-E496-4874-A379-BB3EACCC3EA7}"/>
              </a:ext>
            </a:extLst>
          </p:cNvPr>
          <p:cNvCxnSpPr>
            <a:cxnSpLocks/>
          </p:cNvCxnSpPr>
          <p:nvPr/>
        </p:nvCxnSpPr>
        <p:spPr>
          <a:xfrm flipH="1">
            <a:off x="6991645" y="3981157"/>
            <a:ext cx="2078126" cy="1552282"/>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77638068-CDDC-4043-B6CD-6776460F3919}"/>
              </a:ext>
            </a:extLst>
          </p:cNvPr>
          <p:cNvSpPr txBox="1"/>
          <p:nvPr/>
        </p:nvSpPr>
        <p:spPr>
          <a:xfrm>
            <a:off x="4395711" y="190707"/>
            <a:ext cx="3400574" cy="584775"/>
          </a:xfrm>
          <a:prstGeom prst="rect">
            <a:avLst/>
          </a:prstGeom>
          <a:noFill/>
        </p:spPr>
        <p:txBody>
          <a:bodyPr wrap="square" rtlCol="0">
            <a:spAutoFit/>
          </a:bodyPr>
          <a:lstStyle/>
          <a:p>
            <a:r>
              <a:rPr lang="en-US" sz="3200" dirty="0">
                <a:ln w="0"/>
                <a:effectLst>
                  <a:outerShdw blurRad="38100" dist="19050" dir="2700000" algn="tl" rotWithShape="0">
                    <a:schemeClr val="dk1">
                      <a:alpha val="40000"/>
                    </a:schemeClr>
                  </a:outerShdw>
                </a:effectLst>
                <a:latin typeface="Sitka Text" panose="02000505000000020004" pitchFamily="2" charset="0"/>
              </a:rPr>
              <a:t>SINGLE PERSON</a:t>
            </a:r>
          </a:p>
        </p:txBody>
      </p:sp>
      <p:grpSp>
        <p:nvGrpSpPr>
          <p:cNvPr id="35" name="Group 34">
            <a:extLst>
              <a:ext uri="{FF2B5EF4-FFF2-40B4-BE49-F238E27FC236}">
                <a16:creationId xmlns:a16="http://schemas.microsoft.com/office/drawing/2014/main" id="{5B5E9C0C-5F38-4143-A5EB-3103E526BA4B}"/>
              </a:ext>
            </a:extLst>
          </p:cNvPr>
          <p:cNvGrpSpPr/>
          <p:nvPr/>
        </p:nvGrpSpPr>
        <p:grpSpPr>
          <a:xfrm>
            <a:off x="488565" y="775482"/>
            <a:ext cx="11214870" cy="5771270"/>
            <a:chOff x="488565" y="775482"/>
            <a:chExt cx="11214870" cy="5771270"/>
          </a:xfrm>
        </p:grpSpPr>
        <p:grpSp>
          <p:nvGrpSpPr>
            <p:cNvPr id="2" name="Group 1">
              <a:extLst>
                <a:ext uri="{FF2B5EF4-FFF2-40B4-BE49-F238E27FC236}">
                  <a16:creationId xmlns:a16="http://schemas.microsoft.com/office/drawing/2014/main" id="{6BE1AEA2-431B-4352-A6FB-2D89D3EF5CD5}"/>
                </a:ext>
              </a:extLst>
            </p:cNvPr>
            <p:cNvGrpSpPr/>
            <p:nvPr/>
          </p:nvGrpSpPr>
          <p:grpSpPr>
            <a:xfrm>
              <a:off x="926782" y="775482"/>
              <a:ext cx="10338436" cy="3337560"/>
              <a:chOff x="1579246" y="708660"/>
              <a:chExt cx="9033510" cy="5059680"/>
            </a:xfrm>
          </p:grpSpPr>
          <p:sp>
            <p:nvSpPr>
              <p:cNvPr id="3" name="Rectangle 2">
                <a:extLst>
                  <a:ext uri="{FF2B5EF4-FFF2-40B4-BE49-F238E27FC236}">
                    <a16:creationId xmlns:a16="http://schemas.microsoft.com/office/drawing/2014/main" id="{19126FB6-0A0A-4E37-B03E-6BC8C890509A}"/>
                  </a:ext>
                </a:extLst>
              </p:cNvPr>
              <p:cNvSpPr/>
              <p:nvPr/>
            </p:nvSpPr>
            <p:spPr>
              <a:xfrm>
                <a:off x="1706880" y="708660"/>
                <a:ext cx="8778240" cy="2331719"/>
              </a:xfrm>
              <a:prstGeom prst="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800" dirty="0">
                    <a:ln w="0"/>
                    <a:solidFill>
                      <a:schemeClr val="accent1"/>
                    </a:solidFill>
                    <a:effectLst>
                      <a:outerShdw blurRad="38100" dist="25400" dir="5400000" algn="ctr" rotWithShape="0">
                        <a:srgbClr val="6E747A">
                          <a:alpha val="43000"/>
                        </a:srgbClr>
                      </a:outerShdw>
                    </a:effectLst>
                    <a:latin typeface="Sitka Text" panose="02000505000000020004" pitchFamily="2" charset="0"/>
                  </a:rPr>
                  <a:t>ALL RESOURCES</a:t>
                </a:r>
              </a:p>
            </p:txBody>
          </p:sp>
          <p:sp>
            <p:nvSpPr>
              <p:cNvPr id="4" name="Arrow: Right 3">
                <a:extLst>
                  <a:ext uri="{FF2B5EF4-FFF2-40B4-BE49-F238E27FC236}">
                    <a16:creationId xmlns:a16="http://schemas.microsoft.com/office/drawing/2014/main" id="{98E058DD-AF7E-4D02-AC8B-F7A3DF4F042A}"/>
                  </a:ext>
                </a:extLst>
              </p:cNvPr>
              <p:cNvSpPr/>
              <p:nvPr/>
            </p:nvSpPr>
            <p:spPr>
              <a:xfrm rot="5400000">
                <a:off x="1798321" y="3589020"/>
                <a:ext cx="1863090" cy="76581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Arrow: Right 4">
                <a:extLst>
                  <a:ext uri="{FF2B5EF4-FFF2-40B4-BE49-F238E27FC236}">
                    <a16:creationId xmlns:a16="http://schemas.microsoft.com/office/drawing/2014/main" id="{D4361463-3110-41F4-B42F-34D659E635B5}"/>
                  </a:ext>
                </a:extLst>
              </p:cNvPr>
              <p:cNvSpPr/>
              <p:nvPr/>
            </p:nvSpPr>
            <p:spPr>
              <a:xfrm rot="5400000">
                <a:off x="8530589" y="3589020"/>
                <a:ext cx="1863090" cy="76581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664B485-85BE-4687-8ED2-6B0AD2BD6F04}"/>
                  </a:ext>
                </a:extLst>
              </p:cNvPr>
              <p:cNvSpPr/>
              <p:nvPr/>
            </p:nvSpPr>
            <p:spPr>
              <a:xfrm>
                <a:off x="1579246" y="4975860"/>
                <a:ext cx="2301240" cy="792480"/>
              </a:xfrm>
              <a:prstGeom prst="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accent1"/>
                    </a:solidFill>
                    <a:effectLst>
                      <a:outerShdw blurRad="38100" dist="25400" dir="5400000" algn="ctr" rotWithShape="0">
                        <a:srgbClr val="6E747A">
                          <a:alpha val="43000"/>
                        </a:srgbClr>
                      </a:outerShdw>
                    </a:effectLst>
                    <a:latin typeface="Sitka Text" panose="02000505000000020004" pitchFamily="2" charset="0"/>
                  </a:rPr>
                  <a:t>Exempt</a:t>
                </a:r>
              </a:p>
            </p:txBody>
          </p:sp>
          <p:sp>
            <p:nvSpPr>
              <p:cNvPr id="7" name="Rectangle 6">
                <a:extLst>
                  <a:ext uri="{FF2B5EF4-FFF2-40B4-BE49-F238E27FC236}">
                    <a16:creationId xmlns:a16="http://schemas.microsoft.com/office/drawing/2014/main" id="{87A792C2-D4C3-44A6-94FD-9C53D8B41E91}"/>
                  </a:ext>
                </a:extLst>
              </p:cNvPr>
              <p:cNvSpPr/>
              <p:nvPr/>
            </p:nvSpPr>
            <p:spPr>
              <a:xfrm>
                <a:off x="8311516" y="4975860"/>
                <a:ext cx="2301240" cy="79248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n w="0"/>
                    <a:solidFill>
                      <a:schemeClr val="accent1"/>
                    </a:solidFill>
                    <a:effectLst>
                      <a:outerShdw blurRad="38100" dist="25400" dir="5400000" algn="ctr" rotWithShape="0">
                        <a:srgbClr val="6E747A">
                          <a:alpha val="43000"/>
                        </a:srgbClr>
                      </a:outerShdw>
                    </a:effectLst>
                    <a:latin typeface="Sitka Text" panose="02000505000000020004" pitchFamily="2" charset="0"/>
                  </a:rPr>
                  <a:t>Non-Exempt</a:t>
                </a:r>
                <a:r>
                  <a:rPr lang="en-US" dirty="0">
                    <a:ln w="0"/>
                    <a:solidFill>
                      <a:schemeClr val="accent1"/>
                    </a:solidFill>
                    <a:effectLst>
                      <a:outerShdw blurRad="38100" dist="25400" dir="5400000" algn="ctr" rotWithShape="0">
                        <a:srgbClr val="6E747A">
                          <a:alpha val="43000"/>
                        </a:srgbClr>
                      </a:outerShdw>
                    </a:effectLst>
                    <a:latin typeface="Sitka Text" panose="02000505000000020004" pitchFamily="2" charset="0"/>
                  </a:rPr>
                  <a:t> </a:t>
                </a:r>
                <a:endParaRPr lang="en-US" dirty="0">
                  <a:latin typeface="Sitka Text" panose="02000505000000020004" pitchFamily="2" charset="0"/>
                </a:endParaRPr>
              </a:p>
            </p:txBody>
          </p:sp>
        </p:grpSp>
        <p:sp>
          <p:nvSpPr>
            <p:cNvPr id="9" name="Rectangle 8">
              <a:extLst>
                <a:ext uri="{FF2B5EF4-FFF2-40B4-BE49-F238E27FC236}">
                  <a16:creationId xmlns:a16="http://schemas.microsoft.com/office/drawing/2014/main" id="{296B517A-B831-4566-8206-4B9B47A53B26}"/>
                </a:ext>
              </a:extLst>
            </p:cNvPr>
            <p:cNvSpPr/>
            <p:nvPr/>
          </p:nvSpPr>
          <p:spPr>
            <a:xfrm>
              <a:off x="488565" y="5618284"/>
              <a:ext cx="2633663" cy="92846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dirty="0">
                  <a:latin typeface="Sitka Text" panose="02000505000000020004" pitchFamily="2" charset="0"/>
                </a:rPr>
                <a:t>Nursing Home  </a:t>
              </a:r>
            </a:p>
            <a:p>
              <a:pPr algn="ctr"/>
              <a:r>
                <a:rPr lang="en-US" sz="2400" dirty="0">
                  <a:latin typeface="Sitka Text" panose="02000505000000020004" pitchFamily="2" charset="0"/>
                </a:rPr>
                <a:t>   Resident</a:t>
              </a:r>
              <a:r>
                <a:rPr lang="en-US" sz="2400" dirty="0"/>
                <a:t>	</a:t>
              </a:r>
            </a:p>
          </p:txBody>
        </p:sp>
        <p:sp>
          <p:nvSpPr>
            <p:cNvPr id="12" name="Rectangle 11">
              <a:extLst>
                <a:ext uri="{FF2B5EF4-FFF2-40B4-BE49-F238E27FC236}">
                  <a16:creationId xmlns:a16="http://schemas.microsoft.com/office/drawing/2014/main" id="{A75675EB-6DC0-4D24-97A6-287713A3B947}"/>
                </a:ext>
              </a:extLst>
            </p:cNvPr>
            <p:cNvSpPr/>
            <p:nvPr/>
          </p:nvSpPr>
          <p:spPr>
            <a:xfrm>
              <a:off x="4779166" y="5618284"/>
              <a:ext cx="2633663" cy="92846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dirty="0">
                  <a:latin typeface="Sitka Text" panose="02000505000000020004" pitchFamily="2" charset="0"/>
                </a:rPr>
                <a:t>Transfer for  Value </a:t>
              </a:r>
            </a:p>
          </p:txBody>
        </p:sp>
        <p:sp>
          <p:nvSpPr>
            <p:cNvPr id="13" name="Rectangle 12">
              <a:extLst>
                <a:ext uri="{FF2B5EF4-FFF2-40B4-BE49-F238E27FC236}">
                  <a16:creationId xmlns:a16="http://schemas.microsoft.com/office/drawing/2014/main" id="{9464BF4F-BB4A-4077-84EC-6110C4765060}"/>
                </a:ext>
              </a:extLst>
            </p:cNvPr>
            <p:cNvSpPr/>
            <p:nvPr/>
          </p:nvSpPr>
          <p:spPr>
            <a:xfrm>
              <a:off x="9069772" y="5618284"/>
              <a:ext cx="2633663" cy="92846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dirty="0">
                  <a:latin typeface="Sitka Text" panose="02000505000000020004" pitchFamily="2" charset="0"/>
                </a:rPr>
                <a:t>Exempt Transfers </a:t>
              </a:r>
            </a:p>
          </p:txBody>
        </p:sp>
      </p:grpSp>
      <p:cxnSp>
        <p:nvCxnSpPr>
          <p:cNvPr id="17" name="Straight Arrow Connector 16">
            <a:extLst>
              <a:ext uri="{FF2B5EF4-FFF2-40B4-BE49-F238E27FC236}">
                <a16:creationId xmlns:a16="http://schemas.microsoft.com/office/drawing/2014/main" id="{5CE5E8E3-86BA-4B35-800C-C15A81583C87}"/>
              </a:ext>
            </a:extLst>
          </p:cNvPr>
          <p:cNvCxnSpPr>
            <a:cxnSpLocks/>
          </p:cNvCxnSpPr>
          <p:nvPr/>
        </p:nvCxnSpPr>
        <p:spPr>
          <a:xfrm>
            <a:off x="9299151" y="4113042"/>
            <a:ext cx="0" cy="1420397"/>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29" name="Rectangle 28">
            <a:extLst>
              <a:ext uri="{FF2B5EF4-FFF2-40B4-BE49-F238E27FC236}">
                <a16:creationId xmlns:a16="http://schemas.microsoft.com/office/drawing/2014/main" id="{5C39DC9C-D64B-4AC4-9E9F-C6E8E8CE587B}"/>
              </a:ext>
            </a:extLst>
          </p:cNvPr>
          <p:cNvSpPr/>
          <p:nvPr/>
        </p:nvSpPr>
        <p:spPr>
          <a:xfrm>
            <a:off x="7301063" y="4549627"/>
            <a:ext cx="2633663" cy="53100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latin typeface="Sitka Text" panose="02000505000000020004" pitchFamily="2" charset="0"/>
              </a:rPr>
              <a:t>Spend Down</a:t>
            </a:r>
          </a:p>
        </p:txBody>
      </p:sp>
      <p:sp>
        <p:nvSpPr>
          <p:cNvPr id="34" name="Rectangle 33">
            <a:extLst>
              <a:ext uri="{FF2B5EF4-FFF2-40B4-BE49-F238E27FC236}">
                <a16:creationId xmlns:a16="http://schemas.microsoft.com/office/drawing/2014/main" id="{3265CB25-1BD8-40E2-8F8C-60E4288FE247}"/>
              </a:ext>
            </a:extLst>
          </p:cNvPr>
          <p:cNvSpPr/>
          <p:nvPr/>
        </p:nvSpPr>
        <p:spPr>
          <a:xfrm>
            <a:off x="3722408" y="4293064"/>
            <a:ext cx="2633663" cy="92846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latin typeface="Sitka Text" panose="02000505000000020004" pitchFamily="2" charset="0"/>
              </a:rPr>
              <a:t>Up to $_____ or $_____</a:t>
            </a:r>
          </a:p>
        </p:txBody>
      </p:sp>
    </p:spTree>
    <p:extLst>
      <p:ext uri="{BB962C8B-B14F-4D97-AF65-F5344CB8AC3E}">
        <p14:creationId xmlns:p14="http://schemas.microsoft.com/office/powerpoint/2010/main" val="337341452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D347A-74CC-4AC6-9204-4901740E09E5}"/>
              </a:ext>
            </a:extLst>
          </p:cNvPr>
          <p:cNvSpPr>
            <a:spLocks noGrp="1"/>
          </p:cNvSpPr>
          <p:nvPr>
            <p:ph type="title"/>
          </p:nvPr>
        </p:nvSpPr>
        <p:spPr/>
        <p:txBody>
          <a:bodyPr>
            <a:normAutofit/>
          </a:bodyPr>
          <a:lstStyle/>
          <a:p>
            <a:r>
              <a:rPr lang="en-US" dirty="0">
                <a:solidFill>
                  <a:schemeClr val="tx1"/>
                </a:solidFill>
                <a:latin typeface="Sitka Text" panose="02000505000000020004" pitchFamily="2" charset="0"/>
              </a:rPr>
              <a:t>Community Spouse Resource Allowance (CRSA)</a:t>
            </a:r>
          </a:p>
        </p:txBody>
      </p:sp>
      <p:sp>
        <p:nvSpPr>
          <p:cNvPr id="3" name="Content Placeholder 2">
            <a:extLst>
              <a:ext uri="{FF2B5EF4-FFF2-40B4-BE49-F238E27FC236}">
                <a16:creationId xmlns:a16="http://schemas.microsoft.com/office/drawing/2014/main" id="{9696E390-5810-4892-903D-110490B764F2}"/>
              </a:ext>
            </a:extLst>
          </p:cNvPr>
          <p:cNvSpPr>
            <a:spLocks noGrp="1"/>
          </p:cNvSpPr>
          <p:nvPr>
            <p:ph idx="1"/>
          </p:nvPr>
        </p:nvSpPr>
        <p:spPr>
          <a:xfrm>
            <a:off x="1143000" y="2057400"/>
            <a:ext cx="10311063" cy="4038600"/>
          </a:xfrm>
        </p:spPr>
        <p:txBody>
          <a:bodyPr>
            <a:normAutofit/>
          </a:bodyPr>
          <a:lstStyle/>
          <a:p>
            <a:pPr>
              <a:buFont typeface="Wingdings" panose="05000000000000000000" pitchFamily="2" charset="2"/>
              <a:buChar char="v"/>
            </a:pPr>
            <a:r>
              <a:rPr lang="en-US" sz="3600" dirty="0">
                <a:latin typeface="Sitka Text" panose="02000505000000020004" pitchFamily="2" charset="0"/>
              </a:rPr>
              <a:t> An amount of </a:t>
            </a:r>
            <a:r>
              <a:rPr lang="en-US" sz="3600" u="sng" dirty="0">
                <a:latin typeface="Sitka Text" panose="02000505000000020004" pitchFamily="2" charset="0"/>
              </a:rPr>
              <a:t>resources</a:t>
            </a:r>
            <a:r>
              <a:rPr lang="en-US" sz="3600" dirty="0">
                <a:latin typeface="Sitka Text" panose="02000505000000020004" pitchFamily="2" charset="0"/>
              </a:rPr>
              <a:t> allowed for CS use</a:t>
            </a:r>
          </a:p>
          <a:p>
            <a:pPr>
              <a:buFont typeface="Wingdings" panose="05000000000000000000" pitchFamily="2" charset="2"/>
              <a:buChar char="v"/>
            </a:pPr>
            <a:r>
              <a:rPr lang="en-US" sz="3600" dirty="0">
                <a:latin typeface="Sitka Text" panose="02000505000000020004" pitchFamily="2" charset="0"/>
              </a:rPr>
              <a:t> Maximum: $130,380.00</a:t>
            </a:r>
          </a:p>
          <a:p>
            <a:pPr>
              <a:buFont typeface="Wingdings" panose="05000000000000000000" pitchFamily="2" charset="2"/>
              <a:buChar char="v"/>
            </a:pPr>
            <a:r>
              <a:rPr lang="en-US" sz="3600" dirty="0">
                <a:latin typeface="Sitka Text" panose="02000505000000020004" pitchFamily="2" charset="0"/>
              </a:rPr>
              <a:t> Subject to:</a:t>
            </a:r>
          </a:p>
          <a:p>
            <a:pPr lvl="2">
              <a:buFont typeface="Courier New" panose="02070309020205020404" pitchFamily="49" charset="0"/>
              <a:buChar char="o"/>
            </a:pPr>
            <a:r>
              <a:rPr lang="en-US" sz="2800" dirty="0">
                <a:latin typeface="Sitka Text" panose="02000505000000020004" pitchFamily="2" charset="0"/>
              </a:rPr>
              <a:t> Homeplace and One Car are not countable assets</a:t>
            </a:r>
          </a:p>
          <a:p>
            <a:pPr lvl="2">
              <a:buFont typeface="Courier New" panose="02070309020205020404" pitchFamily="49" charset="0"/>
              <a:buChar char="o"/>
            </a:pPr>
            <a:r>
              <a:rPr lang="en-US" sz="2800" dirty="0">
                <a:latin typeface="Sitka Text" panose="02000505000000020004" pitchFamily="2" charset="0"/>
              </a:rPr>
              <a:t>Retirement/IRA is not countable if taking RMD</a:t>
            </a:r>
          </a:p>
          <a:p>
            <a:pPr lvl="2">
              <a:buFont typeface="Courier New" panose="02070309020205020404" pitchFamily="49" charset="0"/>
              <a:buChar char="o"/>
            </a:pPr>
            <a:endParaRPr lang="en-US" sz="2800" dirty="0">
              <a:latin typeface="Sitka Text" panose="02000505000000020004" pitchFamily="2" charset="0"/>
            </a:endParaRPr>
          </a:p>
        </p:txBody>
      </p:sp>
    </p:spTree>
    <p:extLst>
      <p:ext uri="{BB962C8B-B14F-4D97-AF65-F5344CB8AC3E}">
        <p14:creationId xmlns:p14="http://schemas.microsoft.com/office/powerpoint/2010/main" val="365410604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812FE-D61E-466C-B7B5-D314E5BD8E3C}"/>
              </a:ext>
            </a:extLst>
          </p:cNvPr>
          <p:cNvSpPr>
            <a:spLocks noGrp="1"/>
          </p:cNvSpPr>
          <p:nvPr>
            <p:ph type="title"/>
          </p:nvPr>
        </p:nvSpPr>
        <p:spPr>
          <a:xfrm>
            <a:off x="1143000" y="609600"/>
            <a:ext cx="9875520" cy="1356360"/>
          </a:xfrm>
        </p:spPr>
        <p:txBody>
          <a:bodyPr/>
          <a:lstStyle/>
          <a:p>
            <a:r>
              <a:rPr lang="en-US" dirty="0">
                <a:solidFill>
                  <a:schemeClr val="tx1"/>
                </a:solidFill>
                <a:latin typeface="Sitka Text" panose="02000505000000020004" pitchFamily="2" charset="0"/>
              </a:rPr>
              <a:t>Monthly Maintenance Needs Allowance (MMNA)</a:t>
            </a:r>
          </a:p>
        </p:txBody>
      </p:sp>
      <p:sp>
        <p:nvSpPr>
          <p:cNvPr id="3" name="Content Placeholder 2">
            <a:extLst>
              <a:ext uri="{FF2B5EF4-FFF2-40B4-BE49-F238E27FC236}">
                <a16:creationId xmlns:a16="http://schemas.microsoft.com/office/drawing/2014/main" id="{A0BB6252-D72E-4EEB-BFCF-58C7305E0680}"/>
              </a:ext>
            </a:extLst>
          </p:cNvPr>
          <p:cNvSpPr>
            <a:spLocks noGrp="1"/>
          </p:cNvSpPr>
          <p:nvPr>
            <p:ph idx="1"/>
          </p:nvPr>
        </p:nvSpPr>
        <p:spPr>
          <a:xfrm>
            <a:off x="1143000" y="2057400"/>
            <a:ext cx="10407316" cy="4038600"/>
          </a:xfrm>
        </p:spPr>
        <p:txBody>
          <a:bodyPr>
            <a:normAutofit/>
          </a:bodyPr>
          <a:lstStyle/>
          <a:p>
            <a:pPr>
              <a:buFont typeface="Wingdings" panose="05000000000000000000" pitchFamily="2" charset="2"/>
              <a:buChar char="v"/>
            </a:pPr>
            <a:r>
              <a:rPr lang="en-US" sz="3600" dirty="0">
                <a:latin typeface="Sitka Text" panose="02000505000000020004" pitchFamily="2" charset="0"/>
              </a:rPr>
              <a:t> An amount of </a:t>
            </a:r>
            <a:r>
              <a:rPr lang="en-US" sz="3600" u="sng" dirty="0">
                <a:latin typeface="Sitka Text" panose="02000505000000020004" pitchFamily="2" charset="0"/>
              </a:rPr>
              <a:t>income</a:t>
            </a:r>
            <a:r>
              <a:rPr lang="en-US" sz="3600" dirty="0">
                <a:latin typeface="Sitka Text" panose="02000505000000020004" pitchFamily="2" charset="0"/>
              </a:rPr>
              <a:t> allowed for CS</a:t>
            </a:r>
          </a:p>
          <a:p>
            <a:pPr>
              <a:buFont typeface="Wingdings" panose="05000000000000000000" pitchFamily="2" charset="2"/>
              <a:buChar char="v"/>
            </a:pPr>
            <a:r>
              <a:rPr lang="en-US" sz="3600" dirty="0">
                <a:latin typeface="Sitka Text" panose="02000505000000020004" pitchFamily="2" charset="0"/>
              </a:rPr>
              <a:t> Equals 150% of federal poverty level for </a:t>
            </a:r>
            <a:r>
              <a:rPr lang="en-US" sz="3600" dirty="0">
                <a:solidFill>
                  <a:schemeClr val="bg1"/>
                </a:solidFill>
                <a:latin typeface="Sitka Text" panose="02000505000000020004" pitchFamily="2" charset="0"/>
              </a:rPr>
              <a:t>h</a:t>
            </a:r>
            <a:r>
              <a:rPr lang="en-US" sz="3600" dirty="0">
                <a:latin typeface="Sitka Text" panose="02000505000000020004" pitchFamily="2" charset="0"/>
              </a:rPr>
              <a:t>family of two + an excess shelter allowance </a:t>
            </a:r>
          </a:p>
          <a:p>
            <a:pPr>
              <a:buFont typeface="Wingdings" panose="05000000000000000000" pitchFamily="2" charset="2"/>
              <a:buChar char="v"/>
            </a:pPr>
            <a:r>
              <a:rPr lang="en-US" sz="3600" dirty="0">
                <a:latin typeface="Sitka Text" panose="02000505000000020004" pitchFamily="2" charset="0"/>
              </a:rPr>
              <a:t> Current numbers- 2021: </a:t>
            </a:r>
          </a:p>
          <a:p>
            <a:pPr lvl="2">
              <a:buFont typeface="Courier New" panose="02070309020205020404" pitchFamily="49" charset="0"/>
              <a:buChar char="o"/>
            </a:pPr>
            <a:r>
              <a:rPr lang="en-US" sz="2800" dirty="0">
                <a:latin typeface="Sitka Text" panose="02000505000000020004" pitchFamily="2" charset="0"/>
              </a:rPr>
              <a:t>Maximum $3,259.50</a:t>
            </a:r>
          </a:p>
          <a:p>
            <a:pPr lvl="2">
              <a:buFont typeface="Courier New" panose="02070309020205020404" pitchFamily="49" charset="0"/>
              <a:buChar char="o"/>
            </a:pPr>
            <a:endParaRPr lang="en-US" sz="2800" dirty="0">
              <a:latin typeface="Sitka Text" panose="02000505000000020004" pitchFamily="2" charset="0"/>
            </a:endParaRPr>
          </a:p>
        </p:txBody>
      </p:sp>
    </p:spTree>
    <p:extLst>
      <p:ext uri="{BB962C8B-B14F-4D97-AF65-F5344CB8AC3E}">
        <p14:creationId xmlns:p14="http://schemas.microsoft.com/office/powerpoint/2010/main" val="32220315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Arrow Connector 45">
            <a:extLst>
              <a:ext uri="{FF2B5EF4-FFF2-40B4-BE49-F238E27FC236}">
                <a16:creationId xmlns:a16="http://schemas.microsoft.com/office/drawing/2014/main" id="{7652DC77-0B91-4B90-81E2-9F4A2F7BFAD2}"/>
              </a:ext>
            </a:extLst>
          </p:cNvPr>
          <p:cNvCxnSpPr>
            <a:cxnSpLocks/>
          </p:cNvCxnSpPr>
          <p:nvPr/>
        </p:nvCxnSpPr>
        <p:spPr>
          <a:xfrm>
            <a:off x="9948385" y="4174699"/>
            <a:ext cx="0" cy="514343"/>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934C924B-A756-4EDE-8BCE-19CF78B9C362}"/>
              </a:ext>
            </a:extLst>
          </p:cNvPr>
          <p:cNvCxnSpPr>
            <a:cxnSpLocks/>
          </p:cNvCxnSpPr>
          <p:nvPr/>
        </p:nvCxnSpPr>
        <p:spPr>
          <a:xfrm flipH="1">
            <a:off x="7948225" y="4224808"/>
            <a:ext cx="605463" cy="1308631"/>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0E4B6059-A5F9-44B3-AAE1-AA66FA892459}"/>
              </a:ext>
            </a:extLst>
          </p:cNvPr>
          <p:cNvCxnSpPr>
            <a:cxnSpLocks/>
          </p:cNvCxnSpPr>
          <p:nvPr/>
        </p:nvCxnSpPr>
        <p:spPr>
          <a:xfrm>
            <a:off x="11413631" y="4305965"/>
            <a:ext cx="0" cy="1227474"/>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2EE041E1-4727-4E23-8097-DE276959B067}"/>
              </a:ext>
            </a:extLst>
          </p:cNvPr>
          <p:cNvCxnSpPr>
            <a:cxnSpLocks/>
          </p:cNvCxnSpPr>
          <p:nvPr/>
        </p:nvCxnSpPr>
        <p:spPr>
          <a:xfrm>
            <a:off x="7561428" y="4305965"/>
            <a:ext cx="0" cy="1227474"/>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A8B09CAF-1988-416C-9025-E2CA5695113B}"/>
              </a:ext>
            </a:extLst>
          </p:cNvPr>
          <p:cNvCxnSpPr>
            <a:cxnSpLocks/>
          </p:cNvCxnSpPr>
          <p:nvPr/>
        </p:nvCxnSpPr>
        <p:spPr>
          <a:xfrm>
            <a:off x="10505033" y="3246231"/>
            <a:ext cx="0" cy="514343"/>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DAC701D7-056D-4BAB-93CF-CF214B041BE8}"/>
              </a:ext>
            </a:extLst>
          </p:cNvPr>
          <p:cNvCxnSpPr>
            <a:cxnSpLocks/>
          </p:cNvCxnSpPr>
          <p:nvPr/>
        </p:nvCxnSpPr>
        <p:spPr>
          <a:xfrm>
            <a:off x="8553687" y="3316224"/>
            <a:ext cx="0" cy="514343"/>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92FFD52A-7AEA-4E4C-B7F3-F0C3D8898B67}"/>
              </a:ext>
            </a:extLst>
          </p:cNvPr>
          <p:cNvCxnSpPr>
            <a:cxnSpLocks/>
          </p:cNvCxnSpPr>
          <p:nvPr/>
        </p:nvCxnSpPr>
        <p:spPr>
          <a:xfrm>
            <a:off x="7561428" y="3386217"/>
            <a:ext cx="0" cy="44435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3B95C678-1D7B-449B-BF8A-B098CA8949EF}"/>
              </a:ext>
            </a:extLst>
          </p:cNvPr>
          <p:cNvCxnSpPr>
            <a:cxnSpLocks/>
          </p:cNvCxnSpPr>
          <p:nvPr/>
        </p:nvCxnSpPr>
        <p:spPr>
          <a:xfrm>
            <a:off x="2681830" y="4357468"/>
            <a:ext cx="0" cy="1175971"/>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23723E16-CDEA-45AD-997D-8972BAE5F120}"/>
              </a:ext>
            </a:extLst>
          </p:cNvPr>
          <p:cNvCxnSpPr>
            <a:cxnSpLocks/>
          </p:cNvCxnSpPr>
          <p:nvPr/>
        </p:nvCxnSpPr>
        <p:spPr>
          <a:xfrm>
            <a:off x="4533309" y="3429000"/>
            <a:ext cx="0" cy="2104439"/>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4C929457-A238-4B21-80A2-DA7F328B4D2B}"/>
              </a:ext>
            </a:extLst>
          </p:cNvPr>
          <p:cNvCxnSpPr>
            <a:cxnSpLocks/>
          </p:cNvCxnSpPr>
          <p:nvPr/>
        </p:nvCxnSpPr>
        <p:spPr>
          <a:xfrm>
            <a:off x="1386249" y="3429000"/>
            <a:ext cx="0" cy="2104439"/>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04A1F6C4-E2D3-4C34-99E5-D63EAD16C398}"/>
              </a:ext>
            </a:extLst>
          </p:cNvPr>
          <p:cNvSpPr txBox="1"/>
          <p:nvPr/>
        </p:nvSpPr>
        <p:spPr>
          <a:xfrm>
            <a:off x="4121903" y="190707"/>
            <a:ext cx="3948189" cy="584775"/>
          </a:xfrm>
          <a:prstGeom prst="rect">
            <a:avLst/>
          </a:prstGeom>
          <a:noFill/>
        </p:spPr>
        <p:txBody>
          <a:bodyPr wrap="square" rtlCol="0">
            <a:spAutoFit/>
          </a:bodyPr>
          <a:lstStyle/>
          <a:p>
            <a:r>
              <a:rPr lang="en-US" sz="3200" dirty="0">
                <a:ln w="0"/>
                <a:effectLst>
                  <a:outerShdw blurRad="38100" dist="19050" dir="2700000" algn="tl" rotWithShape="0">
                    <a:schemeClr val="dk1">
                      <a:alpha val="40000"/>
                    </a:schemeClr>
                  </a:outerShdw>
                </a:effectLst>
                <a:latin typeface="Sitka Text" panose="02000505000000020004" pitchFamily="2" charset="0"/>
              </a:rPr>
              <a:t>MARRIED COUPLE</a:t>
            </a:r>
          </a:p>
        </p:txBody>
      </p:sp>
      <p:sp>
        <p:nvSpPr>
          <p:cNvPr id="17" name="Rectangle 16">
            <a:extLst>
              <a:ext uri="{FF2B5EF4-FFF2-40B4-BE49-F238E27FC236}">
                <a16:creationId xmlns:a16="http://schemas.microsoft.com/office/drawing/2014/main" id="{1809804F-4E10-4255-A675-498A51D3B489}"/>
              </a:ext>
            </a:extLst>
          </p:cNvPr>
          <p:cNvSpPr/>
          <p:nvPr/>
        </p:nvSpPr>
        <p:spPr>
          <a:xfrm>
            <a:off x="1642948" y="3760574"/>
            <a:ext cx="2633663" cy="92846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latin typeface="Sitka Text" panose="02000505000000020004" pitchFamily="2" charset="0"/>
              </a:rPr>
              <a:t>Up to $_____/ $_____</a:t>
            </a:r>
          </a:p>
        </p:txBody>
      </p:sp>
      <p:grpSp>
        <p:nvGrpSpPr>
          <p:cNvPr id="2" name="Group 1">
            <a:extLst>
              <a:ext uri="{FF2B5EF4-FFF2-40B4-BE49-F238E27FC236}">
                <a16:creationId xmlns:a16="http://schemas.microsoft.com/office/drawing/2014/main" id="{7B58F993-8A37-44F5-B861-E7A432C06454}"/>
              </a:ext>
            </a:extLst>
          </p:cNvPr>
          <p:cNvGrpSpPr/>
          <p:nvPr/>
        </p:nvGrpSpPr>
        <p:grpSpPr>
          <a:xfrm>
            <a:off x="488565" y="775482"/>
            <a:ext cx="11214870" cy="5771270"/>
            <a:chOff x="488565" y="775482"/>
            <a:chExt cx="11214870" cy="5771270"/>
          </a:xfrm>
        </p:grpSpPr>
        <p:grpSp>
          <p:nvGrpSpPr>
            <p:cNvPr id="3" name="Group 2">
              <a:extLst>
                <a:ext uri="{FF2B5EF4-FFF2-40B4-BE49-F238E27FC236}">
                  <a16:creationId xmlns:a16="http://schemas.microsoft.com/office/drawing/2014/main" id="{B4727EF5-7D71-4C3B-BFE5-75E1CDB899E3}"/>
                </a:ext>
              </a:extLst>
            </p:cNvPr>
            <p:cNvGrpSpPr/>
            <p:nvPr/>
          </p:nvGrpSpPr>
          <p:grpSpPr>
            <a:xfrm>
              <a:off x="1061761" y="775482"/>
              <a:ext cx="10057382" cy="2700510"/>
              <a:chOff x="1697188" y="708660"/>
              <a:chExt cx="8787932" cy="4093923"/>
            </a:xfrm>
          </p:grpSpPr>
          <p:sp>
            <p:nvSpPr>
              <p:cNvPr id="7" name="Rectangle 6">
                <a:extLst>
                  <a:ext uri="{FF2B5EF4-FFF2-40B4-BE49-F238E27FC236}">
                    <a16:creationId xmlns:a16="http://schemas.microsoft.com/office/drawing/2014/main" id="{AB608A47-8282-4475-BBB7-C975842076D0}"/>
                  </a:ext>
                </a:extLst>
              </p:cNvPr>
              <p:cNvSpPr/>
              <p:nvPr/>
            </p:nvSpPr>
            <p:spPr>
              <a:xfrm>
                <a:off x="1706880" y="708660"/>
                <a:ext cx="8778240" cy="1863090"/>
              </a:xfrm>
              <a:prstGeom prst="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800" dirty="0">
                    <a:ln w="0"/>
                    <a:solidFill>
                      <a:schemeClr val="accent1"/>
                    </a:solidFill>
                    <a:effectLst>
                      <a:outerShdw blurRad="38100" dist="25400" dir="5400000" algn="ctr" rotWithShape="0">
                        <a:srgbClr val="6E747A">
                          <a:alpha val="43000"/>
                        </a:srgbClr>
                      </a:outerShdw>
                    </a:effectLst>
                    <a:latin typeface="Sitka Text" panose="02000505000000020004" pitchFamily="2" charset="0"/>
                  </a:rPr>
                  <a:t>ALL RESOURCES (CS &amp; IS)</a:t>
                </a:r>
              </a:p>
            </p:txBody>
          </p:sp>
          <p:sp>
            <p:nvSpPr>
              <p:cNvPr id="8" name="Arrow: Right 7">
                <a:extLst>
                  <a:ext uri="{FF2B5EF4-FFF2-40B4-BE49-F238E27FC236}">
                    <a16:creationId xmlns:a16="http://schemas.microsoft.com/office/drawing/2014/main" id="{D2ABA2C1-8956-480F-A7EF-E494BE4900F5}"/>
                  </a:ext>
                </a:extLst>
              </p:cNvPr>
              <p:cNvSpPr/>
              <p:nvPr/>
            </p:nvSpPr>
            <p:spPr>
              <a:xfrm rot="5400000">
                <a:off x="2143910" y="2826790"/>
                <a:ext cx="1171911" cy="76581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9C7A45BE-0480-4F79-919C-18637296CFCA}"/>
                  </a:ext>
                </a:extLst>
              </p:cNvPr>
              <p:cNvSpPr/>
              <p:nvPr/>
            </p:nvSpPr>
            <p:spPr>
              <a:xfrm rot="5400000">
                <a:off x="8876180" y="2826790"/>
                <a:ext cx="1171911" cy="76581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D76E3F2-6EE8-48F2-9A47-0B76CFC85942}"/>
                  </a:ext>
                </a:extLst>
              </p:cNvPr>
              <p:cNvSpPr/>
              <p:nvPr/>
            </p:nvSpPr>
            <p:spPr>
              <a:xfrm>
                <a:off x="1697188" y="4010104"/>
                <a:ext cx="3571291" cy="792479"/>
              </a:xfrm>
              <a:prstGeom prst="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accent1"/>
                    </a:solidFill>
                    <a:effectLst>
                      <a:outerShdw blurRad="38100" dist="25400" dir="5400000" algn="ctr" rotWithShape="0">
                        <a:srgbClr val="6E747A">
                          <a:alpha val="43000"/>
                        </a:srgbClr>
                      </a:outerShdw>
                    </a:effectLst>
                    <a:latin typeface="Sitka Text" panose="02000505000000020004" pitchFamily="2" charset="0"/>
                  </a:rPr>
                  <a:t>Exempt</a:t>
                </a:r>
              </a:p>
            </p:txBody>
          </p:sp>
          <p:sp>
            <p:nvSpPr>
              <p:cNvPr id="11" name="Rectangle 10">
                <a:extLst>
                  <a:ext uri="{FF2B5EF4-FFF2-40B4-BE49-F238E27FC236}">
                    <a16:creationId xmlns:a16="http://schemas.microsoft.com/office/drawing/2014/main" id="{D65A3EF8-F857-4C8E-8231-D144808542C7}"/>
                  </a:ext>
                </a:extLst>
              </p:cNvPr>
              <p:cNvSpPr/>
              <p:nvPr/>
            </p:nvSpPr>
            <p:spPr>
              <a:xfrm>
                <a:off x="6908775" y="4010104"/>
                <a:ext cx="3571293" cy="79247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n w="0"/>
                    <a:solidFill>
                      <a:schemeClr val="accent1"/>
                    </a:solidFill>
                    <a:effectLst>
                      <a:outerShdw blurRad="38100" dist="25400" dir="5400000" algn="ctr" rotWithShape="0">
                        <a:srgbClr val="6E747A">
                          <a:alpha val="43000"/>
                        </a:srgbClr>
                      </a:outerShdw>
                    </a:effectLst>
                    <a:latin typeface="Sitka Text" panose="02000505000000020004" pitchFamily="2" charset="0"/>
                  </a:rPr>
                  <a:t>Non-Exempt</a:t>
                </a:r>
                <a:r>
                  <a:rPr lang="en-US" dirty="0">
                    <a:ln w="0"/>
                    <a:solidFill>
                      <a:schemeClr val="accent1"/>
                    </a:solidFill>
                    <a:effectLst>
                      <a:outerShdw blurRad="38100" dist="25400" dir="5400000" algn="ctr" rotWithShape="0">
                        <a:srgbClr val="6E747A">
                          <a:alpha val="43000"/>
                        </a:srgbClr>
                      </a:outerShdw>
                    </a:effectLst>
                    <a:latin typeface="Sitka Text" panose="02000505000000020004" pitchFamily="2" charset="0"/>
                  </a:rPr>
                  <a:t> </a:t>
                </a:r>
                <a:endParaRPr lang="en-US" dirty="0">
                  <a:latin typeface="Sitka Text" panose="02000505000000020004" pitchFamily="2" charset="0"/>
                </a:endParaRPr>
              </a:p>
            </p:txBody>
          </p:sp>
        </p:grpSp>
        <p:sp>
          <p:nvSpPr>
            <p:cNvPr id="4" name="Rectangle 3">
              <a:extLst>
                <a:ext uri="{FF2B5EF4-FFF2-40B4-BE49-F238E27FC236}">
                  <a16:creationId xmlns:a16="http://schemas.microsoft.com/office/drawing/2014/main" id="{335268DA-4C0B-410B-8E5C-1D2E3B8DC27D}"/>
                </a:ext>
              </a:extLst>
            </p:cNvPr>
            <p:cNvSpPr/>
            <p:nvPr/>
          </p:nvSpPr>
          <p:spPr>
            <a:xfrm>
              <a:off x="488565" y="5618284"/>
              <a:ext cx="2633663" cy="92846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dirty="0">
                  <a:latin typeface="Sitka Text" panose="02000505000000020004" pitchFamily="2" charset="0"/>
                </a:rPr>
                <a:t>Institutionalized     </a:t>
              </a:r>
            </a:p>
            <a:p>
              <a:pPr algn="ctr"/>
              <a:r>
                <a:rPr lang="en-US" sz="2000" dirty="0">
                  <a:latin typeface="Sitka Text" panose="02000505000000020004" pitchFamily="2" charset="0"/>
                </a:rPr>
                <a:t>  Spouse </a:t>
              </a:r>
              <a:r>
                <a:rPr lang="en-US" sz="2400" dirty="0"/>
                <a:t>	</a:t>
              </a:r>
            </a:p>
          </p:txBody>
        </p:sp>
        <p:sp>
          <p:nvSpPr>
            <p:cNvPr id="5" name="Rectangle 4">
              <a:extLst>
                <a:ext uri="{FF2B5EF4-FFF2-40B4-BE49-F238E27FC236}">
                  <a16:creationId xmlns:a16="http://schemas.microsoft.com/office/drawing/2014/main" id="{1C733E9C-1724-46E1-AF22-3C9C81F18749}"/>
                </a:ext>
              </a:extLst>
            </p:cNvPr>
            <p:cNvSpPr/>
            <p:nvPr/>
          </p:nvSpPr>
          <p:spPr>
            <a:xfrm>
              <a:off x="4169804" y="5618284"/>
              <a:ext cx="3852391" cy="92846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dirty="0">
                  <a:latin typeface="Sitka Text" panose="02000505000000020004" pitchFamily="2" charset="0"/>
                </a:rPr>
                <a:t>Community Spouse</a:t>
              </a:r>
            </a:p>
          </p:txBody>
        </p:sp>
        <p:sp>
          <p:nvSpPr>
            <p:cNvPr id="6" name="Rectangle 5">
              <a:extLst>
                <a:ext uri="{FF2B5EF4-FFF2-40B4-BE49-F238E27FC236}">
                  <a16:creationId xmlns:a16="http://schemas.microsoft.com/office/drawing/2014/main" id="{6EA1AC80-A013-4ABC-AFC5-7087F026E0C2}"/>
                </a:ext>
              </a:extLst>
            </p:cNvPr>
            <p:cNvSpPr/>
            <p:nvPr/>
          </p:nvSpPr>
          <p:spPr>
            <a:xfrm>
              <a:off x="9069772" y="5618284"/>
              <a:ext cx="2633663" cy="92846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dirty="0">
                  <a:latin typeface="Sitka Text" panose="02000505000000020004" pitchFamily="2" charset="0"/>
                </a:rPr>
                <a:t>Nursing Care</a:t>
              </a:r>
            </a:p>
          </p:txBody>
        </p:sp>
      </p:grpSp>
      <p:cxnSp>
        <p:nvCxnSpPr>
          <p:cNvPr id="24" name="Straight Arrow Connector 23">
            <a:extLst>
              <a:ext uri="{FF2B5EF4-FFF2-40B4-BE49-F238E27FC236}">
                <a16:creationId xmlns:a16="http://schemas.microsoft.com/office/drawing/2014/main" id="{AAE7960F-9861-4318-956E-45EBF4F50843}"/>
              </a:ext>
            </a:extLst>
          </p:cNvPr>
          <p:cNvCxnSpPr>
            <a:cxnSpLocks/>
          </p:cNvCxnSpPr>
          <p:nvPr/>
        </p:nvCxnSpPr>
        <p:spPr>
          <a:xfrm flipH="1">
            <a:off x="3909060" y="3429000"/>
            <a:ext cx="3117121" cy="928468"/>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28" name="Rectangle 27">
            <a:extLst>
              <a:ext uri="{FF2B5EF4-FFF2-40B4-BE49-F238E27FC236}">
                <a16:creationId xmlns:a16="http://schemas.microsoft.com/office/drawing/2014/main" id="{7D4B9B1F-CFD3-444F-B5A1-1CE19EE0C693}"/>
              </a:ext>
            </a:extLst>
          </p:cNvPr>
          <p:cNvSpPr/>
          <p:nvPr/>
        </p:nvSpPr>
        <p:spPr>
          <a:xfrm>
            <a:off x="9356757" y="3760574"/>
            <a:ext cx="2384589" cy="59689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Sitka Text" panose="02000505000000020004" pitchFamily="2" charset="0"/>
              </a:rPr>
              <a:t>Available for Spend Down</a:t>
            </a:r>
          </a:p>
        </p:txBody>
      </p:sp>
      <p:sp>
        <p:nvSpPr>
          <p:cNvPr id="29" name="Rectangle 28">
            <a:extLst>
              <a:ext uri="{FF2B5EF4-FFF2-40B4-BE49-F238E27FC236}">
                <a16:creationId xmlns:a16="http://schemas.microsoft.com/office/drawing/2014/main" id="{2B66A28C-0A91-445E-A90F-18947C4636A8}"/>
              </a:ext>
            </a:extLst>
          </p:cNvPr>
          <p:cNvSpPr/>
          <p:nvPr/>
        </p:nvSpPr>
        <p:spPr>
          <a:xfrm>
            <a:off x="8080119" y="3881496"/>
            <a:ext cx="1150040" cy="46014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latin typeface="Sitka Text" panose="02000505000000020004" pitchFamily="2" charset="0"/>
              </a:rPr>
              <a:t>Annuity?</a:t>
            </a:r>
          </a:p>
        </p:txBody>
      </p:sp>
      <p:sp>
        <p:nvSpPr>
          <p:cNvPr id="30" name="Rectangle 29">
            <a:extLst>
              <a:ext uri="{FF2B5EF4-FFF2-40B4-BE49-F238E27FC236}">
                <a16:creationId xmlns:a16="http://schemas.microsoft.com/office/drawing/2014/main" id="{2C1CD894-9FF4-4871-B10D-3088CB382522}"/>
              </a:ext>
            </a:extLst>
          </p:cNvPr>
          <p:cNvSpPr/>
          <p:nvPr/>
        </p:nvSpPr>
        <p:spPr>
          <a:xfrm flipH="1">
            <a:off x="7169335" y="3865670"/>
            <a:ext cx="784186" cy="47597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latin typeface="Sitka Text" panose="02000505000000020004" pitchFamily="2" charset="0"/>
              </a:rPr>
              <a:t>CSRA</a:t>
            </a:r>
          </a:p>
        </p:txBody>
      </p:sp>
      <p:sp>
        <p:nvSpPr>
          <p:cNvPr id="31" name="Rectangle 30">
            <a:extLst>
              <a:ext uri="{FF2B5EF4-FFF2-40B4-BE49-F238E27FC236}">
                <a16:creationId xmlns:a16="http://schemas.microsoft.com/office/drawing/2014/main" id="{F997E22C-C6FF-476F-8373-E42C3DFF7CFB}"/>
              </a:ext>
            </a:extLst>
          </p:cNvPr>
          <p:cNvSpPr/>
          <p:nvPr/>
        </p:nvSpPr>
        <p:spPr>
          <a:xfrm>
            <a:off x="9356757" y="4689042"/>
            <a:ext cx="1619053" cy="84439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a:latin typeface="Sitka Text" panose="02000505000000020004" pitchFamily="2" charset="0"/>
              </a:rPr>
              <a:t>Transfers:</a:t>
            </a:r>
          </a:p>
          <a:p>
            <a:pPr marL="285750" indent="-285750">
              <a:buFont typeface="Wingdings" panose="05000000000000000000" pitchFamily="2" charset="2"/>
              <a:buChar char="v"/>
            </a:pPr>
            <a:r>
              <a:rPr lang="en-US" sz="1600" dirty="0">
                <a:latin typeface="Sitka Text" panose="02000505000000020004" pitchFamily="2" charset="0"/>
              </a:rPr>
              <a:t>For value</a:t>
            </a:r>
          </a:p>
          <a:p>
            <a:pPr marL="285750" indent="-285750">
              <a:buFont typeface="Wingdings" panose="05000000000000000000" pitchFamily="2" charset="2"/>
              <a:buChar char="v"/>
            </a:pPr>
            <a:r>
              <a:rPr lang="en-US" sz="1600" dirty="0">
                <a:latin typeface="Sitka Text" panose="02000505000000020004" pitchFamily="2" charset="0"/>
              </a:rPr>
              <a:t>Exempt</a:t>
            </a:r>
          </a:p>
        </p:txBody>
      </p:sp>
    </p:spTree>
    <p:extLst>
      <p:ext uri="{BB962C8B-B14F-4D97-AF65-F5344CB8AC3E}">
        <p14:creationId xmlns:p14="http://schemas.microsoft.com/office/powerpoint/2010/main" val="88305726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DD624-6BB9-412A-90ED-998A719FE2D2}"/>
              </a:ext>
            </a:extLst>
          </p:cNvPr>
          <p:cNvSpPr>
            <a:spLocks noGrp="1"/>
          </p:cNvSpPr>
          <p:nvPr>
            <p:ph type="title"/>
          </p:nvPr>
        </p:nvSpPr>
        <p:spPr/>
        <p:txBody>
          <a:bodyPr/>
          <a:lstStyle/>
          <a:p>
            <a:r>
              <a:rPr lang="en-US" dirty="0">
                <a:solidFill>
                  <a:schemeClr val="tx1"/>
                </a:solidFill>
                <a:latin typeface="Sitka Text" panose="02000505000000020004" pitchFamily="2" charset="0"/>
              </a:rPr>
              <a:t>Georgia Gift-Loan Program </a:t>
            </a:r>
          </a:p>
        </p:txBody>
      </p:sp>
      <p:sp>
        <p:nvSpPr>
          <p:cNvPr id="3" name="Content Placeholder 2">
            <a:extLst>
              <a:ext uri="{FF2B5EF4-FFF2-40B4-BE49-F238E27FC236}">
                <a16:creationId xmlns:a16="http://schemas.microsoft.com/office/drawing/2014/main" id="{3BAE2795-A1EF-430C-B389-B80F86088DC8}"/>
              </a:ext>
            </a:extLst>
          </p:cNvPr>
          <p:cNvSpPr>
            <a:spLocks noGrp="1"/>
          </p:cNvSpPr>
          <p:nvPr>
            <p:ph idx="1"/>
          </p:nvPr>
        </p:nvSpPr>
        <p:spPr/>
        <p:txBody>
          <a:bodyPr>
            <a:normAutofit fontScale="70000" lnSpcReduction="20000"/>
          </a:bodyPr>
          <a:lstStyle/>
          <a:p>
            <a:pPr>
              <a:buFont typeface="Wingdings" panose="05000000000000000000" pitchFamily="2" charset="2"/>
              <a:buChar char="v"/>
            </a:pPr>
            <a:r>
              <a:rPr lang="en-US" sz="4000" dirty="0">
                <a:latin typeface="Sitka Text" panose="02000505000000020004" pitchFamily="2" charset="0"/>
              </a:rPr>
              <a:t> DHS will allow a gift &amp; loan between the single nursing home patient and a child.</a:t>
            </a:r>
          </a:p>
          <a:p>
            <a:pPr>
              <a:buFont typeface="Wingdings" panose="05000000000000000000" pitchFamily="2" charset="2"/>
              <a:buChar char="v"/>
            </a:pPr>
            <a:endParaRPr lang="en-US" sz="4000" dirty="0">
              <a:latin typeface="Sitka Text" panose="02000505000000020004" pitchFamily="2" charset="0"/>
            </a:endParaRPr>
          </a:p>
          <a:p>
            <a:pPr>
              <a:buFont typeface="Wingdings" panose="05000000000000000000" pitchFamily="2" charset="2"/>
              <a:buChar char="v"/>
            </a:pPr>
            <a:r>
              <a:rPr lang="en-US" sz="4000" dirty="0">
                <a:latin typeface="Sitka Text" panose="02000505000000020004" pitchFamily="2" charset="0"/>
              </a:rPr>
              <a:t>Example:  Wilma dies.  Fred goes into Nursing Care.  Fred has assets of $500,000.00 and an income of $3,000.00 a month.</a:t>
            </a:r>
          </a:p>
          <a:p>
            <a:pPr lvl="1">
              <a:buFont typeface="Wingdings" panose="05000000000000000000" pitchFamily="2" charset="2"/>
              <a:buChar char="v"/>
            </a:pPr>
            <a:r>
              <a:rPr lang="en-US" sz="3000" dirty="0">
                <a:latin typeface="Sitka Text" panose="02000505000000020004" pitchFamily="2" charset="0"/>
              </a:rPr>
              <a:t>Fred must allocate all of his income to the nursing home (minus $70).</a:t>
            </a:r>
          </a:p>
          <a:p>
            <a:pPr lvl="1">
              <a:buFont typeface="Wingdings" panose="05000000000000000000" pitchFamily="2" charset="2"/>
              <a:buChar char="v"/>
            </a:pPr>
            <a:r>
              <a:rPr lang="en-US" sz="3000" dirty="0">
                <a:latin typeface="Sitka Text" panose="02000505000000020004" pitchFamily="2" charset="0"/>
              </a:rPr>
              <a:t>Fred may gift Pebbles over half of his $500,000.00.</a:t>
            </a:r>
          </a:p>
          <a:p>
            <a:pPr lvl="1">
              <a:buFont typeface="Wingdings" panose="05000000000000000000" pitchFamily="2" charset="2"/>
              <a:buChar char="v"/>
            </a:pPr>
            <a:r>
              <a:rPr lang="en-US" sz="3000" dirty="0">
                <a:latin typeface="Sitka Text" panose="02000505000000020004" pitchFamily="2" charset="0"/>
              </a:rPr>
              <a:t>Fred may loan Pebbles the remaining balance to pay through the penalty the gift created which Pebbles will pay back monthly to the Nursing Homme.  </a:t>
            </a:r>
          </a:p>
          <a:p>
            <a:pPr lvl="1">
              <a:buFont typeface="Wingdings" panose="05000000000000000000" pitchFamily="2" charset="2"/>
              <a:buChar char="v"/>
            </a:pPr>
            <a:r>
              <a:rPr lang="en-US" sz="3000" dirty="0">
                <a:latin typeface="Sitka Text" panose="02000505000000020004" pitchFamily="2" charset="0"/>
              </a:rPr>
              <a:t>Fred can qualify for Medicaid and protect over half of his assets!</a:t>
            </a:r>
          </a:p>
        </p:txBody>
      </p:sp>
    </p:spTree>
    <p:extLst>
      <p:ext uri="{BB962C8B-B14F-4D97-AF65-F5344CB8AC3E}">
        <p14:creationId xmlns:p14="http://schemas.microsoft.com/office/powerpoint/2010/main" val="276400452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DD624-6BB9-412A-90ED-998A719FE2D2}"/>
              </a:ext>
            </a:extLst>
          </p:cNvPr>
          <p:cNvSpPr>
            <a:spLocks noGrp="1"/>
          </p:cNvSpPr>
          <p:nvPr>
            <p:ph type="title"/>
          </p:nvPr>
        </p:nvSpPr>
        <p:spPr/>
        <p:txBody>
          <a:bodyPr/>
          <a:lstStyle/>
          <a:p>
            <a:r>
              <a:rPr lang="en-US" dirty="0">
                <a:solidFill>
                  <a:schemeClr val="tx1"/>
                </a:solidFill>
                <a:latin typeface="Sitka Text" panose="02000505000000020004" pitchFamily="2" charset="0"/>
              </a:rPr>
              <a:t>Georgia Gift-Loan Program </a:t>
            </a:r>
          </a:p>
        </p:txBody>
      </p:sp>
      <p:sp>
        <p:nvSpPr>
          <p:cNvPr id="3" name="Content Placeholder 2">
            <a:extLst>
              <a:ext uri="{FF2B5EF4-FFF2-40B4-BE49-F238E27FC236}">
                <a16:creationId xmlns:a16="http://schemas.microsoft.com/office/drawing/2014/main" id="{3BAE2795-A1EF-430C-B389-B80F86088DC8}"/>
              </a:ext>
            </a:extLst>
          </p:cNvPr>
          <p:cNvSpPr>
            <a:spLocks noGrp="1"/>
          </p:cNvSpPr>
          <p:nvPr>
            <p:ph idx="1"/>
          </p:nvPr>
        </p:nvSpPr>
        <p:spPr/>
        <p:txBody>
          <a:bodyPr>
            <a:normAutofit fontScale="70000" lnSpcReduction="20000"/>
          </a:bodyPr>
          <a:lstStyle/>
          <a:p>
            <a:pPr>
              <a:buFont typeface="Wingdings" panose="05000000000000000000" pitchFamily="2" charset="2"/>
              <a:buChar char="v"/>
            </a:pPr>
            <a:r>
              <a:rPr lang="en-US" sz="4000" dirty="0">
                <a:latin typeface="Sitka Text" panose="02000505000000020004" pitchFamily="2" charset="0"/>
              </a:rPr>
              <a:t> DHS will allow a gift &amp; loan between the community spouse and a child.</a:t>
            </a:r>
          </a:p>
          <a:p>
            <a:pPr>
              <a:buFont typeface="Wingdings" panose="05000000000000000000" pitchFamily="2" charset="2"/>
              <a:buChar char="v"/>
            </a:pPr>
            <a:endParaRPr lang="en-US" sz="4000" dirty="0">
              <a:latin typeface="Sitka Text" panose="02000505000000020004" pitchFamily="2" charset="0"/>
            </a:endParaRPr>
          </a:p>
          <a:p>
            <a:pPr>
              <a:buFont typeface="Wingdings" panose="05000000000000000000" pitchFamily="2" charset="2"/>
              <a:buChar char="v"/>
            </a:pPr>
            <a:r>
              <a:rPr lang="en-US" sz="4000" dirty="0">
                <a:latin typeface="Sitka Text" panose="02000505000000020004" pitchFamily="2" charset="0"/>
              </a:rPr>
              <a:t>Example:  Fred goes into Nursing Care.  Fred and Wilma have combined assets of $500,000.00 and a combined income of $3,000.00 a month.</a:t>
            </a:r>
          </a:p>
          <a:p>
            <a:pPr lvl="1">
              <a:buFont typeface="Wingdings" panose="05000000000000000000" pitchFamily="2" charset="2"/>
              <a:buChar char="v"/>
            </a:pPr>
            <a:r>
              <a:rPr lang="en-US" sz="3000" dirty="0">
                <a:latin typeface="Sitka Text" panose="02000505000000020004" pitchFamily="2" charset="0"/>
              </a:rPr>
              <a:t>Fred may allocate all of his income to Wilma.</a:t>
            </a:r>
          </a:p>
          <a:p>
            <a:pPr lvl="1">
              <a:buFont typeface="Wingdings" panose="05000000000000000000" pitchFamily="2" charset="2"/>
              <a:buChar char="v"/>
            </a:pPr>
            <a:r>
              <a:rPr lang="en-US" sz="3000" dirty="0">
                <a:latin typeface="Sitka Text" panose="02000505000000020004" pitchFamily="2" charset="0"/>
              </a:rPr>
              <a:t>Wilma may keep $130,380.00 of their combined assets.</a:t>
            </a:r>
          </a:p>
          <a:p>
            <a:pPr lvl="1">
              <a:buFont typeface="Wingdings" panose="05000000000000000000" pitchFamily="2" charset="2"/>
              <a:buChar char="v"/>
            </a:pPr>
            <a:r>
              <a:rPr lang="en-US" sz="3000" dirty="0">
                <a:latin typeface="Sitka Text" panose="02000505000000020004" pitchFamily="2" charset="0"/>
              </a:rPr>
              <a:t>Wilma may loan Pebbles the remaining $369,620.00 which Pebbles will pay back monthly to WILMA.  </a:t>
            </a:r>
          </a:p>
          <a:p>
            <a:pPr lvl="1">
              <a:buFont typeface="Wingdings" panose="05000000000000000000" pitchFamily="2" charset="2"/>
              <a:buChar char="v"/>
            </a:pPr>
            <a:r>
              <a:rPr lang="en-US" sz="3000" dirty="0">
                <a:latin typeface="Sitka Text" panose="02000505000000020004" pitchFamily="2" charset="0"/>
              </a:rPr>
              <a:t>Fred can qualify for Medicaid without the Flintstones losing any assets!</a:t>
            </a:r>
          </a:p>
        </p:txBody>
      </p:sp>
    </p:spTree>
    <p:extLst>
      <p:ext uri="{BB962C8B-B14F-4D97-AF65-F5344CB8AC3E}">
        <p14:creationId xmlns:p14="http://schemas.microsoft.com/office/powerpoint/2010/main" val="243308249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46A7D-7305-4102-B3A7-3BAA9CA73F3F}"/>
              </a:ext>
            </a:extLst>
          </p:cNvPr>
          <p:cNvSpPr>
            <a:spLocks noGrp="1"/>
          </p:cNvSpPr>
          <p:nvPr>
            <p:ph type="title"/>
          </p:nvPr>
        </p:nvSpPr>
        <p:spPr/>
        <p:txBody>
          <a:bodyPr/>
          <a:lstStyle/>
          <a:p>
            <a:r>
              <a:rPr lang="en-US" dirty="0">
                <a:solidFill>
                  <a:srgbClr val="003399"/>
                </a:solidFill>
                <a:latin typeface="Sitka Heading" panose="02000505000000020004" pitchFamily="2" charset="0"/>
              </a:rPr>
              <a:t>Case study</a:t>
            </a:r>
            <a:endParaRPr lang="en-US" dirty="0"/>
          </a:p>
        </p:txBody>
      </p:sp>
      <p:sp>
        <p:nvSpPr>
          <p:cNvPr id="3" name="Text Placeholder 2">
            <a:extLst>
              <a:ext uri="{FF2B5EF4-FFF2-40B4-BE49-F238E27FC236}">
                <a16:creationId xmlns:a16="http://schemas.microsoft.com/office/drawing/2014/main" id="{3878182D-AF48-4942-832F-F572FCB7B736}"/>
              </a:ext>
            </a:extLst>
          </p:cNvPr>
          <p:cNvSpPr>
            <a:spLocks noGrp="1"/>
          </p:cNvSpPr>
          <p:nvPr>
            <p:ph type="body" idx="1"/>
          </p:nvPr>
        </p:nvSpPr>
        <p:spPr/>
        <p:txBody>
          <a:bodyPr/>
          <a:lstStyle/>
          <a:p>
            <a:pPr lvl="0">
              <a:buClr>
                <a:srgbClr val="003399"/>
              </a:buClr>
            </a:pPr>
            <a:r>
              <a:rPr lang="en-US" sz="2400" dirty="0">
                <a:solidFill>
                  <a:srgbClr val="003399"/>
                </a:solidFill>
                <a:latin typeface="Sitka Text" panose="02000505000000020004" pitchFamily="2" charset="0"/>
              </a:rPr>
              <a:t>Frantic Mary </a:t>
            </a:r>
          </a:p>
          <a:p>
            <a:endParaRPr lang="en-US" dirty="0"/>
          </a:p>
        </p:txBody>
      </p:sp>
    </p:spTree>
    <p:extLst>
      <p:ext uri="{BB962C8B-B14F-4D97-AF65-F5344CB8AC3E}">
        <p14:creationId xmlns:p14="http://schemas.microsoft.com/office/powerpoint/2010/main" val="4081602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7CA7A-FDB4-430E-9CB4-DF5C91016E7C}"/>
              </a:ext>
            </a:extLst>
          </p:cNvPr>
          <p:cNvSpPr>
            <a:spLocks noGrp="1"/>
          </p:cNvSpPr>
          <p:nvPr>
            <p:ph type="title"/>
          </p:nvPr>
        </p:nvSpPr>
        <p:spPr/>
        <p:txBody>
          <a:bodyPr/>
          <a:lstStyle/>
          <a:p>
            <a:r>
              <a:rPr lang="en-US" dirty="0">
                <a:solidFill>
                  <a:schemeClr val="tx1"/>
                </a:solidFill>
                <a:latin typeface="Sitka Text" panose="02000505000000020004" pitchFamily="2" charset="0"/>
              </a:rPr>
              <a:t>The Planning Pyramid </a:t>
            </a:r>
          </a:p>
        </p:txBody>
      </p:sp>
      <p:sp>
        <p:nvSpPr>
          <p:cNvPr id="3" name="Content Placeholder 2">
            <a:extLst>
              <a:ext uri="{FF2B5EF4-FFF2-40B4-BE49-F238E27FC236}">
                <a16:creationId xmlns:a16="http://schemas.microsoft.com/office/drawing/2014/main" id="{4CB4160A-35EA-40B5-9E98-B3D8085CE9B1}"/>
              </a:ext>
            </a:extLst>
          </p:cNvPr>
          <p:cNvSpPr>
            <a:spLocks noGrp="1"/>
          </p:cNvSpPr>
          <p:nvPr>
            <p:ph idx="1"/>
          </p:nvPr>
        </p:nvSpPr>
        <p:spPr/>
        <p:txBody>
          <a:bodyPr>
            <a:normAutofit/>
          </a:bodyPr>
          <a:lstStyle/>
          <a:p>
            <a:pPr>
              <a:buFont typeface="Wingdings" panose="05000000000000000000" pitchFamily="2" charset="2"/>
              <a:buChar char="v"/>
            </a:pPr>
            <a:r>
              <a:rPr lang="en-US" sz="3200" dirty="0">
                <a:latin typeface="Sitka Text" panose="02000505000000020004" pitchFamily="2" charset="0"/>
              </a:rPr>
              <a:t> Focuses on client goals</a:t>
            </a:r>
          </a:p>
          <a:p>
            <a:pPr>
              <a:buFont typeface="Wingdings" panose="05000000000000000000" pitchFamily="2" charset="2"/>
              <a:buChar char="v"/>
            </a:pPr>
            <a:r>
              <a:rPr lang="en-US" sz="3200" dirty="0">
                <a:latin typeface="Sitka Text" panose="02000505000000020004" pitchFamily="2" charset="0"/>
              </a:rPr>
              <a:t> “Solutions” make planning easier</a:t>
            </a:r>
          </a:p>
          <a:p>
            <a:pPr>
              <a:buFont typeface="Wingdings" panose="05000000000000000000" pitchFamily="2" charset="2"/>
              <a:buChar char="v"/>
            </a:pPr>
            <a:r>
              <a:rPr lang="en-US" sz="3200" dirty="0">
                <a:latin typeface="Sitka Text" panose="02000505000000020004" pitchFamily="2" charset="0"/>
              </a:rPr>
              <a:t> Exposes traditional planning as “upside down” </a:t>
            </a:r>
          </a:p>
        </p:txBody>
      </p:sp>
    </p:spTree>
    <p:extLst>
      <p:ext uri="{BB962C8B-B14F-4D97-AF65-F5344CB8AC3E}">
        <p14:creationId xmlns:p14="http://schemas.microsoft.com/office/powerpoint/2010/main" val="129184896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80BC8-CECB-4F0B-AB61-E0F22E8E673E}"/>
              </a:ext>
            </a:extLst>
          </p:cNvPr>
          <p:cNvSpPr>
            <a:spLocks noGrp="1"/>
          </p:cNvSpPr>
          <p:nvPr>
            <p:ph type="title"/>
          </p:nvPr>
        </p:nvSpPr>
        <p:spPr>
          <a:xfrm>
            <a:off x="287154" y="492319"/>
            <a:ext cx="9875520" cy="1356360"/>
          </a:xfrm>
        </p:spPr>
        <p:txBody>
          <a:bodyPr/>
          <a:lstStyle/>
          <a:p>
            <a:r>
              <a:rPr lang="en-US" dirty="0">
                <a:solidFill>
                  <a:schemeClr val="tx1"/>
                </a:solidFill>
                <a:latin typeface="Sitka Text" panose="02000505000000020004" pitchFamily="2" charset="0"/>
              </a:rPr>
              <a:t>Frantic Mary </a:t>
            </a:r>
            <a:endParaRPr lang="en-US" dirty="0"/>
          </a:p>
        </p:txBody>
      </p:sp>
      <p:sp>
        <p:nvSpPr>
          <p:cNvPr id="3" name="Content Placeholder 2">
            <a:extLst>
              <a:ext uri="{FF2B5EF4-FFF2-40B4-BE49-F238E27FC236}">
                <a16:creationId xmlns:a16="http://schemas.microsoft.com/office/drawing/2014/main" id="{D30A2328-2559-4E1C-A3A6-2C5EF1603520}"/>
              </a:ext>
            </a:extLst>
          </p:cNvPr>
          <p:cNvSpPr>
            <a:spLocks noGrp="1"/>
          </p:cNvSpPr>
          <p:nvPr>
            <p:ph idx="1"/>
          </p:nvPr>
        </p:nvSpPr>
        <p:spPr>
          <a:xfrm>
            <a:off x="287154" y="1507958"/>
            <a:ext cx="11617693" cy="5149515"/>
          </a:xfrm>
        </p:spPr>
        <p:txBody>
          <a:bodyPr>
            <a:noAutofit/>
          </a:bodyPr>
          <a:lstStyle/>
          <a:p>
            <a:pPr marL="45720" indent="0">
              <a:lnSpc>
                <a:spcPct val="120000"/>
              </a:lnSpc>
              <a:buNone/>
            </a:pPr>
            <a:r>
              <a:rPr lang="en-US" sz="2000" dirty="0">
                <a:latin typeface="Sitka Text" panose="02000505000000020004" pitchFamily="2" charset="0"/>
              </a:rPr>
              <a:t>Mary was referred to our office by a local nursing home because her husband was placed in the nursing home the day before.  Mary was frantic that she was going to lose everything that she and her husband had worked for.  The social worker at the nursing home advised Mary to come into our office and indicated to Mary that we would be able to protect her assets and allow her husband to remain in the nursing home in the same bed and receive the care that he requires.  When I met with Mary, I also reiterated the fact that we would be able to protect 100% of the assets for Mary, but Mary did not believe me.  She was concerned that it could not be possible that could be done because she had never heard that before, and she had only heard that she would be allowed to keep half of the assets but no more than $130,380. We were able to protect 100% of Mary’s assets above the $123,600, which was exactly what Mary was hoping for.  </a:t>
            </a:r>
          </a:p>
        </p:txBody>
      </p:sp>
    </p:spTree>
    <p:extLst>
      <p:ext uri="{BB962C8B-B14F-4D97-AF65-F5344CB8AC3E}">
        <p14:creationId xmlns:p14="http://schemas.microsoft.com/office/powerpoint/2010/main" val="23781809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D615-22BB-49A1-B526-01EF6D3CD331}"/>
              </a:ext>
            </a:extLst>
          </p:cNvPr>
          <p:cNvSpPr>
            <a:spLocks noGrp="1"/>
          </p:cNvSpPr>
          <p:nvPr>
            <p:ph type="ctrTitle"/>
          </p:nvPr>
        </p:nvSpPr>
        <p:spPr/>
        <p:txBody>
          <a:bodyPr/>
          <a:lstStyle/>
          <a:p>
            <a:r>
              <a:rPr lang="en-US" dirty="0">
                <a:latin typeface="Sitka Text" panose="02000505000000020004" pitchFamily="2" charset="0"/>
              </a:rPr>
              <a:t>Crisis planning </a:t>
            </a:r>
          </a:p>
        </p:txBody>
      </p:sp>
      <p:sp>
        <p:nvSpPr>
          <p:cNvPr id="3" name="Subtitle 2">
            <a:extLst>
              <a:ext uri="{FF2B5EF4-FFF2-40B4-BE49-F238E27FC236}">
                <a16:creationId xmlns:a16="http://schemas.microsoft.com/office/drawing/2014/main" id="{8C3EEFF9-4BE4-4D45-953D-A1967B7DF68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8036803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1534D5B-C4E6-488D-ABD0-D13BFE519A6C}"/>
              </a:ext>
            </a:extLst>
          </p:cNvPr>
          <p:cNvGrpSpPr/>
          <p:nvPr/>
        </p:nvGrpSpPr>
        <p:grpSpPr>
          <a:xfrm>
            <a:off x="3952406" y="1098107"/>
            <a:ext cx="4287188" cy="5246557"/>
            <a:chOff x="4182256" y="884420"/>
            <a:chExt cx="3462728" cy="5276537"/>
          </a:xfrm>
        </p:grpSpPr>
        <p:cxnSp>
          <p:nvCxnSpPr>
            <p:cNvPr id="8" name="Straight Connector 7">
              <a:extLst>
                <a:ext uri="{FF2B5EF4-FFF2-40B4-BE49-F238E27FC236}">
                  <a16:creationId xmlns:a16="http://schemas.microsoft.com/office/drawing/2014/main" id="{CC1A5FFD-0256-45DA-B4B7-6F59ACDFAB05}"/>
                </a:ext>
              </a:extLst>
            </p:cNvPr>
            <p:cNvCxnSpPr>
              <a:cxnSpLocks/>
            </p:cNvCxnSpPr>
            <p:nvPr/>
          </p:nvCxnSpPr>
          <p:spPr>
            <a:xfrm>
              <a:off x="4182256" y="884420"/>
              <a:ext cx="1708878" cy="5276537"/>
            </a:xfrm>
            <a:prstGeom prst="line">
              <a:avLst/>
            </a:prstGeom>
            <a:ln w="76200">
              <a:solidFill>
                <a:srgbClr val="003399"/>
              </a:solidFill>
            </a:ln>
            <a:effectLst>
              <a:glow rad="101600">
                <a:srgbClr val="003399">
                  <a:alpha val="60000"/>
                </a:srgbClr>
              </a:glo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B4F6A5-9A2F-4102-93EA-0688E32A4418}"/>
                </a:ext>
              </a:extLst>
            </p:cNvPr>
            <p:cNvCxnSpPr>
              <a:cxnSpLocks/>
            </p:cNvCxnSpPr>
            <p:nvPr/>
          </p:nvCxnSpPr>
          <p:spPr>
            <a:xfrm flipH="1">
              <a:off x="5891134" y="884420"/>
              <a:ext cx="1753850" cy="5276537"/>
            </a:xfrm>
            <a:prstGeom prst="line">
              <a:avLst/>
            </a:prstGeom>
            <a:ln w="76200">
              <a:solidFill>
                <a:srgbClr val="003399"/>
              </a:solidFill>
            </a:ln>
            <a:effectLst>
              <a:glow rad="101600">
                <a:srgbClr val="003399">
                  <a:alpha val="60000"/>
                </a:srgbClr>
              </a:glow>
            </a:effectLst>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7982B788-FD86-421B-B27E-AE95D0538AF4}"/>
              </a:ext>
            </a:extLst>
          </p:cNvPr>
          <p:cNvSpPr txBox="1"/>
          <p:nvPr/>
        </p:nvSpPr>
        <p:spPr>
          <a:xfrm>
            <a:off x="442571" y="3305888"/>
            <a:ext cx="3957403" cy="830997"/>
          </a:xfrm>
          <a:prstGeom prst="rect">
            <a:avLst/>
          </a:prstGeom>
          <a:noFill/>
        </p:spPr>
        <p:txBody>
          <a:bodyPr wrap="square" rtlCol="0">
            <a:spAutoFit/>
          </a:bodyPr>
          <a:lstStyle/>
          <a:p>
            <a:pPr algn="ctr"/>
            <a:r>
              <a:rPr lang="en-US" sz="4000" dirty="0">
                <a:latin typeface="Sitka Text" panose="02000505000000020004" pitchFamily="2" charset="0"/>
              </a:rPr>
              <a:t>Pre-planning</a:t>
            </a:r>
            <a:r>
              <a:rPr lang="en-US" sz="4800" dirty="0">
                <a:latin typeface="Sitka Text" panose="02000505000000020004" pitchFamily="2" charset="0"/>
              </a:rPr>
              <a:t> </a:t>
            </a:r>
          </a:p>
        </p:txBody>
      </p:sp>
      <p:sp>
        <p:nvSpPr>
          <p:cNvPr id="19" name="TextBox 18">
            <a:extLst>
              <a:ext uri="{FF2B5EF4-FFF2-40B4-BE49-F238E27FC236}">
                <a16:creationId xmlns:a16="http://schemas.microsoft.com/office/drawing/2014/main" id="{CDC2D6B9-CC19-4EF9-ABD1-F2E2A015EFC2}"/>
              </a:ext>
            </a:extLst>
          </p:cNvPr>
          <p:cNvSpPr txBox="1"/>
          <p:nvPr/>
        </p:nvSpPr>
        <p:spPr>
          <a:xfrm>
            <a:off x="7792026" y="3428999"/>
            <a:ext cx="3957403" cy="707886"/>
          </a:xfrm>
          <a:prstGeom prst="rect">
            <a:avLst/>
          </a:prstGeom>
          <a:noFill/>
        </p:spPr>
        <p:txBody>
          <a:bodyPr wrap="square" rtlCol="0">
            <a:spAutoFit/>
          </a:bodyPr>
          <a:lstStyle/>
          <a:p>
            <a:pPr algn="ctr"/>
            <a:r>
              <a:rPr lang="en-US" sz="4000" dirty="0">
                <a:latin typeface="Sitka Text" panose="02000505000000020004" pitchFamily="2" charset="0"/>
              </a:rPr>
              <a:t>Crisis Planning </a:t>
            </a:r>
          </a:p>
        </p:txBody>
      </p:sp>
    </p:spTree>
    <p:extLst>
      <p:ext uri="{BB962C8B-B14F-4D97-AF65-F5344CB8AC3E}">
        <p14:creationId xmlns:p14="http://schemas.microsoft.com/office/powerpoint/2010/main" val="191790049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D9814-6D68-4B82-9D48-0D5AAECE2464}"/>
              </a:ext>
            </a:extLst>
          </p:cNvPr>
          <p:cNvSpPr>
            <a:spLocks noGrp="1"/>
          </p:cNvSpPr>
          <p:nvPr>
            <p:ph type="title"/>
          </p:nvPr>
        </p:nvSpPr>
        <p:spPr/>
        <p:txBody>
          <a:bodyPr/>
          <a:lstStyle/>
          <a:p>
            <a:r>
              <a:rPr lang="en-US" dirty="0">
                <a:solidFill>
                  <a:schemeClr val="tx1"/>
                </a:solidFill>
                <a:latin typeface="Sitka Text" panose="02000505000000020004" pitchFamily="2" charset="0"/>
              </a:rPr>
              <a:t>How Medicaid Works With Trusts</a:t>
            </a:r>
          </a:p>
        </p:txBody>
      </p:sp>
      <p:sp>
        <p:nvSpPr>
          <p:cNvPr id="3" name="Content Placeholder 2">
            <a:extLst>
              <a:ext uri="{FF2B5EF4-FFF2-40B4-BE49-F238E27FC236}">
                <a16:creationId xmlns:a16="http://schemas.microsoft.com/office/drawing/2014/main" id="{B70733AB-85A8-4945-9935-8499B2086604}"/>
              </a:ext>
            </a:extLst>
          </p:cNvPr>
          <p:cNvSpPr>
            <a:spLocks noGrp="1"/>
          </p:cNvSpPr>
          <p:nvPr>
            <p:ph idx="1"/>
          </p:nvPr>
        </p:nvSpPr>
        <p:spPr/>
        <p:txBody>
          <a:bodyPr>
            <a:normAutofit/>
          </a:bodyPr>
          <a:lstStyle/>
          <a:p>
            <a:pPr>
              <a:buFont typeface="Wingdings" panose="05000000000000000000" pitchFamily="2" charset="2"/>
              <a:buChar char="v"/>
            </a:pPr>
            <a:r>
              <a:rPr lang="en-US" sz="4000" dirty="0">
                <a:latin typeface="Sitka Text" panose="02000505000000020004"/>
              </a:rPr>
              <a:t> 100% protected with pre-planning </a:t>
            </a:r>
          </a:p>
        </p:txBody>
      </p:sp>
    </p:spTree>
    <p:extLst>
      <p:ext uri="{BB962C8B-B14F-4D97-AF65-F5344CB8AC3E}">
        <p14:creationId xmlns:p14="http://schemas.microsoft.com/office/powerpoint/2010/main" val="424369873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D9814-6D68-4B82-9D48-0D5AAECE2464}"/>
              </a:ext>
            </a:extLst>
          </p:cNvPr>
          <p:cNvSpPr>
            <a:spLocks noGrp="1"/>
          </p:cNvSpPr>
          <p:nvPr>
            <p:ph type="title"/>
          </p:nvPr>
        </p:nvSpPr>
        <p:spPr/>
        <p:txBody>
          <a:bodyPr/>
          <a:lstStyle/>
          <a:p>
            <a:r>
              <a:rPr lang="en-US" dirty="0">
                <a:solidFill>
                  <a:schemeClr val="tx1"/>
                </a:solidFill>
                <a:latin typeface="Sitka Text" panose="02000505000000020004" pitchFamily="2" charset="0"/>
              </a:rPr>
              <a:t>Medicaid Crisis: Spouse</a:t>
            </a:r>
          </a:p>
        </p:txBody>
      </p:sp>
      <p:sp>
        <p:nvSpPr>
          <p:cNvPr id="3" name="Content Placeholder 2">
            <a:extLst>
              <a:ext uri="{FF2B5EF4-FFF2-40B4-BE49-F238E27FC236}">
                <a16:creationId xmlns:a16="http://schemas.microsoft.com/office/drawing/2014/main" id="{B70733AB-85A8-4945-9935-8499B2086604}"/>
              </a:ext>
            </a:extLst>
          </p:cNvPr>
          <p:cNvSpPr>
            <a:spLocks noGrp="1"/>
          </p:cNvSpPr>
          <p:nvPr>
            <p:ph idx="1"/>
          </p:nvPr>
        </p:nvSpPr>
        <p:spPr/>
        <p:txBody>
          <a:bodyPr/>
          <a:lstStyle/>
          <a:p>
            <a:pPr lvl="0">
              <a:buClr>
                <a:srgbClr val="003399"/>
              </a:buClr>
              <a:buFont typeface="Wingdings" panose="05000000000000000000" pitchFamily="2" charset="2"/>
              <a:buChar char="v"/>
            </a:pPr>
            <a:r>
              <a:rPr lang="en-US" sz="4000" dirty="0">
                <a:solidFill>
                  <a:srgbClr val="003399"/>
                </a:solidFill>
                <a:latin typeface="Sitka Text" panose="02000505000000020004"/>
              </a:rPr>
              <a:t> Nursing Home</a:t>
            </a:r>
          </a:p>
          <a:p>
            <a:pPr lvl="2">
              <a:buClr>
                <a:srgbClr val="003399"/>
              </a:buClr>
              <a:buFont typeface="Wingdings" panose="05000000000000000000" pitchFamily="2" charset="2"/>
              <a:buChar char="v"/>
            </a:pPr>
            <a:r>
              <a:rPr lang="en-US" sz="3600" dirty="0">
                <a:solidFill>
                  <a:srgbClr val="003399"/>
                </a:solidFill>
                <a:latin typeface="Sitka Text" panose="02000505000000020004"/>
              </a:rPr>
              <a:t>Gift/Loan Planning – lose nothing</a:t>
            </a:r>
          </a:p>
        </p:txBody>
      </p:sp>
    </p:spTree>
    <p:extLst>
      <p:ext uri="{BB962C8B-B14F-4D97-AF65-F5344CB8AC3E}">
        <p14:creationId xmlns:p14="http://schemas.microsoft.com/office/powerpoint/2010/main" val="121244366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D9814-6D68-4B82-9D48-0D5AAECE2464}"/>
              </a:ext>
            </a:extLst>
          </p:cNvPr>
          <p:cNvSpPr>
            <a:spLocks noGrp="1"/>
          </p:cNvSpPr>
          <p:nvPr>
            <p:ph type="title"/>
          </p:nvPr>
        </p:nvSpPr>
        <p:spPr/>
        <p:txBody>
          <a:bodyPr/>
          <a:lstStyle/>
          <a:p>
            <a:r>
              <a:rPr lang="en-US" dirty="0">
                <a:solidFill>
                  <a:schemeClr val="tx1"/>
                </a:solidFill>
                <a:latin typeface="Sitka Text" panose="02000505000000020004" pitchFamily="2" charset="0"/>
              </a:rPr>
              <a:t>Medicaid Crisis: Single/Widow/Widower</a:t>
            </a:r>
          </a:p>
        </p:txBody>
      </p:sp>
      <p:sp>
        <p:nvSpPr>
          <p:cNvPr id="3" name="Content Placeholder 2">
            <a:extLst>
              <a:ext uri="{FF2B5EF4-FFF2-40B4-BE49-F238E27FC236}">
                <a16:creationId xmlns:a16="http://schemas.microsoft.com/office/drawing/2014/main" id="{B70733AB-85A8-4945-9935-8499B2086604}"/>
              </a:ext>
            </a:extLst>
          </p:cNvPr>
          <p:cNvSpPr>
            <a:spLocks noGrp="1"/>
          </p:cNvSpPr>
          <p:nvPr>
            <p:ph idx="1"/>
          </p:nvPr>
        </p:nvSpPr>
        <p:spPr/>
        <p:txBody>
          <a:bodyPr/>
          <a:lstStyle/>
          <a:p>
            <a:pPr lvl="0">
              <a:buClr>
                <a:srgbClr val="003399"/>
              </a:buClr>
              <a:buFont typeface="Wingdings" panose="05000000000000000000" pitchFamily="2" charset="2"/>
              <a:buChar char="v"/>
            </a:pPr>
            <a:r>
              <a:rPr lang="en-US" sz="4000" dirty="0">
                <a:solidFill>
                  <a:srgbClr val="003399"/>
                </a:solidFill>
                <a:latin typeface="Sitka Text" panose="02000505000000020004"/>
              </a:rPr>
              <a:t> Nursing Home</a:t>
            </a:r>
          </a:p>
          <a:p>
            <a:pPr lvl="2">
              <a:buClr>
                <a:srgbClr val="003399"/>
              </a:buClr>
              <a:buFont typeface="Wingdings" panose="05000000000000000000" pitchFamily="2" charset="2"/>
              <a:buChar char="v"/>
            </a:pPr>
            <a:r>
              <a:rPr lang="en-US" sz="3600" dirty="0">
                <a:solidFill>
                  <a:srgbClr val="003399"/>
                </a:solidFill>
                <a:latin typeface="Sitka Text" panose="02000505000000020004"/>
              </a:rPr>
              <a:t>Gift/Loan Planning – save over half	</a:t>
            </a:r>
          </a:p>
          <a:p>
            <a:pPr marL="45720" indent="0">
              <a:buNone/>
            </a:pPr>
            <a:endParaRPr lang="en-US" dirty="0"/>
          </a:p>
        </p:txBody>
      </p:sp>
    </p:spTree>
    <p:extLst>
      <p:ext uri="{BB962C8B-B14F-4D97-AF65-F5344CB8AC3E}">
        <p14:creationId xmlns:p14="http://schemas.microsoft.com/office/powerpoint/2010/main" val="44143923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DF883-33C8-448F-9E1B-29F581EDF559}"/>
              </a:ext>
            </a:extLst>
          </p:cNvPr>
          <p:cNvSpPr>
            <a:spLocks noGrp="1"/>
          </p:cNvSpPr>
          <p:nvPr>
            <p:ph type="title"/>
          </p:nvPr>
        </p:nvSpPr>
        <p:spPr/>
        <p:txBody>
          <a:bodyPr/>
          <a:lstStyle/>
          <a:p>
            <a:r>
              <a:rPr lang="en-US" dirty="0">
                <a:solidFill>
                  <a:schemeClr val="tx1"/>
                </a:solidFill>
                <a:latin typeface="Sitka Text" panose="02000505000000020004" pitchFamily="2" charset="0"/>
              </a:rPr>
              <a:t>Pre-Planning vs. Crisis Planning </a:t>
            </a:r>
          </a:p>
        </p:txBody>
      </p:sp>
      <p:pic>
        <p:nvPicPr>
          <p:cNvPr id="3" name="Picture 1">
            <a:extLst>
              <a:ext uri="{FF2B5EF4-FFF2-40B4-BE49-F238E27FC236}">
                <a16:creationId xmlns:a16="http://schemas.microsoft.com/office/drawing/2014/main" id="{D196A7CA-26B5-450D-8EA6-EF711BCC222C}"/>
              </a:ext>
            </a:extLst>
          </p:cNvPr>
          <p:cNvPicPr>
            <a:picLocks noChangeAspect="1"/>
          </p:cNvPicPr>
          <p:nvPr/>
        </p:nvPicPr>
        <p:blipFill rotWithShape="1">
          <a:blip r:embed="rId3">
            <a:extLst>
              <a:ext uri="{28A0092B-C50C-407E-A947-70E740481C1C}">
                <a14:useLocalDpi xmlns:a14="http://schemas.microsoft.com/office/drawing/2010/main" val="0"/>
              </a:ext>
            </a:extLst>
          </a:blip>
          <a:srcRect b="15289"/>
          <a:stretch/>
        </p:blipFill>
        <p:spPr bwMode="auto">
          <a:xfrm>
            <a:off x="638321" y="3583566"/>
            <a:ext cx="4924279" cy="30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1531D38E-4CB6-4A3D-8AB8-BA101958CC0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233246"/>
            <a:ext cx="4389120" cy="438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317406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2489D-86F2-40A9-8DAB-D1C00A210440}"/>
              </a:ext>
            </a:extLst>
          </p:cNvPr>
          <p:cNvSpPr>
            <a:spLocks noGrp="1"/>
          </p:cNvSpPr>
          <p:nvPr>
            <p:ph type="title"/>
          </p:nvPr>
        </p:nvSpPr>
        <p:spPr>
          <a:xfrm>
            <a:off x="1143000" y="609600"/>
            <a:ext cx="9875520" cy="1356360"/>
          </a:xfrm>
        </p:spPr>
        <p:txBody>
          <a:bodyPr/>
          <a:lstStyle/>
          <a:p>
            <a:r>
              <a:rPr lang="en-US">
                <a:solidFill>
                  <a:schemeClr val="tx1"/>
                </a:solidFill>
                <a:latin typeface="Sitka Text" panose="02000505000000020004" pitchFamily="2" charset="0"/>
              </a:rPr>
              <a:t>Pre-Planning </a:t>
            </a:r>
            <a:endParaRPr lang="en-US" dirty="0">
              <a:solidFill>
                <a:schemeClr val="tx1"/>
              </a:solidFill>
              <a:latin typeface="Sitka Text" panose="02000505000000020004" pitchFamily="2" charset="0"/>
            </a:endParaRPr>
          </a:p>
        </p:txBody>
      </p:sp>
      <p:sp>
        <p:nvSpPr>
          <p:cNvPr id="3" name="Content Placeholder 2">
            <a:extLst>
              <a:ext uri="{FF2B5EF4-FFF2-40B4-BE49-F238E27FC236}">
                <a16:creationId xmlns:a16="http://schemas.microsoft.com/office/drawing/2014/main" id="{1E6B0C5D-E5A2-4152-9D91-B470314B785C}"/>
              </a:ext>
            </a:extLst>
          </p:cNvPr>
          <p:cNvSpPr>
            <a:spLocks noGrp="1"/>
          </p:cNvSpPr>
          <p:nvPr>
            <p:ph idx="1"/>
          </p:nvPr>
        </p:nvSpPr>
        <p:spPr>
          <a:xfrm>
            <a:off x="1143000" y="2057400"/>
            <a:ext cx="5434263" cy="4038600"/>
          </a:xfrm>
        </p:spPr>
        <p:txBody>
          <a:bodyPr>
            <a:normAutofit/>
          </a:bodyPr>
          <a:lstStyle/>
          <a:p>
            <a:pPr marL="45720" indent="0">
              <a:buNone/>
            </a:pPr>
            <a:r>
              <a:rPr lang="en-US" sz="3600" dirty="0">
                <a:latin typeface="Sitka Text" panose="02000505000000020004" pitchFamily="2" charset="0"/>
              </a:rPr>
              <a:t>How do we plan ahead to protect assets?</a:t>
            </a:r>
          </a:p>
          <a:p>
            <a:pPr marL="45720" indent="0">
              <a:buNone/>
            </a:pPr>
            <a:endParaRPr lang="en-US" sz="3600" dirty="0">
              <a:latin typeface="Sitka Text" panose="02000505000000020004" pitchFamily="2" charset="0"/>
            </a:endParaRPr>
          </a:p>
          <a:p>
            <a:pPr marL="45720" indent="0">
              <a:buNone/>
            </a:pPr>
            <a:r>
              <a:rPr lang="en-US" sz="3600" dirty="0">
                <a:latin typeface="Sitka Text" panose="02000505000000020004" pitchFamily="2" charset="0"/>
              </a:rPr>
              <a:t>How long do we need to make pre-planning worthwhile for your family?</a:t>
            </a:r>
          </a:p>
        </p:txBody>
      </p:sp>
      <p:pic>
        <p:nvPicPr>
          <p:cNvPr id="2050" name="Picture 2" descr="Image result for pre plan">
            <a:extLst>
              <a:ext uri="{FF2B5EF4-FFF2-40B4-BE49-F238E27FC236}">
                <a16:creationId xmlns:a16="http://schemas.microsoft.com/office/drawing/2014/main" id="{252C6823-641B-4B87-9077-13BBDAC15963}"/>
              </a:ext>
            </a:extLst>
          </p:cNvPr>
          <p:cNvPicPr>
            <a:picLocks noChangeAspect="1" noChangeArrowheads="1"/>
          </p:cNvPicPr>
          <p:nvPr/>
        </p:nvPicPr>
        <p:blipFill>
          <a:blip r:embed="rId3">
            <a:biLevel thresh="75000"/>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7998145" y="2281989"/>
            <a:ext cx="2798192" cy="3264557"/>
          </a:xfrm>
          <a:prstGeom prst="rect">
            <a:avLst/>
          </a:prstGeom>
          <a:solidFill>
            <a:schemeClr val="lt1"/>
          </a:solidFill>
        </p:spPr>
      </p:pic>
    </p:spTree>
    <p:extLst>
      <p:ext uri="{BB962C8B-B14F-4D97-AF65-F5344CB8AC3E}">
        <p14:creationId xmlns:p14="http://schemas.microsoft.com/office/powerpoint/2010/main" val="162848240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E829A-F002-4599-BF14-EB0080D262A8}"/>
              </a:ext>
            </a:extLst>
          </p:cNvPr>
          <p:cNvSpPr>
            <a:spLocks noGrp="1"/>
          </p:cNvSpPr>
          <p:nvPr>
            <p:ph type="title"/>
          </p:nvPr>
        </p:nvSpPr>
        <p:spPr/>
        <p:txBody>
          <a:bodyPr/>
          <a:lstStyle/>
          <a:p>
            <a:r>
              <a:rPr lang="en-US" dirty="0">
                <a:solidFill>
                  <a:schemeClr val="tx1"/>
                </a:solidFill>
              </a:rPr>
              <a:t> </a:t>
            </a:r>
            <a:r>
              <a:rPr lang="en-US" dirty="0">
                <a:solidFill>
                  <a:schemeClr val="tx1"/>
                </a:solidFill>
                <a:latin typeface="Sitka Text" panose="02000505000000020004" pitchFamily="2" charset="0"/>
              </a:rPr>
              <a:t>Crisis Plan for Married Couple</a:t>
            </a:r>
          </a:p>
        </p:txBody>
      </p:sp>
      <p:sp>
        <p:nvSpPr>
          <p:cNvPr id="3" name="Content Placeholder 2">
            <a:extLst>
              <a:ext uri="{FF2B5EF4-FFF2-40B4-BE49-F238E27FC236}">
                <a16:creationId xmlns:a16="http://schemas.microsoft.com/office/drawing/2014/main" id="{84EE8BE4-1880-4BC4-8CFE-45D936DB206A}"/>
              </a:ext>
            </a:extLst>
          </p:cNvPr>
          <p:cNvSpPr>
            <a:spLocks noGrp="1"/>
          </p:cNvSpPr>
          <p:nvPr>
            <p:ph idx="1"/>
          </p:nvPr>
        </p:nvSpPr>
        <p:spPr/>
        <p:txBody>
          <a:bodyPr/>
          <a:lstStyle/>
          <a:p>
            <a:pPr marL="45720" lvl="0" indent="0">
              <a:buClr>
                <a:srgbClr val="003399"/>
              </a:buClr>
              <a:buNone/>
            </a:pPr>
            <a:r>
              <a:rPr lang="en-US" sz="4000" dirty="0">
                <a:solidFill>
                  <a:srgbClr val="003399"/>
                </a:solidFill>
                <a:latin typeface="Sitka Text" panose="02000505000000020004"/>
              </a:rPr>
              <a:t>What happens to assets if the community spouse needs care later?</a:t>
            </a:r>
          </a:p>
          <a:p>
            <a:pPr>
              <a:buFont typeface="Wingdings" panose="05000000000000000000" pitchFamily="2" charset="2"/>
              <a:buChar char="v"/>
            </a:pPr>
            <a:endParaRPr lang="en-US" dirty="0"/>
          </a:p>
        </p:txBody>
      </p:sp>
    </p:spTree>
    <p:extLst>
      <p:ext uri="{BB962C8B-B14F-4D97-AF65-F5344CB8AC3E}">
        <p14:creationId xmlns:p14="http://schemas.microsoft.com/office/powerpoint/2010/main" val="342042205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1456A3-5C01-4CA1-886A-E8130F3588F2}"/>
              </a:ext>
            </a:extLst>
          </p:cNvPr>
          <p:cNvSpPr/>
          <p:nvPr/>
        </p:nvSpPr>
        <p:spPr>
          <a:xfrm>
            <a:off x="267091" y="305068"/>
            <a:ext cx="9919645" cy="1200329"/>
          </a:xfrm>
          <a:prstGeom prst="rect">
            <a:avLst/>
          </a:prstGeom>
          <a:noFill/>
        </p:spPr>
        <p:txBody>
          <a:bodyPr wrap="square" lIns="91440" tIns="45720" rIns="91440" bIns="4572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Sitka Text" panose="02000505000000020004" pitchFamily="2" charset="0"/>
                <a:ea typeface="+mn-ea"/>
                <a:cs typeface="+mn-cs"/>
              </a:rPr>
              <a:t>AFTERNOON DEBRIEF</a:t>
            </a:r>
          </a:p>
        </p:txBody>
      </p:sp>
      <p:sp>
        <p:nvSpPr>
          <p:cNvPr id="3" name="Rectangle 2">
            <a:extLst>
              <a:ext uri="{FF2B5EF4-FFF2-40B4-BE49-F238E27FC236}">
                <a16:creationId xmlns:a16="http://schemas.microsoft.com/office/drawing/2014/main" id="{E864D547-E6B0-45AE-BB84-2906E7F05ABB}"/>
              </a:ext>
            </a:extLst>
          </p:cNvPr>
          <p:cNvSpPr/>
          <p:nvPr/>
        </p:nvSpPr>
        <p:spPr>
          <a:xfrm>
            <a:off x="343972" y="1505397"/>
            <a:ext cx="8871339" cy="4832092"/>
          </a:xfrm>
          <a:prstGeom prst="rect">
            <a:avLst/>
          </a:prstGeom>
          <a:noFill/>
        </p:spPr>
        <p:txBody>
          <a:bodyPr wrap="non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3399"/>
                </a:solidFill>
                <a:effectLst>
                  <a:outerShdw blurRad="38100" dist="25400" dir="5400000" algn="ctr" rotWithShape="0">
                    <a:srgbClr val="6E747A">
                      <a:alpha val="43000"/>
                    </a:srgbClr>
                  </a:outerShdw>
                </a:effectLst>
                <a:uLnTx/>
                <a:uFillTx/>
                <a:latin typeface="Sitka Text" panose="02000505000000020004" pitchFamily="2" charset="0"/>
                <a:ea typeface="+mn-ea"/>
                <a:cs typeface="+mn-cs"/>
              </a:rPr>
              <a:t>What stood out for you?</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w="0"/>
              <a:solidFill>
                <a:srgbClr val="003399"/>
              </a:solidFill>
              <a:effectLst>
                <a:outerShdw blurRad="38100" dist="25400" dir="5400000" algn="ctr" rotWithShape="0">
                  <a:srgbClr val="6E747A">
                    <a:alpha val="43000"/>
                  </a:srgbClr>
                </a:outerShdw>
              </a:effectLst>
              <a:uLnTx/>
              <a:uFillTx/>
              <a:latin typeface="Sitka Text" panose="02000505000000020004"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3399"/>
                </a:solidFill>
                <a:effectLst>
                  <a:outerShdw blurRad="38100" dist="25400" dir="5400000" algn="ctr" rotWithShape="0">
                    <a:srgbClr val="6E747A">
                      <a:alpha val="43000"/>
                    </a:srgbClr>
                  </a:outerShdw>
                </a:effectLst>
                <a:uLnTx/>
                <a:uFillTx/>
                <a:latin typeface="Sitka Text" panose="02000505000000020004" pitchFamily="2" charset="0"/>
                <a:ea typeface="+mn-ea"/>
                <a:cs typeface="+mn-cs"/>
              </a:rPr>
              <a:t>What do you want to remember?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w="0"/>
              <a:solidFill>
                <a:srgbClr val="003399"/>
              </a:solidFill>
              <a:effectLst>
                <a:outerShdw blurRad="38100" dist="25400" dir="5400000" algn="ctr" rotWithShape="0">
                  <a:srgbClr val="6E747A">
                    <a:alpha val="43000"/>
                  </a:srgbClr>
                </a:outerShdw>
              </a:effectLst>
              <a:uLnTx/>
              <a:uFillTx/>
              <a:latin typeface="Sitka Text" panose="02000505000000020004"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3399"/>
                </a:solidFill>
                <a:effectLst>
                  <a:outerShdw blurRad="38100" dist="25400" dir="5400000" algn="ctr" rotWithShape="0">
                    <a:srgbClr val="6E747A">
                      <a:alpha val="43000"/>
                    </a:srgbClr>
                  </a:outerShdw>
                </a:effectLst>
                <a:uLnTx/>
                <a:uFillTx/>
                <a:latin typeface="Sitka Text" panose="02000505000000020004" pitchFamily="2" charset="0"/>
                <a:ea typeface="+mn-ea"/>
                <a:cs typeface="+mn-cs"/>
              </a:rPr>
              <a:t>What surprised you?</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w="0"/>
              <a:solidFill>
                <a:srgbClr val="003399"/>
              </a:solidFill>
              <a:effectLst>
                <a:outerShdw blurRad="38100" dist="25400" dir="5400000" algn="ctr" rotWithShape="0">
                  <a:srgbClr val="6E747A">
                    <a:alpha val="43000"/>
                  </a:srgbClr>
                </a:outerShdw>
              </a:effectLst>
              <a:uLnTx/>
              <a:uFillTx/>
              <a:latin typeface="Sitka Text" panose="02000505000000020004"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3399"/>
                </a:solidFill>
                <a:effectLst>
                  <a:outerShdw blurRad="38100" dist="25400" dir="5400000" algn="ctr" rotWithShape="0">
                    <a:srgbClr val="6E747A">
                      <a:alpha val="43000"/>
                    </a:srgbClr>
                  </a:outerShdw>
                </a:effectLst>
                <a:uLnTx/>
                <a:uFillTx/>
                <a:latin typeface="Sitka Text" panose="02000505000000020004" pitchFamily="2" charset="0"/>
                <a:ea typeface="+mn-ea"/>
                <a:cs typeface="+mn-cs"/>
              </a:rPr>
              <a:t>General comments</a:t>
            </a:r>
          </a:p>
        </p:txBody>
      </p:sp>
    </p:spTree>
    <p:extLst>
      <p:ext uri="{BB962C8B-B14F-4D97-AF65-F5344CB8AC3E}">
        <p14:creationId xmlns:p14="http://schemas.microsoft.com/office/powerpoint/2010/main" val="1330025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D19D429-892D-4B05-82B8-BDC8D86580AC}"/>
              </a:ext>
            </a:extLst>
          </p:cNvPr>
          <p:cNvGraphicFramePr>
            <a:graphicFrameLocks noGrp="1"/>
          </p:cNvGraphicFramePr>
          <p:nvPr>
            <p:ph idx="1"/>
            <p:extLst>
              <p:ext uri="{D42A27DB-BD31-4B8C-83A1-F6EECF244321}">
                <p14:modId xmlns:p14="http://schemas.microsoft.com/office/powerpoint/2010/main" val="392296632"/>
              </p:ext>
            </p:extLst>
          </p:nvPr>
        </p:nvGraphicFramePr>
        <p:xfrm>
          <a:off x="655638" y="503238"/>
          <a:ext cx="10880725" cy="5851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3651004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E0067-755D-4BFD-8970-D8EDE2E46A47}"/>
              </a:ext>
            </a:extLst>
          </p:cNvPr>
          <p:cNvSpPr>
            <a:spLocks noGrp="1"/>
          </p:cNvSpPr>
          <p:nvPr>
            <p:ph type="ctrTitle"/>
          </p:nvPr>
        </p:nvSpPr>
        <p:spPr/>
        <p:txBody>
          <a:bodyPr/>
          <a:lstStyle/>
          <a:p>
            <a:r>
              <a:rPr lang="en-US" dirty="0">
                <a:latin typeface="Sitka Text" panose="02000505000000020004" pitchFamily="2" charset="0"/>
              </a:rPr>
              <a:t>Death of a loved one</a:t>
            </a:r>
          </a:p>
        </p:txBody>
      </p:sp>
      <p:sp>
        <p:nvSpPr>
          <p:cNvPr id="3" name="Subtitle 2">
            <a:extLst>
              <a:ext uri="{FF2B5EF4-FFF2-40B4-BE49-F238E27FC236}">
                <a16:creationId xmlns:a16="http://schemas.microsoft.com/office/drawing/2014/main" id="{A3BC13F7-849E-4725-8CDB-86C47BCA87A5}"/>
              </a:ext>
            </a:extLst>
          </p:cNvPr>
          <p:cNvSpPr>
            <a:spLocks noGrp="1"/>
          </p:cNvSpPr>
          <p:nvPr>
            <p:ph type="subTitle" idx="1"/>
          </p:nvPr>
        </p:nvSpPr>
        <p:spPr/>
        <p:txBody>
          <a:bodyPr>
            <a:normAutofit/>
          </a:bodyPr>
          <a:lstStyle/>
          <a:p>
            <a:r>
              <a:rPr lang="en-US" sz="2400" dirty="0">
                <a:latin typeface="Sitka Text" panose="02000505000000020004" pitchFamily="2" charset="0"/>
              </a:rPr>
              <a:t>Organ Donation, Autopsy Rights, Handling Estate Assets &amp; Administration </a:t>
            </a:r>
          </a:p>
        </p:txBody>
      </p:sp>
    </p:spTree>
    <p:extLst>
      <p:ext uri="{BB962C8B-B14F-4D97-AF65-F5344CB8AC3E}">
        <p14:creationId xmlns:p14="http://schemas.microsoft.com/office/powerpoint/2010/main" val="428778862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F7F88-B33F-43B7-BFEA-384E6A89D694}"/>
              </a:ext>
            </a:extLst>
          </p:cNvPr>
          <p:cNvSpPr>
            <a:spLocks noGrp="1"/>
          </p:cNvSpPr>
          <p:nvPr>
            <p:ph type="title"/>
          </p:nvPr>
        </p:nvSpPr>
        <p:spPr/>
        <p:txBody>
          <a:bodyPr/>
          <a:lstStyle/>
          <a:p>
            <a:r>
              <a:rPr lang="en-US" dirty="0">
                <a:solidFill>
                  <a:schemeClr val="tx1"/>
                </a:solidFill>
                <a:latin typeface="Sitka Text" panose="02000505000000020004" pitchFamily="2" charset="0"/>
              </a:rPr>
              <a:t>What Survivors Need to Do </a:t>
            </a:r>
          </a:p>
        </p:txBody>
      </p:sp>
      <p:sp>
        <p:nvSpPr>
          <p:cNvPr id="3" name="Content Placeholder 2">
            <a:extLst>
              <a:ext uri="{FF2B5EF4-FFF2-40B4-BE49-F238E27FC236}">
                <a16:creationId xmlns:a16="http://schemas.microsoft.com/office/drawing/2014/main" id="{002F95DF-486B-4743-A902-4F719148B0EC}"/>
              </a:ext>
            </a:extLst>
          </p:cNvPr>
          <p:cNvSpPr>
            <a:spLocks noGrp="1"/>
          </p:cNvSpPr>
          <p:nvPr>
            <p:ph idx="1"/>
          </p:nvPr>
        </p:nvSpPr>
        <p:spPr/>
        <p:txBody>
          <a:bodyPr>
            <a:normAutofit fontScale="92500"/>
          </a:bodyPr>
          <a:lstStyle/>
          <a:p>
            <a:pPr>
              <a:buFont typeface="Wingdings" panose="05000000000000000000" pitchFamily="2" charset="2"/>
              <a:buChar char="v"/>
            </a:pPr>
            <a:r>
              <a:rPr lang="en-US" sz="4000" dirty="0">
                <a:latin typeface="Sitka Text" panose="02000505000000020004" pitchFamily="2" charset="0"/>
              </a:rPr>
              <a:t> Notify relatives, employers, clergy</a:t>
            </a:r>
          </a:p>
          <a:p>
            <a:pPr>
              <a:buFont typeface="Wingdings" panose="05000000000000000000" pitchFamily="2" charset="2"/>
              <a:buChar char="v"/>
            </a:pPr>
            <a:r>
              <a:rPr lang="en-US" sz="4000" dirty="0">
                <a:latin typeface="Sitka Text" panose="02000505000000020004" pitchFamily="2" charset="0"/>
              </a:rPr>
              <a:t> Determine if autopsy or organ donation </a:t>
            </a:r>
            <a:r>
              <a:rPr lang="en-US" sz="4000" dirty="0">
                <a:solidFill>
                  <a:schemeClr val="bg1"/>
                </a:solidFill>
                <a:latin typeface="Sitka Text" panose="02000505000000020004" pitchFamily="2" charset="0"/>
              </a:rPr>
              <a:t>h</a:t>
            </a:r>
            <a:r>
              <a:rPr lang="en-US" sz="4000" dirty="0">
                <a:latin typeface="Sitka Text" panose="02000505000000020004" pitchFamily="2" charset="0"/>
              </a:rPr>
              <a:t>are issues </a:t>
            </a:r>
          </a:p>
          <a:p>
            <a:pPr>
              <a:buFont typeface="Wingdings" panose="05000000000000000000" pitchFamily="2" charset="2"/>
              <a:buChar char="v"/>
            </a:pPr>
            <a:r>
              <a:rPr lang="en-US" sz="4000" dirty="0">
                <a:latin typeface="Sitka Text" panose="02000505000000020004" pitchFamily="2" charset="0"/>
              </a:rPr>
              <a:t> Check for Will </a:t>
            </a:r>
          </a:p>
          <a:p>
            <a:pPr>
              <a:buFont typeface="Wingdings" panose="05000000000000000000" pitchFamily="2" charset="2"/>
              <a:buChar char="v"/>
            </a:pPr>
            <a:r>
              <a:rPr lang="en-US" sz="4000" dirty="0">
                <a:latin typeface="Sitka Text" panose="02000505000000020004" pitchFamily="2" charset="0"/>
              </a:rPr>
              <a:t> Find out assets and date of death values </a:t>
            </a:r>
          </a:p>
          <a:p>
            <a:pPr>
              <a:buFont typeface="Wingdings" panose="05000000000000000000" pitchFamily="2" charset="2"/>
              <a:buChar char="v"/>
            </a:pPr>
            <a:r>
              <a:rPr lang="en-US" sz="4000" dirty="0">
                <a:latin typeface="Sitka Text" panose="02000505000000020004" pitchFamily="2" charset="0"/>
              </a:rPr>
              <a:t> Contact Legal Counsel </a:t>
            </a:r>
          </a:p>
        </p:txBody>
      </p:sp>
    </p:spTree>
    <p:extLst>
      <p:ext uri="{BB962C8B-B14F-4D97-AF65-F5344CB8AC3E}">
        <p14:creationId xmlns:p14="http://schemas.microsoft.com/office/powerpoint/2010/main" val="340349735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9B99C-C1DC-4BD1-BA4C-F67AAADAE73C}"/>
              </a:ext>
            </a:extLst>
          </p:cNvPr>
          <p:cNvSpPr>
            <a:spLocks noGrp="1"/>
          </p:cNvSpPr>
          <p:nvPr>
            <p:ph type="title"/>
          </p:nvPr>
        </p:nvSpPr>
        <p:spPr>
          <a:xfrm>
            <a:off x="1129552" y="1949823"/>
            <a:ext cx="9943831" cy="2149831"/>
          </a:xfrm>
        </p:spPr>
        <p:txBody>
          <a:bodyPr/>
          <a:lstStyle/>
          <a:p>
            <a:r>
              <a:rPr lang="en-US" dirty="0">
                <a:latin typeface="Sitka Text" panose="02000505000000020004" pitchFamily="2" charset="0"/>
              </a:rPr>
              <a:t>Organ donations</a:t>
            </a:r>
          </a:p>
        </p:txBody>
      </p:sp>
      <p:sp>
        <p:nvSpPr>
          <p:cNvPr id="3" name="Text Placeholder 2">
            <a:extLst>
              <a:ext uri="{FF2B5EF4-FFF2-40B4-BE49-F238E27FC236}">
                <a16:creationId xmlns:a16="http://schemas.microsoft.com/office/drawing/2014/main" id="{7460296E-6F93-42BC-B07E-ED2A603301D9}"/>
              </a:ext>
            </a:extLst>
          </p:cNvPr>
          <p:cNvSpPr>
            <a:spLocks noGrp="1"/>
          </p:cNvSpPr>
          <p:nvPr>
            <p:ph type="body" idx="1"/>
          </p:nvPr>
        </p:nvSpPr>
        <p:spPr>
          <a:xfrm>
            <a:off x="1709928" y="4154520"/>
            <a:ext cx="8769096" cy="1616360"/>
          </a:xfrm>
        </p:spPr>
        <p:txBody>
          <a:bodyPr>
            <a:normAutofit lnSpcReduction="10000"/>
          </a:bodyPr>
          <a:lstStyle/>
          <a:p>
            <a:r>
              <a:rPr lang="en-US" sz="2400" dirty="0">
                <a:latin typeface="Sitka Heading" panose="02000505000000020004" pitchFamily="2" charset="0"/>
              </a:rPr>
              <a:t>And Autopsy Rights</a:t>
            </a:r>
          </a:p>
          <a:p>
            <a:endParaRPr lang="en-US" sz="2400" dirty="0">
              <a:latin typeface="Sitka Heading" panose="02000505000000020004" pitchFamily="2" charset="0"/>
            </a:endParaRPr>
          </a:p>
          <a:p>
            <a:r>
              <a:rPr lang="en-US" sz="2000" i="1" dirty="0">
                <a:latin typeface="Sitka Heading" panose="02000505000000020004" pitchFamily="2" charset="0"/>
              </a:rPr>
              <a:t>If not identified on your driver’s license, go to </a:t>
            </a:r>
            <a:r>
              <a:rPr lang="en-US" sz="2000" b="1" i="1" dirty="0">
                <a:latin typeface="Sitka Heading" panose="02000505000000020004" pitchFamily="2" charset="0"/>
              </a:rPr>
              <a:t>Donate Life America </a:t>
            </a:r>
            <a:r>
              <a:rPr lang="en-US" sz="2000" i="1" dirty="0">
                <a:latin typeface="Sitka Heading" panose="02000505000000020004" pitchFamily="2" charset="0"/>
              </a:rPr>
              <a:t>(</a:t>
            </a:r>
            <a:r>
              <a:rPr lang="en-US" sz="2000" b="1" i="1" dirty="0">
                <a:latin typeface="Sitka Heading" panose="02000505000000020004" pitchFamily="2" charset="0"/>
              </a:rPr>
              <a:t>registerme.org</a:t>
            </a:r>
            <a:r>
              <a:rPr lang="en-US" sz="2000" i="1" dirty="0">
                <a:latin typeface="Sitka Heading" panose="02000505000000020004" pitchFamily="2" charset="0"/>
              </a:rPr>
              <a:t>) to be entered in the national registry.  </a:t>
            </a:r>
          </a:p>
        </p:txBody>
      </p:sp>
      <p:sp>
        <p:nvSpPr>
          <p:cNvPr id="4" name="Rectangle 3">
            <a:extLst>
              <a:ext uri="{FF2B5EF4-FFF2-40B4-BE49-F238E27FC236}">
                <a16:creationId xmlns:a16="http://schemas.microsoft.com/office/drawing/2014/main" id="{C16D4AF7-70B1-4235-8808-D407050A083E}"/>
              </a:ext>
            </a:extLst>
          </p:cNvPr>
          <p:cNvSpPr/>
          <p:nvPr/>
        </p:nvSpPr>
        <p:spPr>
          <a:xfrm>
            <a:off x="244839" y="6144875"/>
            <a:ext cx="11378201" cy="461665"/>
          </a:xfrm>
          <a:prstGeom prst="rect">
            <a:avLst/>
          </a:prstGeom>
          <a:noFill/>
        </p:spPr>
        <p:txBody>
          <a:bodyPr wrap="square" lIns="91440" tIns="45720" rIns="91440" bIns="45720">
            <a:spAutoFit/>
          </a:bodyPr>
          <a:lstStyle/>
          <a:p>
            <a:r>
              <a:rPr lang="en-US" sz="2400" b="1" cap="none" spc="0" dirty="0">
                <a:ln w="0"/>
                <a:effectLst>
                  <a:outerShdw blurRad="38100" dist="25400" dir="5400000" algn="ctr" rotWithShape="0">
                    <a:srgbClr val="6E747A">
                      <a:alpha val="43000"/>
                    </a:srgbClr>
                  </a:outerShdw>
                </a:effectLst>
                <a:latin typeface="Sitka Text" panose="02000505000000020004" pitchFamily="2" charset="0"/>
              </a:rPr>
              <a:t>Handout: </a:t>
            </a:r>
            <a:r>
              <a:rPr lang="en-US" sz="2400" cap="none" spc="0" dirty="0">
                <a:ln w="0"/>
                <a:latin typeface="Sitka Text" panose="02000505000000020004" pitchFamily="2" charset="0"/>
              </a:rPr>
              <a:t>Don’t Throw Out Your Organ Donor Card After 65 </a:t>
            </a:r>
          </a:p>
        </p:txBody>
      </p:sp>
    </p:spTree>
    <p:extLst>
      <p:ext uri="{BB962C8B-B14F-4D97-AF65-F5344CB8AC3E}">
        <p14:creationId xmlns:p14="http://schemas.microsoft.com/office/powerpoint/2010/main" val="267074156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C6755-A022-480E-8DE9-4DB9C13B499E}"/>
              </a:ext>
            </a:extLst>
          </p:cNvPr>
          <p:cNvSpPr>
            <a:spLocks noGrp="1"/>
          </p:cNvSpPr>
          <p:nvPr>
            <p:ph type="title"/>
          </p:nvPr>
        </p:nvSpPr>
        <p:spPr>
          <a:xfrm>
            <a:off x="1140351" y="409545"/>
            <a:ext cx="9875520" cy="1356360"/>
          </a:xfrm>
        </p:spPr>
        <p:txBody>
          <a:bodyPr/>
          <a:lstStyle/>
          <a:p>
            <a:r>
              <a:rPr lang="en-US" dirty="0">
                <a:solidFill>
                  <a:schemeClr val="tx1"/>
                </a:solidFill>
                <a:latin typeface="Sitka Text" panose="02000505000000020004" pitchFamily="2" charset="0"/>
              </a:rPr>
              <a:t>Organ Donations/Anatomical Gifts </a:t>
            </a:r>
          </a:p>
        </p:txBody>
      </p:sp>
      <p:sp>
        <p:nvSpPr>
          <p:cNvPr id="3" name="Content Placeholder 2">
            <a:extLst>
              <a:ext uri="{FF2B5EF4-FFF2-40B4-BE49-F238E27FC236}">
                <a16:creationId xmlns:a16="http://schemas.microsoft.com/office/drawing/2014/main" id="{B34EC3EA-98BF-46ED-A40E-99254DEA034C}"/>
              </a:ext>
            </a:extLst>
          </p:cNvPr>
          <p:cNvSpPr>
            <a:spLocks noGrp="1"/>
          </p:cNvSpPr>
          <p:nvPr>
            <p:ph idx="1"/>
          </p:nvPr>
        </p:nvSpPr>
        <p:spPr>
          <a:xfrm>
            <a:off x="1140351" y="2234192"/>
            <a:ext cx="9872871" cy="4038600"/>
          </a:xfrm>
        </p:spPr>
        <p:txBody>
          <a:bodyPr>
            <a:normAutofit fontScale="92500" lnSpcReduction="20000"/>
          </a:bodyPr>
          <a:lstStyle/>
          <a:p>
            <a:pPr marL="45720" indent="0">
              <a:buNone/>
            </a:pPr>
            <a:r>
              <a:rPr lang="en-US" sz="4000" b="1" dirty="0">
                <a:latin typeface="Sitka Text" panose="02000505000000020004" pitchFamily="2" charset="0"/>
              </a:rPr>
              <a:t>Who makes the decision? </a:t>
            </a:r>
          </a:p>
          <a:p>
            <a:pPr marL="45720" indent="0">
              <a:buNone/>
            </a:pPr>
            <a:r>
              <a:rPr lang="en-US" sz="4000" i="1" dirty="0">
                <a:solidFill>
                  <a:schemeClr val="tx1"/>
                </a:solidFill>
                <a:latin typeface="Sitka Text" panose="02000505000000020004" pitchFamily="2" charset="0"/>
              </a:rPr>
              <a:t>Decedent prior to death </a:t>
            </a:r>
          </a:p>
          <a:p>
            <a:pPr lvl="2">
              <a:lnSpc>
                <a:spcPct val="120000"/>
              </a:lnSpc>
              <a:buFont typeface="Wingdings" panose="05000000000000000000" pitchFamily="2" charset="2"/>
              <a:buChar char="v"/>
            </a:pPr>
            <a:r>
              <a:rPr lang="en-US" sz="3000" dirty="0">
                <a:latin typeface="Sitka Text" panose="02000505000000020004" pitchFamily="2" charset="0"/>
              </a:rPr>
              <a:t>Individual of sound mind, 18 years of age or older </a:t>
            </a:r>
          </a:p>
          <a:p>
            <a:pPr marL="548640" lvl="2" indent="0">
              <a:buNone/>
            </a:pPr>
            <a:endParaRPr lang="en-US" sz="3000" dirty="0">
              <a:latin typeface="Sitka Text" panose="02000505000000020004" pitchFamily="2" charset="0"/>
            </a:endParaRPr>
          </a:p>
          <a:p>
            <a:pPr lvl="2">
              <a:buFont typeface="Wingdings" panose="05000000000000000000" pitchFamily="2" charset="2"/>
              <a:buChar char="v"/>
            </a:pPr>
            <a:r>
              <a:rPr lang="en-US" sz="3000" dirty="0">
                <a:latin typeface="Sitka Text" panose="02000505000000020004" pitchFamily="2" charset="0"/>
              </a:rPr>
              <a:t>Agent acting under a power of attorney that   authorizes it </a:t>
            </a:r>
          </a:p>
          <a:p>
            <a:pPr marL="548640" lvl="2" indent="0">
              <a:buNone/>
            </a:pPr>
            <a:endParaRPr lang="en-US" sz="3000" dirty="0">
              <a:latin typeface="Sitka Text" panose="02000505000000020004" pitchFamily="2" charset="0"/>
            </a:endParaRPr>
          </a:p>
          <a:p>
            <a:pPr lvl="2">
              <a:buFont typeface="Wingdings" panose="05000000000000000000" pitchFamily="2" charset="2"/>
              <a:buChar char="v"/>
            </a:pPr>
            <a:r>
              <a:rPr lang="en-US" sz="3000" dirty="0">
                <a:latin typeface="Sitka Text" panose="02000505000000020004" pitchFamily="2" charset="0"/>
              </a:rPr>
              <a:t>Minor 16 years of age or older, provided parent or guardian consents </a:t>
            </a:r>
          </a:p>
          <a:p>
            <a:pPr lvl="4">
              <a:buFont typeface="Arial" panose="020B0604020202020204" pitchFamily="34" charset="0"/>
              <a:buChar char="•"/>
            </a:pPr>
            <a:r>
              <a:rPr lang="en-US" sz="2600" dirty="0">
                <a:latin typeface="Sitka Text" panose="02000505000000020004" pitchFamily="2" charset="0"/>
              </a:rPr>
              <a:t> </a:t>
            </a:r>
            <a:r>
              <a:rPr lang="en-US" sz="2200" i="1" dirty="0">
                <a:latin typeface="Sitka Text" panose="02000505000000020004" pitchFamily="2" charset="0"/>
              </a:rPr>
              <a:t>As noted on donor card, driver’s license, etc. </a:t>
            </a:r>
            <a:endParaRPr lang="en-US" sz="2600" i="1" dirty="0">
              <a:latin typeface="Sitka Text" panose="02000505000000020004" pitchFamily="2" charset="0"/>
            </a:endParaRPr>
          </a:p>
        </p:txBody>
      </p:sp>
      <p:pic>
        <p:nvPicPr>
          <p:cNvPr id="5" name="Picture 4">
            <a:extLst>
              <a:ext uri="{FF2B5EF4-FFF2-40B4-BE49-F238E27FC236}">
                <a16:creationId xmlns:a16="http://schemas.microsoft.com/office/drawing/2014/main" id="{3C7A9E72-CFAC-47D0-88BE-27B8509825AE}"/>
              </a:ext>
            </a:extLst>
          </p:cNvPr>
          <p:cNvPicPr>
            <a:picLocks noChangeAspect="1"/>
          </p:cNvPicPr>
          <p:nvPr/>
        </p:nvPicPr>
        <p:blipFill rotWithShape="1">
          <a:blip r:embed="rId3"/>
          <a:srcRect l="50000" t="14819" r="6568" b="18948"/>
          <a:stretch/>
        </p:blipFill>
        <p:spPr>
          <a:xfrm>
            <a:off x="420088" y="4892041"/>
            <a:ext cx="1157989" cy="1604292"/>
          </a:xfrm>
          <a:prstGeom prst="rect">
            <a:avLst/>
          </a:prstGeom>
        </p:spPr>
      </p:pic>
      <p:pic>
        <p:nvPicPr>
          <p:cNvPr id="6" name="Picture 5">
            <a:extLst>
              <a:ext uri="{FF2B5EF4-FFF2-40B4-BE49-F238E27FC236}">
                <a16:creationId xmlns:a16="http://schemas.microsoft.com/office/drawing/2014/main" id="{AF515863-9DEE-4480-8A5B-FEE1A6CB1036}"/>
              </a:ext>
            </a:extLst>
          </p:cNvPr>
          <p:cNvPicPr>
            <a:picLocks noChangeAspect="1"/>
          </p:cNvPicPr>
          <p:nvPr/>
        </p:nvPicPr>
        <p:blipFill rotWithShape="1">
          <a:blip r:embed="rId4"/>
          <a:srcRect r="34581"/>
          <a:stretch/>
        </p:blipFill>
        <p:spPr>
          <a:xfrm>
            <a:off x="9757276" y="1657067"/>
            <a:ext cx="1981507" cy="1514475"/>
          </a:xfrm>
          <a:prstGeom prst="rect">
            <a:avLst/>
          </a:prstGeom>
        </p:spPr>
      </p:pic>
    </p:spTree>
    <p:extLst>
      <p:ext uri="{BB962C8B-B14F-4D97-AF65-F5344CB8AC3E}">
        <p14:creationId xmlns:p14="http://schemas.microsoft.com/office/powerpoint/2010/main" val="238746258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EC43F-B29B-4D90-B529-5C2C12777160}"/>
              </a:ext>
            </a:extLst>
          </p:cNvPr>
          <p:cNvSpPr>
            <a:spLocks noGrp="1"/>
          </p:cNvSpPr>
          <p:nvPr>
            <p:ph type="title"/>
          </p:nvPr>
        </p:nvSpPr>
        <p:spPr/>
        <p:txBody>
          <a:bodyPr/>
          <a:lstStyle/>
          <a:p>
            <a:r>
              <a:rPr lang="en-US" dirty="0">
                <a:solidFill>
                  <a:schemeClr val="tx1"/>
                </a:solidFill>
                <a:latin typeface="Sitka Text" panose="02000505000000020004" pitchFamily="2" charset="0"/>
              </a:rPr>
              <a:t>Organ Donation/Anatomical Gifts </a:t>
            </a:r>
          </a:p>
        </p:txBody>
      </p:sp>
      <p:sp>
        <p:nvSpPr>
          <p:cNvPr id="3" name="Content Placeholder 2">
            <a:extLst>
              <a:ext uri="{FF2B5EF4-FFF2-40B4-BE49-F238E27FC236}">
                <a16:creationId xmlns:a16="http://schemas.microsoft.com/office/drawing/2014/main" id="{D92E48B2-7277-4970-B7C8-2EFE4212E6F5}"/>
              </a:ext>
            </a:extLst>
          </p:cNvPr>
          <p:cNvSpPr>
            <a:spLocks noGrp="1"/>
          </p:cNvSpPr>
          <p:nvPr>
            <p:ph idx="1"/>
          </p:nvPr>
        </p:nvSpPr>
        <p:spPr>
          <a:xfrm>
            <a:off x="1143000" y="2057400"/>
            <a:ext cx="9872871" cy="4191000"/>
          </a:xfrm>
        </p:spPr>
        <p:txBody>
          <a:bodyPr>
            <a:normAutofit lnSpcReduction="10000"/>
          </a:bodyPr>
          <a:lstStyle/>
          <a:p>
            <a:pPr marL="45720" indent="0">
              <a:buNone/>
            </a:pPr>
            <a:r>
              <a:rPr lang="en-US" sz="3700" b="1" dirty="0">
                <a:latin typeface="Sitka Text" panose="02000505000000020004" pitchFamily="2" charset="0"/>
              </a:rPr>
              <a:t>Who makes the decision?</a:t>
            </a:r>
          </a:p>
          <a:p>
            <a:pPr marL="45720" indent="0">
              <a:buNone/>
            </a:pPr>
            <a:r>
              <a:rPr lang="en-US" sz="2800" b="1" dirty="0">
                <a:latin typeface="Sitka Text" panose="02000505000000020004" pitchFamily="2" charset="0"/>
              </a:rPr>
              <a:t>After Death</a:t>
            </a:r>
            <a:r>
              <a:rPr lang="en-US" sz="2800" dirty="0">
                <a:latin typeface="Sitka Text" panose="02000505000000020004" pitchFamily="2" charset="0"/>
              </a:rPr>
              <a:t> (if not in above class or available </a:t>
            </a:r>
            <a:r>
              <a:rPr lang="en-US" sz="2800" b="1" u="sng" dirty="0">
                <a:latin typeface="Sitka Text" panose="02000505000000020004" pitchFamily="2" charset="0"/>
              </a:rPr>
              <a:t>and</a:t>
            </a:r>
            <a:r>
              <a:rPr lang="en-US" sz="2800" dirty="0">
                <a:latin typeface="Sitka Text" panose="02000505000000020004" pitchFamily="2" charset="0"/>
              </a:rPr>
              <a:t> absent contrary intent in priority)</a:t>
            </a:r>
          </a:p>
          <a:p>
            <a:pPr lvl="2">
              <a:buFont typeface="Courier New" panose="02070309020205020404" pitchFamily="49" charset="0"/>
              <a:buChar char="o"/>
            </a:pPr>
            <a:r>
              <a:rPr lang="en-US" sz="2400" dirty="0">
                <a:latin typeface="Sitka Text" panose="02000505000000020004" pitchFamily="2" charset="0"/>
              </a:rPr>
              <a:t> Spouse</a:t>
            </a:r>
          </a:p>
          <a:p>
            <a:pPr lvl="2">
              <a:buFont typeface="Courier New" panose="02070309020205020404" pitchFamily="49" charset="0"/>
              <a:buChar char="o"/>
            </a:pPr>
            <a:r>
              <a:rPr lang="en-US" sz="2400" dirty="0">
                <a:latin typeface="Sitka Text" panose="02000505000000020004" pitchFamily="2" charset="0"/>
              </a:rPr>
              <a:t> Adult son or daughter </a:t>
            </a:r>
          </a:p>
          <a:p>
            <a:pPr lvl="2">
              <a:buFont typeface="Courier New" panose="02070309020205020404" pitchFamily="49" charset="0"/>
              <a:buChar char="o"/>
            </a:pPr>
            <a:r>
              <a:rPr lang="en-US" sz="2400" dirty="0">
                <a:latin typeface="Sitka Text" panose="02000505000000020004" pitchFamily="2" charset="0"/>
              </a:rPr>
              <a:t> Either parent </a:t>
            </a:r>
          </a:p>
          <a:p>
            <a:pPr lvl="2">
              <a:buFont typeface="Courier New" panose="02070309020205020404" pitchFamily="49" charset="0"/>
              <a:buChar char="o"/>
            </a:pPr>
            <a:r>
              <a:rPr lang="en-US" sz="2400" dirty="0">
                <a:latin typeface="Sitka Text" panose="02000505000000020004" pitchFamily="2" charset="0"/>
              </a:rPr>
              <a:t> Adult brother or sister </a:t>
            </a:r>
          </a:p>
          <a:p>
            <a:pPr lvl="2">
              <a:buFont typeface="Courier New" panose="02070309020205020404" pitchFamily="49" charset="0"/>
              <a:buChar char="o"/>
            </a:pPr>
            <a:r>
              <a:rPr lang="en-US" sz="2400" dirty="0">
                <a:latin typeface="Sitka Text" panose="02000505000000020004" pitchFamily="2" charset="0"/>
              </a:rPr>
              <a:t> Guardian of decedent </a:t>
            </a:r>
          </a:p>
          <a:p>
            <a:pPr lvl="2">
              <a:buFont typeface="Courier New" panose="02070309020205020404" pitchFamily="49" charset="0"/>
              <a:buChar char="o"/>
            </a:pPr>
            <a:r>
              <a:rPr lang="en-US" sz="2400" dirty="0">
                <a:latin typeface="Sitka Text" panose="02000505000000020004" pitchFamily="2" charset="0"/>
              </a:rPr>
              <a:t> Any other person authorized or under obligation to dispose of the body </a:t>
            </a:r>
          </a:p>
        </p:txBody>
      </p:sp>
      <p:pic>
        <p:nvPicPr>
          <p:cNvPr id="3074" name="Picture 2" descr="Image result for donating organs">
            <a:extLst>
              <a:ext uri="{FF2B5EF4-FFF2-40B4-BE49-F238E27FC236}">
                <a16:creationId xmlns:a16="http://schemas.microsoft.com/office/drawing/2014/main" id="{F0615035-C208-4E07-ACCE-D3093E61F3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3587" y="3255450"/>
            <a:ext cx="2692349" cy="1794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17152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A5ABCF-68C0-41E5-876D-8C597C8038B6}"/>
              </a:ext>
            </a:extLst>
          </p:cNvPr>
          <p:cNvPicPr>
            <a:picLocks noChangeAspect="1"/>
          </p:cNvPicPr>
          <p:nvPr/>
        </p:nvPicPr>
        <p:blipFill>
          <a:blip r:embed="rId3"/>
          <a:stretch>
            <a:fillRect/>
          </a:stretch>
        </p:blipFill>
        <p:spPr>
          <a:xfrm>
            <a:off x="436881" y="531831"/>
            <a:ext cx="5818776" cy="581877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TextBox 3">
            <a:extLst>
              <a:ext uri="{FF2B5EF4-FFF2-40B4-BE49-F238E27FC236}">
                <a16:creationId xmlns:a16="http://schemas.microsoft.com/office/drawing/2014/main" id="{361AEDC9-ACDB-4669-A6A1-2BE48FFB381B}"/>
              </a:ext>
            </a:extLst>
          </p:cNvPr>
          <p:cNvSpPr txBox="1"/>
          <p:nvPr/>
        </p:nvSpPr>
        <p:spPr>
          <a:xfrm>
            <a:off x="6522720" y="471175"/>
            <a:ext cx="5348151" cy="6186309"/>
          </a:xfrm>
          <a:prstGeom prst="rect">
            <a:avLst/>
          </a:prstGeom>
          <a:noFill/>
        </p:spPr>
        <p:txBody>
          <a:bodyPr wrap="square" rtlCol="0">
            <a:spAutoFit/>
          </a:bodyPr>
          <a:lstStyle/>
          <a:p>
            <a:pPr algn="ctr"/>
            <a:r>
              <a:rPr lang="en-US" sz="3200" dirty="0">
                <a:latin typeface="Sitka Text" panose="02000505000000020004" pitchFamily="2" charset="0"/>
              </a:rPr>
              <a:t>“Deceased organ donation is the process of giving an organ or a part of an organ, at the time of the donor’s death, for the purpose of transplantation to another person. </a:t>
            </a:r>
          </a:p>
          <a:p>
            <a:pPr algn="ctr"/>
            <a:endParaRPr lang="en-US" sz="3200" dirty="0">
              <a:latin typeface="Sitka Text" panose="02000505000000020004" pitchFamily="2" charset="0"/>
            </a:endParaRPr>
          </a:p>
          <a:p>
            <a:pPr algn="ctr"/>
            <a:r>
              <a:rPr lang="en-US" sz="3200" dirty="0">
                <a:latin typeface="Sitka Text" panose="02000505000000020004" pitchFamily="2" charset="0"/>
              </a:rPr>
              <a:t>“At the end of your life, you can give life to others.”</a:t>
            </a:r>
          </a:p>
          <a:p>
            <a:pPr algn="ctr"/>
            <a:endParaRPr lang="en-US" sz="1200" dirty="0">
              <a:latin typeface="Sitka Text" panose="02000505000000020004" pitchFamily="2" charset="0"/>
            </a:endParaRPr>
          </a:p>
          <a:p>
            <a:pPr algn="ctr"/>
            <a:r>
              <a:rPr lang="en-US" sz="3200" b="1" dirty="0">
                <a:solidFill>
                  <a:srgbClr val="003399"/>
                </a:solidFill>
                <a:latin typeface="Sitka Text" panose="02000505000000020004" pitchFamily="2" charset="0"/>
              </a:rPr>
              <a:t>Donate Life America</a:t>
            </a:r>
          </a:p>
        </p:txBody>
      </p:sp>
    </p:spTree>
    <p:extLst>
      <p:ext uri="{BB962C8B-B14F-4D97-AF65-F5344CB8AC3E}">
        <p14:creationId xmlns:p14="http://schemas.microsoft.com/office/powerpoint/2010/main" val="140285819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E4712-D8C9-46C8-B069-65A6B02D7B09}"/>
              </a:ext>
            </a:extLst>
          </p:cNvPr>
          <p:cNvSpPr>
            <a:spLocks noGrp="1"/>
          </p:cNvSpPr>
          <p:nvPr>
            <p:ph type="title"/>
          </p:nvPr>
        </p:nvSpPr>
        <p:spPr/>
        <p:txBody>
          <a:bodyPr/>
          <a:lstStyle/>
          <a:p>
            <a:r>
              <a:rPr lang="en-US" dirty="0">
                <a:solidFill>
                  <a:schemeClr val="tx1"/>
                </a:solidFill>
                <a:latin typeface="Sitka Text" panose="02000505000000020004" pitchFamily="2" charset="0"/>
              </a:rPr>
              <a:t>Organ Donation/Anatomical Gifts </a:t>
            </a:r>
          </a:p>
        </p:txBody>
      </p:sp>
      <p:sp>
        <p:nvSpPr>
          <p:cNvPr id="3" name="Content Placeholder 2">
            <a:extLst>
              <a:ext uri="{FF2B5EF4-FFF2-40B4-BE49-F238E27FC236}">
                <a16:creationId xmlns:a16="http://schemas.microsoft.com/office/drawing/2014/main" id="{105CE03E-6586-40E3-B368-21C5626966C4}"/>
              </a:ext>
            </a:extLst>
          </p:cNvPr>
          <p:cNvSpPr>
            <a:spLocks noGrp="1"/>
          </p:cNvSpPr>
          <p:nvPr>
            <p:ph idx="1"/>
          </p:nvPr>
        </p:nvSpPr>
        <p:spPr/>
        <p:txBody>
          <a:bodyPr>
            <a:normAutofit/>
          </a:bodyPr>
          <a:lstStyle/>
          <a:p>
            <a:pPr marL="45720" indent="0">
              <a:buNone/>
            </a:pPr>
            <a:r>
              <a:rPr lang="en-US" sz="4000" b="1" dirty="0">
                <a:latin typeface="Sitka Text" panose="02000505000000020004" pitchFamily="2" charset="0"/>
              </a:rPr>
              <a:t>Documenting Anatomical Gift </a:t>
            </a:r>
          </a:p>
          <a:p>
            <a:pPr>
              <a:buFont typeface="Wingdings" panose="05000000000000000000" pitchFamily="2" charset="2"/>
              <a:buChar char="v"/>
            </a:pPr>
            <a:r>
              <a:rPr lang="en-US" sz="4000" dirty="0">
                <a:latin typeface="Sitka Text" panose="02000505000000020004" pitchFamily="2" charset="0"/>
              </a:rPr>
              <a:t> Will </a:t>
            </a:r>
          </a:p>
          <a:p>
            <a:pPr>
              <a:buFont typeface="Wingdings" panose="05000000000000000000" pitchFamily="2" charset="2"/>
              <a:buChar char="v"/>
            </a:pPr>
            <a:r>
              <a:rPr lang="en-US" sz="4000" dirty="0">
                <a:latin typeface="Sitka Text" panose="02000505000000020004" pitchFamily="2" charset="0"/>
              </a:rPr>
              <a:t> Other documents </a:t>
            </a:r>
          </a:p>
          <a:p>
            <a:pPr lvl="2">
              <a:buFont typeface="Courier New" panose="02070309020205020404" pitchFamily="49" charset="0"/>
              <a:buChar char="o"/>
            </a:pPr>
            <a:r>
              <a:rPr lang="en-US" sz="3600" dirty="0">
                <a:latin typeface="Sitka Text" panose="02000505000000020004" pitchFamily="2" charset="0"/>
              </a:rPr>
              <a:t> </a:t>
            </a:r>
            <a:r>
              <a:rPr lang="en-US" sz="3200" dirty="0">
                <a:latin typeface="Sitka Text" panose="02000505000000020004" pitchFamily="2" charset="0"/>
              </a:rPr>
              <a:t>Signed by donor in presence of two witnesses </a:t>
            </a:r>
            <a:endParaRPr lang="en-US" sz="3600" dirty="0">
              <a:latin typeface="Sitka Text" panose="02000505000000020004" pitchFamily="2" charset="0"/>
            </a:endParaRPr>
          </a:p>
        </p:txBody>
      </p:sp>
    </p:spTree>
    <p:extLst>
      <p:ext uri="{BB962C8B-B14F-4D97-AF65-F5344CB8AC3E}">
        <p14:creationId xmlns:p14="http://schemas.microsoft.com/office/powerpoint/2010/main" val="204066033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716EE-879D-4F4C-A89A-3A23F4DC9C94}"/>
              </a:ext>
            </a:extLst>
          </p:cNvPr>
          <p:cNvSpPr>
            <a:spLocks noGrp="1"/>
          </p:cNvSpPr>
          <p:nvPr>
            <p:ph type="title"/>
          </p:nvPr>
        </p:nvSpPr>
        <p:spPr/>
        <p:txBody>
          <a:bodyPr/>
          <a:lstStyle/>
          <a:p>
            <a:r>
              <a:rPr lang="en-US" dirty="0">
                <a:solidFill>
                  <a:schemeClr val="tx1"/>
                </a:solidFill>
                <a:latin typeface="Sitka Text" panose="02000505000000020004" pitchFamily="2" charset="0"/>
              </a:rPr>
              <a:t>Organ Donation/Anatomical Gifts </a:t>
            </a:r>
          </a:p>
        </p:txBody>
      </p:sp>
      <p:sp>
        <p:nvSpPr>
          <p:cNvPr id="3" name="Content Placeholder 2">
            <a:extLst>
              <a:ext uri="{FF2B5EF4-FFF2-40B4-BE49-F238E27FC236}">
                <a16:creationId xmlns:a16="http://schemas.microsoft.com/office/drawing/2014/main" id="{FC32ECBC-ADB7-41D8-8C3D-BD1B2C53E6E0}"/>
              </a:ext>
            </a:extLst>
          </p:cNvPr>
          <p:cNvSpPr>
            <a:spLocks noGrp="1"/>
          </p:cNvSpPr>
          <p:nvPr>
            <p:ph idx="1"/>
          </p:nvPr>
        </p:nvSpPr>
        <p:spPr>
          <a:xfrm>
            <a:off x="1143000" y="2057400"/>
            <a:ext cx="9875520" cy="4038600"/>
          </a:xfrm>
        </p:spPr>
        <p:txBody>
          <a:bodyPr>
            <a:normAutofit/>
          </a:bodyPr>
          <a:lstStyle/>
          <a:p>
            <a:pPr marL="45720" indent="0">
              <a:buNone/>
            </a:pPr>
            <a:r>
              <a:rPr lang="en-US" sz="3600" b="1" dirty="0">
                <a:latin typeface="Sitka Text" panose="02000505000000020004" pitchFamily="2" charset="0"/>
              </a:rPr>
              <a:t>Amendment or Revocation of Gift </a:t>
            </a:r>
          </a:p>
          <a:p>
            <a:pPr marL="45720" indent="0">
              <a:buNone/>
            </a:pPr>
            <a:r>
              <a:rPr lang="en-US" sz="3600" u="sng" dirty="0">
                <a:latin typeface="Sitka Text" panose="02000505000000020004" pitchFamily="2" charset="0"/>
              </a:rPr>
              <a:t>If delivered to </a:t>
            </a:r>
            <a:r>
              <a:rPr lang="en-US" sz="3600" u="sng" dirty="0" err="1">
                <a:latin typeface="Sitka Text" panose="02000505000000020004" pitchFamily="2" charset="0"/>
              </a:rPr>
              <a:t>donee</a:t>
            </a:r>
            <a:r>
              <a:rPr lang="en-US" sz="3600" dirty="0">
                <a:latin typeface="Sitka Text" panose="02000505000000020004" pitchFamily="2" charset="0"/>
              </a:rPr>
              <a:t> – may revoke or amend by any of the following:</a:t>
            </a:r>
          </a:p>
          <a:p>
            <a:pPr lvl="2">
              <a:buFont typeface="Courier New" panose="02070309020205020404" pitchFamily="49" charset="0"/>
              <a:buChar char="o"/>
            </a:pPr>
            <a:r>
              <a:rPr lang="en-US" sz="2600" dirty="0">
                <a:latin typeface="Sitka Text" panose="02000505000000020004" pitchFamily="2" charset="0"/>
              </a:rPr>
              <a:t> Signed statement </a:t>
            </a:r>
          </a:p>
          <a:p>
            <a:pPr lvl="2">
              <a:buFont typeface="Courier New" panose="02070309020205020404" pitchFamily="49" charset="0"/>
              <a:buChar char="o"/>
            </a:pPr>
            <a:r>
              <a:rPr lang="en-US" sz="2600" dirty="0">
                <a:latin typeface="Sitka Text" panose="02000505000000020004" pitchFamily="2" charset="0"/>
              </a:rPr>
              <a:t> Orally before 2 persons and communicated to donee</a:t>
            </a:r>
          </a:p>
          <a:p>
            <a:pPr lvl="2">
              <a:buFont typeface="Courier New" panose="02070309020205020404" pitchFamily="49" charset="0"/>
              <a:buChar char="o"/>
            </a:pPr>
            <a:r>
              <a:rPr lang="en-US" sz="2600" dirty="0">
                <a:latin typeface="Sitka Text" panose="02000505000000020004" pitchFamily="2" charset="0"/>
              </a:rPr>
              <a:t> Statement during terminal illness or injury to an </a:t>
            </a:r>
            <a:r>
              <a:rPr lang="en-US" sz="2600" dirty="0">
                <a:solidFill>
                  <a:schemeClr val="bg1"/>
                </a:solidFill>
                <a:latin typeface="Sitka Text" panose="02000505000000020004" pitchFamily="2" charset="0"/>
              </a:rPr>
              <a:t>i</a:t>
            </a:r>
            <a:r>
              <a:rPr lang="en-US" sz="2600" dirty="0">
                <a:latin typeface="Sitka Text" panose="02000505000000020004" pitchFamily="2" charset="0"/>
              </a:rPr>
              <a:t>attending physician and communicated to donee</a:t>
            </a:r>
          </a:p>
          <a:p>
            <a:pPr lvl="2">
              <a:buFont typeface="Courier New" panose="02070309020205020404" pitchFamily="49" charset="0"/>
              <a:buChar char="o"/>
            </a:pPr>
            <a:r>
              <a:rPr lang="en-US" sz="2600" dirty="0">
                <a:latin typeface="Sitka Text" panose="02000505000000020004" pitchFamily="2" charset="0"/>
              </a:rPr>
              <a:t> Signed document found on the person or is effects </a:t>
            </a:r>
          </a:p>
        </p:txBody>
      </p:sp>
    </p:spTree>
    <p:extLst>
      <p:ext uri="{BB962C8B-B14F-4D97-AF65-F5344CB8AC3E}">
        <p14:creationId xmlns:p14="http://schemas.microsoft.com/office/powerpoint/2010/main" val="257129806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94E2C-BC50-4AAE-98BC-B5208184703B}"/>
              </a:ext>
            </a:extLst>
          </p:cNvPr>
          <p:cNvSpPr>
            <a:spLocks noGrp="1"/>
          </p:cNvSpPr>
          <p:nvPr>
            <p:ph type="title"/>
          </p:nvPr>
        </p:nvSpPr>
        <p:spPr/>
        <p:txBody>
          <a:bodyPr/>
          <a:lstStyle/>
          <a:p>
            <a:r>
              <a:rPr lang="en-US" dirty="0">
                <a:solidFill>
                  <a:schemeClr val="tx1"/>
                </a:solidFill>
                <a:latin typeface="Sitka Text" panose="02000505000000020004" pitchFamily="2" charset="0"/>
              </a:rPr>
              <a:t>Organ Donation/Anatomical Gifts </a:t>
            </a:r>
          </a:p>
        </p:txBody>
      </p:sp>
      <p:sp>
        <p:nvSpPr>
          <p:cNvPr id="3" name="Content Placeholder 2">
            <a:extLst>
              <a:ext uri="{FF2B5EF4-FFF2-40B4-BE49-F238E27FC236}">
                <a16:creationId xmlns:a16="http://schemas.microsoft.com/office/drawing/2014/main" id="{9FF288AB-6C75-4583-B3D4-15402E4A1393}"/>
              </a:ext>
            </a:extLst>
          </p:cNvPr>
          <p:cNvSpPr>
            <a:spLocks noGrp="1"/>
          </p:cNvSpPr>
          <p:nvPr>
            <p:ph idx="1"/>
          </p:nvPr>
        </p:nvSpPr>
        <p:spPr>
          <a:xfrm>
            <a:off x="1143000" y="2057400"/>
            <a:ext cx="10198768" cy="4038600"/>
          </a:xfrm>
        </p:spPr>
        <p:txBody>
          <a:bodyPr>
            <a:normAutofit/>
          </a:bodyPr>
          <a:lstStyle/>
          <a:p>
            <a:pPr marL="45720" indent="0">
              <a:buNone/>
            </a:pPr>
            <a:r>
              <a:rPr lang="en-US" sz="4000" b="1" dirty="0">
                <a:latin typeface="Sitka Text" panose="02000505000000020004" pitchFamily="2" charset="0"/>
              </a:rPr>
              <a:t>If </a:t>
            </a:r>
            <a:r>
              <a:rPr lang="en-US" sz="4000" b="1" u="sng" dirty="0">
                <a:latin typeface="Sitka Text" panose="02000505000000020004" pitchFamily="2" charset="0"/>
              </a:rPr>
              <a:t>not delivered</a:t>
            </a:r>
            <a:r>
              <a:rPr lang="en-US" sz="4000" b="1" dirty="0">
                <a:latin typeface="Sitka Text" panose="02000505000000020004" pitchFamily="2" charset="0"/>
              </a:rPr>
              <a:t> to Donee </a:t>
            </a:r>
          </a:p>
          <a:p>
            <a:pPr marL="548640" lvl="2" indent="0">
              <a:buNone/>
            </a:pPr>
            <a:endParaRPr lang="en-US" sz="3600" dirty="0">
              <a:latin typeface="Sitka Text" panose="02000505000000020004" pitchFamily="2" charset="0"/>
            </a:endParaRPr>
          </a:p>
          <a:p>
            <a:pPr marL="548640" lvl="2" indent="0">
              <a:buNone/>
            </a:pPr>
            <a:r>
              <a:rPr lang="en-US" sz="3600" dirty="0">
                <a:latin typeface="Sitka Text" panose="02000505000000020004" pitchFamily="2" charset="0"/>
              </a:rPr>
              <a:t>Any of the above methods </a:t>
            </a:r>
          </a:p>
          <a:p>
            <a:pPr marL="548640" lvl="2" indent="0">
              <a:buNone/>
            </a:pPr>
            <a:r>
              <a:rPr lang="en-US" sz="3600" dirty="0">
                <a:latin typeface="Sitka Text" panose="02000505000000020004" pitchFamily="2" charset="0"/>
              </a:rPr>
              <a:t>			</a:t>
            </a:r>
            <a:r>
              <a:rPr lang="en-US" sz="3600" b="1" dirty="0">
                <a:solidFill>
                  <a:schemeClr val="tx1"/>
                </a:solidFill>
                <a:latin typeface="Sitka Text" panose="02000505000000020004" pitchFamily="2" charset="0"/>
              </a:rPr>
              <a:t>OR</a:t>
            </a:r>
            <a:r>
              <a:rPr lang="en-US" sz="4800" b="1" dirty="0">
                <a:solidFill>
                  <a:schemeClr val="tx1"/>
                </a:solidFill>
                <a:latin typeface="Sitka Text" panose="02000505000000020004" pitchFamily="2" charset="0"/>
              </a:rPr>
              <a:t> </a:t>
            </a:r>
          </a:p>
          <a:p>
            <a:pPr marL="548640" lvl="2" indent="0">
              <a:buNone/>
            </a:pPr>
            <a:r>
              <a:rPr lang="en-US" sz="3600" dirty="0">
                <a:latin typeface="Sitka Text" panose="02000505000000020004" pitchFamily="2" charset="0"/>
              </a:rPr>
              <a:t>Destruction, cancellation, or mutilation of the document </a:t>
            </a:r>
            <a:r>
              <a:rPr lang="en-US" sz="3600" b="1" u="sng" dirty="0">
                <a:latin typeface="Sitka Text" panose="02000505000000020004" pitchFamily="2" charset="0"/>
              </a:rPr>
              <a:t>and all</a:t>
            </a:r>
            <a:r>
              <a:rPr lang="en-US" sz="3600" b="1" dirty="0">
                <a:latin typeface="Sitka Text" panose="02000505000000020004" pitchFamily="2" charset="0"/>
              </a:rPr>
              <a:t> </a:t>
            </a:r>
            <a:r>
              <a:rPr lang="en-US" sz="3600" dirty="0">
                <a:latin typeface="Sitka Text" panose="02000505000000020004" pitchFamily="2" charset="0"/>
              </a:rPr>
              <a:t>executed copies </a:t>
            </a:r>
          </a:p>
        </p:txBody>
      </p:sp>
    </p:spTree>
    <p:extLst>
      <p:ext uri="{BB962C8B-B14F-4D97-AF65-F5344CB8AC3E}">
        <p14:creationId xmlns:p14="http://schemas.microsoft.com/office/powerpoint/2010/main" val="17240438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3ECD5-3474-4E91-A972-30CB20A1D2E9}"/>
              </a:ext>
            </a:extLst>
          </p:cNvPr>
          <p:cNvSpPr>
            <a:spLocks noGrp="1"/>
          </p:cNvSpPr>
          <p:nvPr>
            <p:ph type="title"/>
          </p:nvPr>
        </p:nvSpPr>
        <p:spPr/>
        <p:txBody>
          <a:bodyPr/>
          <a:lstStyle/>
          <a:p>
            <a:r>
              <a:rPr lang="en-US" dirty="0">
                <a:solidFill>
                  <a:schemeClr val="tx1"/>
                </a:solidFill>
                <a:latin typeface="Sitka Text" panose="02000505000000020004" pitchFamily="2" charset="0"/>
              </a:rPr>
              <a:t>Autopsy Rights </a:t>
            </a:r>
          </a:p>
        </p:txBody>
      </p:sp>
      <p:sp>
        <p:nvSpPr>
          <p:cNvPr id="3" name="Content Placeholder 2">
            <a:extLst>
              <a:ext uri="{FF2B5EF4-FFF2-40B4-BE49-F238E27FC236}">
                <a16:creationId xmlns:a16="http://schemas.microsoft.com/office/drawing/2014/main" id="{B92BC2BF-F53E-446C-A79F-AEAAEE4F0572}"/>
              </a:ext>
            </a:extLst>
          </p:cNvPr>
          <p:cNvSpPr>
            <a:spLocks noGrp="1"/>
          </p:cNvSpPr>
          <p:nvPr>
            <p:ph idx="1"/>
          </p:nvPr>
        </p:nvSpPr>
        <p:spPr>
          <a:xfrm>
            <a:off x="1143000" y="2057399"/>
            <a:ext cx="9872871" cy="4423611"/>
          </a:xfrm>
        </p:spPr>
        <p:txBody>
          <a:bodyPr>
            <a:normAutofit fontScale="92500"/>
          </a:bodyPr>
          <a:lstStyle/>
          <a:p>
            <a:pPr marL="45720" indent="0">
              <a:buNone/>
            </a:pPr>
            <a:r>
              <a:rPr lang="en-US" sz="3600" b="1" dirty="0">
                <a:latin typeface="Sitka Text" panose="02000505000000020004" pitchFamily="2" charset="0"/>
              </a:rPr>
              <a:t>Authorizations (5 different ones) </a:t>
            </a:r>
          </a:p>
          <a:p>
            <a:pPr marL="45720" indent="0">
              <a:buNone/>
            </a:pPr>
            <a:endParaRPr lang="en-US" sz="3600" dirty="0">
              <a:latin typeface="Sitka Text" panose="02000505000000020004" pitchFamily="2" charset="0"/>
            </a:endParaRPr>
          </a:p>
          <a:p>
            <a:pPr marL="548640" lvl="2" indent="0">
              <a:buNone/>
            </a:pPr>
            <a:r>
              <a:rPr lang="en-US" sz="3200" dirty="0">
                <a:latin typeface="Sitka Text" panose="02000505000000020004" pitchFamily="2" charset="0"/>
              </a:rPr>
              <a:t>Written authorization of </a:t>
            </a:r>
            <a:r>
              <a:rPr lang="en-US" sz="3200" b="1" u="sng" dirty="0">
                <a:latin typeface="Sitka Text" panose="02000505000000020004" pitchFamily="2" charset="0"/>
              </a:rPr>
              <a:t>decedent</a:t>
            </a:r>
            <a:r>
              <a:rPr lang="en-US" sz="3200" b="1" dirty="0">
                <a:latin typeface="Sitka Text" panose="02000505000000020004" pitchFamily="2" charset="0"/>
              </a:rPr>
              <a:t> </a:t>
            </a:r>
            <a:r>
              <a:rPr lang="en-US" sz="3200" dirty="0">
                <a:latin typeface="Sitka Text" panose="02000505000000020004" pitchFamily="2" charset="0"/>
              </a:rPr>
              <a:t>during lifetime </a:t>
            </a:r>
            <a:r>
              <a:rPr lang="en-US" sz="3200" u="sng" dirty="0">
                <a:latin typeface="Sitka Text" panose="02000505000000020004" pitchFamily="2" charset="0"/>
              </a:rPr>
              <a:t>and</a:t>
            </a:r>
            <a:r>
              <a:rPr lang="en-US" sz="3200" dirty="0">
                <a:latin typeface="Sitka Text" panose="02000505000000020004" pitchFamily="2" charset="0"/>
              </a:rPr>
              <a:t> written consent of spouse (if any) after death </a:t>
            </a:r>
          </a:p>
          <a:p>
            <a:pPr marL="548640" lvl="2" indent="0">
              <a:buNone/>
            </a:pPr>
            <a:r>
              <a:rPr lang="en-US" sz="3200" dirty="0">
                <a:latin typeface="Sitka Text" panose="02000505000000020004" pitchFamily="2" charset="0"/>
              </a:rPr>
              <a:t>					</a:t>
            </a:r>
            <a:r>
              <a:rPr lang="en-US" sz="3900" b="1" dirty="0">
                <a:solidFill>
                  <a:schemeClr val="tx1"/>
                </a:solidFill>
                <a:latin typeface="Sitka Text" panose="02000505000000020004" pitchFamily="2" charset="0"/>
              </a:rPr>
              <a:t>OR</a:t>
            </a:r>
          </a:p>
          <a:p>
            <a:pPr marL="548640" lvl="2" indent="0">
              <a:buNone/>
            </a:pPr>
            <a:r>
              <a:rPr lang="en-US" sz="3200" dirty="0">
                <a:latin typeface="Sitka Text" panose="02000505000000020004" pitchFamily="2" charset="0"/>
              </a:rPr>
              <a:t>Written authorization by </a:t>
            </a:r>
            <a:r>
              <a:rPr lang="en-US" sz="3200" b="1" u="sng" dirty="0">
                <a:latin typeface="Sitka Text" panose="02000505000000020004" pitchFamily="2" charset="0"/>
              </a:rPr>
              <a:t>any party decedent designated</a:t>
            </a:r>
            <a:r>
              <a:rPr lang="en-US" sz="3200" dirty="0">
                <a:latin typeface="Sitka Text" panose="02000505000000020004" pitchFamily="2" charset="0"/>
              </a:rPr>
              <a:t> to take charge of the body for burial </a:t>
            </a:r>
            <a:r>
              <a:rPr lang="en-US" sz="3200" u="sng" dirty="0">
                <a:latin typeface="Sitka Text" panose="02000505000000020004" pitchFamily="2" charset="0"/>
              </a:rPr>
              <a:t>and</a:t>
            </a:r>
            <a:r>
              <a:rPr lang="en-US" sz="3200" dirty="0">
                <a:latin typeface="Sitka Text" panose="02000505000000020004" pitchFamily="2" charset="0"/>
              </a:rPr>
              <a:t> decedent's spouse (if any) after death </a:t>
            </a:r>
          </a:p>
        </p:txBody>
      </p:sp>
    </p:spTree>
    <p:extLst>
      <p:ext uri="{BB962C8B-B14F-4D97-AF65-F5344CB8AC3E}">
        <p14:creationId xmlns:p14="http://schemas.microsoft.com/office/powerpoint/2010/main" val="597544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D19D429-892D-4B05-82B8-BDC8D86580AC}"/>
              </a:ext>
            </a:extLst>
          </p:cNvPr>
          <p:cNvGraphicFramePr>
            <a:graphicFrameLocks noGrp="1"/>
          </p:cNvGraphicFramePr>
          <p:nvPr>
            <p:ph idx="1"/>
            <p:extLst>
              <p:ext uri="{D42A27DB-BD31-4B8C-83A1-F6EECF244321}">
                <p14:modId xmlns:p14="http://schemas.microsoft.com/office/powerpoint/2010/main" val="4024236360"/>
              </p:ext>
            </p:extLst>
          </p:nvPr>
        </p:nvGraphicFramePr>
        <p:xfrm>
          <a:off x="655638" y="503238"/>
          <a:ext cx="10880725" cy="5851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3867579" y="5127585"/>
            <a:ext cx="1557285" cy="1015663"/>
          </a:xfrm>
          <a:prstGeom prst="rect">
            <a:avLst/>
          </a:prstGeom>
          <a:noFill/>
        </p:spPr>
        <p:txBody>
          <a:bodyPr wrap="square" rtlCol="0">
            <a:spAutoFit/>
          </a:bodyPr>
          <a:lstStyle/>
          <a:p>
            <a:r>
              <a:rPr lang="en-US" sz="6000" dirty="0">
                <a:solidFill>
                  <a:schemeClr val="bg1"/>
                </a:solidFill>
                <a:latin typeface="Sitka Text" panose="02000505000000020004"/>
              </a:rPr>
              <a:t>Me</a:t>
            </a:r>
          </a:p>
        </p:txBody>
      </p:sp>
      <p:sp>
        <p:nvSpPr>
          <p:cNvPr id="2" name="TextBox 1"/>
          <p:cNvSpPr txBox="1"/>
          <p:nvPr/>
        </p:nvSpPr>
        <p:spPr>
          <a:xfrm>
            <a:off x="6331352" y="5127585"/>
            <a:ext cx="4190035" cy="1015663"/>
          </a:xfrm>
          <a:prstGeom prst="rect">
            <a:avLst/>
          </a:prstGeom>
          <a:noFill/>
        </p:spPr>
        <p:txBody>
          <a:bodyPr wrap="square" rtlCol="0">
            <a:spAutoFit/>
          </a:bodyPr>
          <a:lstStyle/>
          <a:p>
            <a:r>
              <a:rPr lang="en-US" sz="6000" dirty="0">
                <a:solidFill>
                  <a:schemeClr val="bg1"/>
                </a:solidFill>
                <a:latin typeface="Sitka Text" panose="02000505000000020004"/>
              </a:rPr>
              <a:t>Spouse</a:t>
            </a:r>
          </a:p>
        </p:txBody>
      </p:sp>
    </p:spTree>
    <p:extLst>
      <p:ext uri="{BB962C8B-B14F-4D97-AF65-F5344CB8AC3E}">
        <p14:creationId xmlns:p14="http://schemas.microsoft.com/office/powerpoint/2010/main" val="252562443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3ECD5-3474-4E91-A972-30CB20A1D2E9}"/>
              </a:ext>
            </a:extLst>
          </p:cNvPr>
          <p:cNvSpPr>
            <a:spLocks noGrp="1"/>
          </p:cNvSpPr>
          <p:nvPr>
            <p:ph type="title"/>
          </p:nvPr>
        </p:nvSpPr>
        <p:spPr/>
        <p:txBody>
          <a:bodyPr/>
          <a:lstStyle/>
          <a:p>
            <a:r>
              <a:rPr lang="en-US" dirty="0">
                <a:solidFill>
                  <a:schemeClr val="tx1"/>
                </a:solidFill>
                <a:latin typeface="Sitka Text" panose="02000505000000020004" pitchFamily="2" charset="0"/>
              </a:rPr>
              <a:t>Autopsy Rights (continued)</a:t>
            </a:r>
          </a:p>
        </p:txBody>
      </p:sp>
      <p:sp>
        <p:nvSpPr>
          <p:cNvPr id="3" name="Content Placeholder 2">
            <a:extLst>
              <a:ext uri="{FF2B5EF4-FFF2-40B4-BE49-F238E27FC236}">
                <a16:creationId xmlns:a16="http://schemas.microsoft.com/office/drawing/2014/main" id="{B92BC2BF-F53E-446C-A79F-AEAAEE4F0572}"/>
              </a:ext>
            </a:extLst>
          </p:cNvPr>
          <p:cNvSpPr>
            <a:spLocks noGrp="1"/>
          </p:cNvSpPr>
          <p:nvPr>
            <p:ph idx="1"/>
          </p:nvPr>
        </p:nvSpPr>
        <p:spPr>
          <a:xfrm>
            <a:off x="1143000" y="2057399"/>
            <a:ext cx="10102516" cy="4487779"/>
          </a:xfrm>
        </p:spPr>
        <p:txBody>
          <a:bodyPr>
            <a:normAutofit fontScale="92500" lnSpcReduction="20000"/>
          </a:bodyPr>
          <a:lstStyle/>
          <a:p>
            <a:pPr marL="45720" indent="0">
              <a:buNone/>
            </a:pPr>
            <a:r>
              <a:rPr lang="en-US" sz="4300" dirty="0">
                <a:latin typeface="Sitka Text" panose="02000505000000020004" pitchFamily="2" charset="0"/>
              </a:rPr>
              <a:t>Authorizations</a:t>
            </a:r>
          </a:p>
          <a:p>
            <a:pPr marL="45720" indent="0">
              <a:buNone/>
            </a:pPr>
            <a:endParaRPr lang="en-US" sz="100" dirty="0">
              <a:latin typeface="Sitka Text" panose="02000505000000020004" pitchFamily="2" charset="0"/>
            </a:endParaRPr>
          </a:p>
          <a:p>
            <a:pPr marL="548640" lvl="2" indent="0">
              <a:buNone/>
            </a:pPr>
            <a:r>
              <a:rPr lang="en-US" sz="3000" dirty="0">
                <a:latin typeface="Sitka Text" panose="02000505000000020004" pitchFamily="2" charset="0"/>
              </a:rPr>
              <a:t>Written authorization of </a:t>
            </a:r>
            <a:r>
              <a:rPr lang="en-US" sz="3000" b="1" u="sng" dirty="0">
                <a:latin typeface="Sitka Text" panose="02000505000000020004" pitchFamily="2" charset="0"/>
              </a:rPr>
              <a:t>decedent’s</a:t>
            </a:r>
            <a:r>
              <a:rPr lang="en-US" sz="3000" b="1" dirty="0">
                <a:latin typeface="Sitka Text" panose="02000505000000020004" pitchFamily="2" charset="0"/>
              </a:rPr>
              <a:t> </a:t>
            </a:r>
            <a:r>
              <a:rPr lang="en-US" sz="3000" b="1" u="sng" dirty="0">
                <a:latin typeface="Sitka Text" panose="02000505000000020004" pitchFamily="2" charset="0"/>
              </a:rPr>
              <a:t>spouse</a:t>
            </a:r>
          </a:p>
          <a:p>
            <a:pPr marL="548640" lvl="2" indent="0">
              <a:buNone/>
            </a:pPr>
            <a:endParaRPr lang="en-US" sz="3000" b="1" u="sng" dirty="0">
              <a:latin typeface="Sitka Text" panose="02000505000000020004" pitchFamily="2" charset="0"/>
            </a:endParaRPr>
          </a:p>
          <a:p>
            <a:pPr marL="548640" lvl="2" indent="0">
              <a:buNone/>
            </a:pPr>
            <a:r>
              <a:rPr lang="en-US" sz="3000" dirty="0">
                <a:latin typeface="Sitka Text" panose="02000505000000020004" pitchFamily="2" charset="0"/>
              </a:rPr>
              <a:t>If incompetent surviving spouse, or unavailable or does not claim body, or no surviving spouse, then next closest living relative as define by statute:</a:t>
            </a:r>
          </a:p>
          <a:p>
            <a:pPr marL="548640" lvl="2" indent="0">
              <a:buNone/>
            </a:pPr>
            <a:endParaRPr lang="en-US" sz="3000" dirty="0">
              <a:latin typeface="Sitka Text" panose="02000505000000020004" pitchFamily="2" charset="0"/>
            </a:endParaRPr>
          </a:p>
          <a:p>
            <a:pPr marL="548640" lvl="2" indent="0">
              <a:buNone/>
            </a:pPr>
            <a:r>
              <a:rPr lang="en-US" sz="3000" dirty="0">
                <a:latin typeface="Sitka Text" panose="02000505000000020004" pitchFamily="2" charset="0"/>
              </a:rPr>
              <a:t>If no one else, written authorization of any other relative or friend who assumes custody of body for burial </a:t>
            </a:r>
          </a:p>
          <a:p>
            <a:pPr marL="548640" lvl="2" indent="0">
              <a:buNone/>
            </a:pPr>
            <a:r>
              <a:rPr lang="en-US" sz="3200" dirty="0">
                <a:latin typeface="Sitka Text" panose="02000505000000020004" pitchFamily="2" charset="0"/>
              </a:rPr>
              <a:t>	</a:t>
            </a:r>
          </a:p>
        </p:txBody>
      </p:sp>
    </p:spTree>
    <p:extLst>
      <p:ext uri="{BB962C8B-B14F-4D97-AF65-F5344CB8AC3E}">
        <p14:creationId xmlns:p14="http://schemas.microsoft.com/office/powerpoint/2010/main" val="131665655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90C54277-415F-43BB-A8B0-DE49A7695D2C}"/>
              </a:ext>
            </a:extLst>
          </p:cNvPr>
          <p:cNvGrpSpPr/>
          <p:nvPr/>
        </p:nvGrpSpPr>
        <p:grpSpPr>
          <a:xfrm>
            <a:off x="265942" y="288123"/>
            <a:ext cx="11660116" cy="6279475"/>
            <a:chOff x="252386" y="266804"/>
            <a:chExt cx="11660116" cy="6279475"/>
          </a:xfrm>
        </p:grpSpPr>
        <p:pic>
          <p:nvPicPr>
            <p:cNvPr id="28" name="Picture 27" descr="A person looking at the camera&#10;&#10;Description automatically generated">
              <a:extLst>
                <a:ext uri="{FF2B5EF4-FFF2-40B4-BE49-F238E27FC236}">
                  <a16:creationId xmlns:a16="http://schemas.microsoft.com/office/drawing/2014/main" id="{3650E821-FE36-429A-81AB-D9E6196DD087}"/>
                </a:ext>
              </a:extLst>
            </p:cNvPr>
            <p:cNvPicPr>
              <a:picLocks noChangeAspect="1"/>
            </p:cNvPicPr>
            <p:nvPr/>
          </p:nvPicPr>
          <p:blipFill rotWithShape="1">
            <a:blip r:embed="rId3">
              <a:extLst>
                <a:ext uri="{28A0092B-C50C-407E-A947-70E740481C1C}">
                  <a14:useLocalDpi xmlns:a14="http://schemas.microsoft.com/office/drawing/2010/main" val="0"/>
                </a:ext>
              </a:extLst>
            </a:blip>
            <a:srcRect l="26476" t="384" r="24471"/>
            <a:stretch/>
          </p:blipFill>
          <p:spPr>
            <a:xfrm>
              <a:off x="2493095" y="4530140"/>
              <a:ext cx="1764728" cy="2016139"/>
            </a:xfrm>
            <a:prstGeom prst="rect">
              <a:avLst/>
            </a:prstGeom>
          </p:spPr>
        </p:pic>
        <p:pic>
          <p:nvPicPr>
            <p:cNvPr id="30" name="Picture 29" descr="A person in a pink dress&#10;&#10;Description automatically generated">
              <a:extLst>
                <a:ext uri="{FF2B5EF4-FFF2-40B4-BE49-F238E27FC236}">
                  <a16:creationId xmlns:a16="http://schemas.microsoft.com/office/drawing/2014/main" id="{99A95844-BD67-494F-972B-A4963F0EA93B}"/>
                </a:ext>
              </a:extLst>
            </p:cNvPr>
            <p:cNvPicPr>
              <a:picLocks noChangeAspect="1"/>
            </p:cNvPicPr>
            <p:nvPr/>
          </p:nvPicPr>
          <p:blipFill rotWithShape="1">
            <a:blip r:embed="rId4">
              <a:extLst>
                <a:ext uri="{28A0092B-C50C-407E-A947-70E740481C1C}">
                  <a14:useLocalDpi xmlns:a14="http://schemas.microsoft.com/office/drawing/2010/main" val="0"/>
                </a:ext>
              </a:extLst>
            </a:blip>
            <a:srcRect l="10174" r="15093" b="9397"/>
            <a:stretch/>
          </p:blipFill>
          <p:spPr>
            <a:xfrm>
              <a:off x="8662678" y="2294617"/>
              <a:ext cx="1473420" cy="2235523"/>
            </a:xfrm>
            <a:prstGeom prst="rect">
              <a:avLst/>
            </a:prstGeom>
          </p:spPr>
        </p:pic>
        <p:pic>
          <p:nvPicPr>
            <p:cNvPr id="32" name="Picture 31" descr="A person posing for the camera&#10;&#10;Description automatically generated">
              <a:extLst>
                <a:ext uri="{FF2B5EF4-FFF2-40B4-BE49-F238E27FC236}">
                  <a16:creationId xmlns:a16="http://schemas.microsoft.com/office/drawing/2014/main" id="{2CDA6887-7367-4A9C-A340-002F727BCBEE}"/>
                </a:ext>
              </a:extLst>
            </p:cNvPr>
            <p:cNvPicPr>
              <a:picLocks noChangeAspect="1"/>
            </p:cNvPicPr>
            <p:nvPr/>
          </p:nvPicPr>
          <p:blipFill rotWithShape="1">
            <a:blip r:embed="rId5">
              <a:extLst>
                <a:ext uri="{28A0092B-C50C-407E-A947-70E740481C1C}">
                  <a14:useLocalDpi xmlns:a14="http://schemas.microsoft.com/office/drawing/2010/main" val="0"/>
                </a:ext>
              </a:extLst>
            </a:blip>
            <a:srcRect l="6231" r="37638" b="216"/>
            <a:stretch/>
          </p:blipFill>
          <p:spPr>
            <a:xfrm>
              <a:off x="8496830" y="267289"/>
              <a:ext cx="1713965" cy="2031271"/>
            </a:xfrm>
            <a:prstGeom prst="rect">
              <a:avLst/>
            </a:prstGeom>
          </p:spPr>
        </p:pic>
        <p:pic>
          <p:nvPicPr>
            <p:cNvPr id="33" name="Picture 32" descr="A picture containing person, woman, music&#10;&#10;Description automatically generated">
              <a:extLst>
                <a:ext uri="{FF2B5EF4-FFF2-40B4-BE49-F238E27FC236}">
                  <a16:creationId xmlns:a16="http://schemas.microsoft.com/office/drawing/2014/main" id="{9C53F5B6-9A97-49AA-867D-38FF263D7F0E}"/>
                </a:ext>
              </a:extLst>
            </p:cNvPr>
            <p:cNvPicPr>
              <a:picLocks noChangeAspect="1"/>
            </p:cNvPicPr>
            <p:nvPr/>
          </p:nvPicPr>
          <p:blipFill rotWithShape="1">
            <a:blip r:embed="rId6">
              <a:extLst>
                <a:ext uri="{28A0092B-C50C-407E-A947-70E740481C1C}">
                  <a14:useLocalDpi xmlns:a14="http://schemas.microsoft.com/office/drawing/2010/main" val="0"/>
                </a:ext>
              </a:extLst>
            </a:blip>
            <a:srcRect l="13231" t="1090" r="15080" b="10483"/>
            <a:stretch/>
          </p:blipFill>
          <p:spPr>
            <a:xfrm>
              <a:off x="9733182" y="4522357"/>
              <a:ext cx="2179320" cy="2016139"/>
            </a:xfrm>
            <a:prstGeom prst="rect">
              <a:avLst/>
            </a:prstGeom>
          </p:spPr>
        </p:pic>
        <p:pic>
          <p:nvPicPr>
            <p:cNvPr id="34" name="Picture 33" descr="A group of people sitting at a table wearing a suit and tie&#10;&#10;Description automatically generated">
              <a:extLst>
                <a:ext uri="{FF2B5EF4-FFF2-40B4-BE49-F238E27FC236}">
                  <a16:creationId xmlns:a16="http://schemas.microsoft.com/office/drawing/2014/main" id="{E395219A-F74C-434E-988F-BD28F1D32D30}"/>
                </a:ext>
              </a:extLst>
            </p:cNvPr>
            <p:cNvPicPr>
              <a:picLocks noChangeAspect="1"/>
            </p:cNvPicPr>
            <p:nvPr/>
          </p:nvPicPr>
          <p:blipFill rotWithShape="1">
            <a:blip r:embed="rId7">
              <a:extLst>
                <a:ext uri="{28A0092B-C50C-407E-A947-70E740481C1C}">
                  <a14:useLocalDpi xmlns:a14="http://schemas.microsoft.com/office/drawing/2010/main" val="0"/>
                </a:ext>
              </a:extLst>
            </a:blip>
            <a:srcRect l="21086" t="-1" b="1185"/>
            <a:stretch/>
          </p:blipFill>
          <p:spPr>
            <a:xfrm>
              <a:off x="10132857" y="2295038"/>
              <a:ext cx="1779645" cy="2228427"/>
            </a:xfrm>
            <a:prstGeom prst="rect">
              <a:avLst/>
            </a:prstGeom>
          </p:spPr>
        </p:pic>
        <p:pic>
          <p:nvPicPr>
            <p:cNvPr id="36" name="Picture 35" descr="A person smiling at the camera&#10;&#10;Description automatically generated">
              <a:extLst>
                <a:ext uri="{FF2B5EF4-FFF2-40B4-BE49-F238E27FC236}">
                  <a16:creationId xmlns:a16="http://schemas.microsoft.com/office/drawing/2014/main" id="{3649A9EE-B057-41CD-A81D-46740AF10D1C}"/>
                </a:ext>
              </a:extLst>
            </p:cNvPr>
            <p:cNvPicPr>
              <a:picLocks noChangeAspect="1"/>
            </p:cNvPicPr>
            <p:nvPr/>
          </p:nvPicPr>
          <p:blipFill rotWithShape="1">
            <a:blip r:embed="rId8">
              <a:extLst>
                <a:ext uri="{28A0092B-C50C-407E-A947-70E740481C1C}">
                  <a14:useLocalDpi xmlns:a14="http://schemas.microsoft.com/office/drawing/2010/main" val="0"/>
                </a:ext>
              </a:extLst>
            </a:blip>
            <a:srcRect l="20676" r="15801"/>
            <a:stretch/>
          </p:blipFill>
          <p:spPr>
            <a:xfrm>
              <a:off x="10198537" y="267423"/>
              <a:ext cx="1713965" cy="2023646"/>
            </a:xfrm>
            <a:prstGeom prst="rect">
              <a:avLst/>
            </a:prstGeom>
          </p:spPr>
        </p:pic>
        <p:pic>
          <p:nvPicPr>
            <p:cNvPr id="38" name="Picture 37" descr="A smiling person in a green shirt&#10;&#10;Description automatically generated">
              <a:extLst>
                <a:ext uri="{FF2B5EF4-FFF2-40B4-BE49-F238E27FC236}">
                  <a16:creationId xmlns:a16="http://schemas.microsoft.com/office/drawing/2014/main" id="{F566B1B5-AED5-4643-8426-1FFE56F78DF5}"/>
                </a:ext>
              </a:extLst>
            </p:cNvPr>
            <p:cNvPicPr>
              <a:picLocks noChangeAspect="1"/>
            </p:cNvPicPr>
            <p:nvPr/>
          </p:nvPicPr>
          <p:blipFill rotWithShape="1">
            <a:blip r:embed="rId9">
              <a:extLst>
                <a:ext uri="{28A0092B-C50C-407E-A947-70E740481C1C}">
                  <a14:useLocalDpi xmlns:a14="http://schemas.microsoft.com/office/drawing/2010/main" val="0"/>
                </a:ext>
              </a:extLst>
            </a:blip>
            <a:srcRect l="20409" r="10269"/>
            <a:stretch/>
          </p:blipFill>
          <p:spPr>
            <a:xfrm>
              <a:off x="252386" y="273821"/>
              <a:ext cx="1391876" cy="2023922"/>
            </a:xfrm>
            <a:prstGeom prst="rect">
              <a:avLst/>
            </a:prstGeom>
          </p:spPr>
        </p:pic>
        <p:pic>
          <p:nvPicPr>
            <p:cNvPr id="40" name="Picture 39" descr="A person wearing a hat&#10;&#10;Description automatically generated">
              <a:extLst>
                <a:ext uri="{FF2B5EF4-FFF2-40B4-BE49-F238E27FC236}">
                  <a16:creationId xmlns:a16="http://schemas.microsoft.com/office/drawing/2014/main" id="{B3A1DC7D-B6BF-4723-96F6-0196DE86A243}"/>
                </a:ext>
              </a:extLst>
            </p:cNvPr>
            <p:cNvPicPr>
              <a:picLocks noChangeAspect="1"/>
            </p:cNvPicPr>
            <p:nvPr/>
          </p:nvPicPr>
          <p:blipFill rotWithShape="1">
            <a:blip r:embed="rId10">
              <a:extLst>
                <a:ext uri="{28A0092B-C50C-407E-A947-70E740481C1C}">
                  <a14:useLocalDpi xmlns:a14="http://schemas.microsoft.com/office/drawing/2010/main" val="0"/>
                </a:ext>
              </a:extLst>
            </a:blip>
            <a:srcRect l="14913" r="16571"/>
            <a:stretch/>
          </p:blipFill>
          <p:spPr>
            <a:xfrm>
              <a:off x="6647900" y="266804"/>
              <a:ext cx="1848930" cy="2023922"/>
            </a:xfrm>
            <a:prstGeom prst="rect">
              <a:avLst/>
            </a:prstGeom>
          </p:spPr>
        </p:pic>
        <p:pic>
          <p:nvPicPr>
            <p:cNvPr id="42" name="Picture 41" descr="A person wearing a suit and tie&#10;&#10;Description automatically generated">
              <a:extLst>
                <a:ext uri="{FF2B5EF4-FFF2-40B4-BE49-F238E27FC236}">
                  <a16:creationId xmlns:a16="http://schemas.microsoft.com/office/drawing/2014/main" id="{1C36AFC6-F88D-464E-BE94-C9AA4C41866D}"/>
                </a:ext>
              </a:extLst>
            </p:cNvPr>
            <p:cNvPicPr>
              <a:picLocks noChangeAspect="1"/>
            </p:cNvPicPr>
            <p:nvPr/>
          </p:nvPicPr>
          <p:blipFill rotWithShape="1">
            <a:blip r:embed="rId11">
              <a:extLst>
                <a:ext uri="{28A0092B-C50C-407E-A947-70E740481C1C}">
                  <a14:useLocalDpi xmlns:a14="http://schemas.microsoft.com/office/drawing/2010/main" val="0"/>
                </a:ext>
              </a:extLst>
            </a:blip>
            <a:srcRect b="11122"/>
            <a:stretch/>
          </p:blipFill>
          <p:spPr>
            <a:xfrm>
              <a:off x="7774001" y="4522358"/>
              <a:ext cx="1959181" cy="2023921"/>
            </a:xfrm>
            <a:prstGeom prst="rect">
              <a:avLst/>
            </a:prstGeom>
          </p:spPr>
        </p:pic>
        <p:pic>
          <p:nvPicPr>
            <p:cNvPr id="44" name="Picture 43" descr="A person standing in front of a microphone&#10;&#10;Description automatically generated">
              <a:extLst>
                <a:ext uri="{FF2B5EF4-FFF2-40B4-BE49-F238E27FC236}">
                  <a16:creationId xmlns:a16="http://schemas.microsoft.com/office/drawing/2014/main" id="{7E955FBB-7BCB-4DEF-9231-EE01EA317A05}"/>
                </a:ext>
              </a:extLst>
            </p:cNvPr>
            <p:cNvPicPr>
              <a:picLocks noChangeAspect="1"/>
            </p:cNvPicPr>
            <p:nvPr/>
          </p:nvPicPr>
          <p:blipFill rotWithShape="1">
            <a:blip r:embed="rId12">
              <a:extLst>
                <a:ext uri="{28A0092B-C50C-407E-A947-70E740481C1C}">
                  <a14:useLocalDpi xmlns:a14="http://schemas.microsoft.com/office/drawing/2010/main" val="0"/>
                </a:ext>
              </a:extLst>
            </a:blip>
            <a:srcRect l="28689" r="23744" b="4161"/>
            <a:stretch/>
          </p:blipFill>
          <p:spPr>
            <a:xfrm>
              <a:off x="6274343" y="4530140"/>
              <a:ext cx="1512716" cy="2016139"/>
            </a:xfrm>
            <a:prstGeom prst="rect">
              <a:avLst/>
            </a:prstGeom>
          </p:spPr>
        </p:pic>
        <p:pic>
          <p:nvPicPr>
            <p:cNvPr id="46" name="Picture 45" descr="A person wearing a costume&#10;&#10;Description automatically generated">
              <a:extLst>
                <a:ext uri="{FF2B5EF4-FFF2-40B4-BE49-F238E27FC236}">
                  <a16:creationId xmlns:a16="http://schemas.microsoft.com/office/drawing/2014/main" id="{DFD1F8F6-D238-4104-AB26-C25C0E17FC56}"/>
                </a:ext>
              </a:extLst>
            </p:cNvPr>
            <p:cNvPicPr>
              <a:picLocks noChangeAspect="1"/>
            </p:cNvPicPr>
            <p:nvPr/>
          </p:nvPicPr>
          <p:blipFill rotWithShape="1">
            <a:blip r:embed="rId13">
              <a:extLst>
                <a:ext uri="{28A0092B-C50C-407E-A947-70E740481C1C}">
                  <a14:useLocalDpi xmlns:a14="http://schemas.microsoft.com/office/drawing/2010/main" val="0"/>
                </a:ext>
              </a:extLst>
            </a:blip>
            <a:srcRect l="10822" r="11914"/>
            <a:stretch/>
          </p:blipFill>
          <p:spPr>
            <a:xfrm>
              <a:off x="1634219" y="273821"/>
              <a:ext cx="1563748" cy="2023922"/>
            </a:xfrm>
            <a:prstGeom prst="rect">
              <a:avLst/>
            </a:prstGeom>
          </p:spPr>
        </p:pic>
        <p:pic>
          <p:nvPicPr>
            <p:cNvPr id="48" name="Picture 47" descr="A person wearing a white shirt&#10;&#10;Description automatically generated">
              <a:extLst>
                <a:ext uri="{FF2B5EF4-FFF2-40B4-BE49-F238E27FC236}">
                  <a16:creationId xmlns:a16="http://schemas.microsoft.com/office/drawing/2014/main" id="{216F5841-2AC4-445C-8DFA-45E307D4B6D1}"/>
                </a:ext>
              </a:extLst>
            </p:cNvPr>
            <p:cNvPicPr>
              <a:picLocks noChangeAspect="1"/>
            </p:cNvPicPr>
            <p:nvPr/>
          </p:nvPicPr>
          <p:blipFill rotWithShape="1">
            <a:blip r:embed="rId14">
              <a:extLst>
                <a:ext uri="{28A0092B-C50C-407E-A947-70E740481C1C}">
                  <a14:useLocalDpi xmlns:a14="http://schemas.microsoft.com/office/drawing/2010/main" val="0"/>
                </a:ext>
              </a:extLst>
            </a:blip>
            <a:srcRect l="22202" r="23865"/>
            <a:stretch/>
          </p:blipFill>
          <p:spPr>
            <a:xfrm>
              <a:off x="4462021" y="2291068"/>
              <a:ext cx="2136339" cy="2232397"/>
            </a:xfrm>
            <a:prstGeom prst="rect">
              <a:avLst/>
            </a:prstGeom>
          </p:spPr>
        </p:pic>
        <p:pic>
          <p:nvPicPr>
            <p:cNvPr id="50" name="Picture 49" descr="A person holding a guitar&#10;&#10;Description automatically generated">
              <a:extLst>
                <a:ext uri="{FF2B5EF4-FFF2-40B4-BE49-F238E27FC236}">
                  <a16:creationId xmlns:a16="http://schemas.microsoft.com/office/drawing/2014/main" id="{9CD7BABC-5BC1-4693-B2FD-A5577923D7E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86363" y="2294617"/>
              <a:ext cx="2079556" cy="2235523"/>
            </a:xfrm>
            <a:prstGeom prst="rect">
              <a:avLst/>
            </a:prstGeom>
          </p:spPr>
        </p:pic>
        <p:pic>
          <p:nvPicPr>
            <p:cNvPr id="52" name="Picture 51" descr="A person holding a basketball&#10;&#10;Description automatically generated">
              <a:extLst>
                <a:ext uri="{FF2B5EF4-FFF2-40B4-BE49-F238E27FC236}">
                  <a16:creationId xmlns:a16="http://schemas.microsoft.com/office/drawing/2014/main" id="{0CB0298E-6790-46CF-AAF8-733BA4F2DC41}"/>
                </a:ext>
              </a:extLst>
            </p:cNvPr>
            <p:cNvPicPr>
              <a:picLocks noChangeAspect="1"/>
            </p:cNvPicPr>
            <p:nvPr/>
          </p:nvPicPr>
          <p:blipFill rotWithShape="1">
            <a:blip r:embed="rId16">
              <a:extLst>
                <a:ext uri="{28A0092B-C50C-407E-A947-70E740481C1C}">
                  <a14:useLocalDpi xmlns:a14="http://schemas.microsoft.com/office/drawing/2010/main" val="0"/>
                </a:ext>
              </a:extLst>
            </a:blip>
            <a:srcRect t="1" b="2810"/>
            <a:stretch/>
          </p:blipFill>
          <p:spPr>
            <a:xfrm>
              <a:off x="3191053" y="2291069"/>
              <a:ext cx="1274384" cy="2229042"/>
            </a:xfrm>
            <a:prstGeom prst="rect">
              <a:avLst/>
            </a:prstGeom>
          </p:spPr>
        </p:pic>
        <p:pic>
          <p:nvPicPr>
            <p:cNvPr id="54" name="Picture 53" descr="A person in a pool of water&#10;&#10;Description automatically generated">
              <a:extLst>
                <a:ext uri="{FF2B5EF4-FFF2-40B4-BE49-F238E27FC236}">
                  <a16:creationId xmlns:a16="http://schemas.microsoft.com/office/drawing/2014/main" id="{3144CED1-07C5-42AD-A799-6C7266B314FF}"/>
                </a:ext>
              </a:extLst>
            </p:cNvPr>
            <p:cNvPicPr>
              <a:picLocks noChangeAspect="1"/>
            </p:cNvPicPr>
            <p:nvPr/>
          </p:nvPicPr>
          <p:blipFill rotWithShape="1">
            <a:blip r:embed="rId17">
              <a:extLst>
                <a:ext uri="{28A0092B-C50C-407E-A947-70E740481C1C}">
                  <a14:useLocalDpi xmlns:a14="http://schemas.microsoft.com/office/drawing/2010/main" val="0"/>
                </a:ext>
              </a:extLst>
            </a:blip>
            <a:srcRect r="21355"/>
            <a:stretch/>
          </p:blipFill>
          <p:spPr>
            <a:xfrm>
              <a:off x="253996" y="2297743"/>
              <a:ext cx="1574276" cy="2231290"/>
            </a:xfrm>
            <a:prstGeom prst="rect">
              <a:avLst/>
            </a:prstGeom>
          </p:spPr>
        </p:pic>
        <p:pic>
          <p:nvPicPr>
            <p:cNvPr id="56" name="Picture 55" descr="A person wearing a uniform&#10;&#10;Description automatically generated">
              <a:extLst>
                <a:ext uri="{FF2B5EF4-FFF2-40B4-BE49-F238E27FC236}">
                  <a16:creationId xmlns:a16="http://schemas.microsoft.com/office/drawing/2014/main" id="{F7A6649E-DA7B-459A-A495-6B566FEFE0F8}"/>
                </a:ext>
              </a:extLst>
            </p:cNvPr>
            <p:cNvPicPr>
              <a:picLocks noChangeAspect="1"/>
            </p:cNvPicPr>
            <p:nvPr/>
          </p:nvPicPr>
          <p:blipFill rotWithShape="1">
            <a:blip r:embed="rId18">
              <a:extLst>
                <a:ext uri="{28A0092B-C50C-407E-A947-70E740481C1C}">
                  <a14:useLocalDpi xmlns:a14="http://schemas.microsoft.com/office/drawing/2010/main" val="0"/>
                </a:ext>
              </a:extLst>
            </a:blip>
            <a:srcRect l="32300" t="-776" r="11194"/>
            <a:stretch/>
          </p:blipFill>
          <p:spPr>
            <a:xfrm>
              <a:off x="4254444" y="4513435"/>
              <a:ext cx="2019899" cy="2025061"/>
            </a:xfrm>
            <a:prstGeom prst="rect">
              <a:avLst/>
            </a:prstGeom>
          </p:spPr>
        </p:pic>
        <p:pic>
          <p:nvPicPr>
            <p:cNvPr id="58" name="Picture 57" descr="A person posing for the camera&#10;&#10;Description automatically generated">
              <a:extLst>
                <a:ext uri="{FF2B5EF4-FFF2-40B4-BE49-F238E27FC236}">
                  <a16:creationId xmlns:a16="http://schemas.microsoft.com/office/drawing/2014/main" id="{299B7F8B-8406-4FDD-9807-30E8E39A5C6C}"/>
                </a:ext>
              </a:extLst>
            </p:cNvPr>
            <p:cNvPicPr>
              <a:picLocks noChangeAspect="1"/>
            </p:cNvPicPr>
            <p:nvPr/>
          </p:nvPicPr>
          <p:blipFill rotWithShape="1">
            <a:blip r:embed="rId19">
              <a:extLst>
                <a:ext uri="{28A0092B-C50C-407E-A947-70E740481C1C}">
                  <a14:useLocalDpi xmlns:a14="http://schemas.microsoft.com/office/drawing/2010/main" val="0"/>
                </a:ext>
              </a:extLst>
            </a:blip>
            <a:srcRect l="14929" t="3037" r="22688"/>
            <a:stretch/>
          </p:blipFill>
          <p:spPr>
            <a:xfrm>
              <a:off x="4906681" y="266804"/>
              <a:ext cx="1741963" cy="2023923"/>
            </a:xfrm>
            <a:prstGeom prst="rect">
              <a:avLst/>
            </a:prstGeom>
          </p:spPr>
        </p:pic>
        <p:pic>
          <p:nvPicPr>
            <p:cNvPr id="60" name="Picture 59" descr="A person sitting on a couch&#10;&#10;Description automatically generated">
              <a:extLst>
                <a:ext uri="{FF2B5EF4-FFF2-40B4-BE49-F238E27FC236}">
                  <a16:creationId xmlns:a16="http://schemas.microsoft.com/office/drawing/2014/main" id="{3FFA222F-1137-47CC-85AB-3E45515A64B4}"/>
                </a:ext>
              </a:extLst>
            </p:cNvPr>
            <p:cNvPicPr>
              <a:picLocks noChangeAspect="1"/>
            </p:cNvPicPr>
            <p:nvPr/>
          </p:nvPicPr>
          <p:blipFill rotWithShape="1">
            <a:blip r:embed="rId20">
              <a:extLst>
                <a:ext uri="{28A0092B-C50C-407E-A947-70E740481C1C}">
                  <a14:useLocalDpi xmlns:a14="http://schemas.microsoft.com/office/drawing/2010/main" val="0"/>
                </a:ext>
              </a:extLst>
            </a:blip>
            <a:srcRect l="13494" t="3896" r="9647"/>
            <a:stretch/>
          </p:blipFill>
          <p:spPr>
            <a:xfrm>
              <a:off x="1795152" y="2297743"/>
              <a:ext cx="1395887" cy="2232397"/>
            </a:xfrm>
            <a:prstGeom prst="rect">
              <a:avLst/>
            </a:prstGeom>
          </p:spPr>
        </p:pic>
        <p:pic>
          <p:nvPicPr>
            <p:cNvPr id="65" name="Picture 64" descr="A close up of a person&#10;&#10;Description automatically generated">
              <a:extLst>
                <a:ext uri="{FF2B5EF4-FFF2-40B4-BE49-F238E27FC236}">
                  <a16:creationId xmlns:a16="http://schemas.microsoft.com/office/drawing/2014/main" id="{90FFCAC9-EA41-4053-BE3C-517E5093A75E}"/>
                </a:ext>
              </a:extLst>
            </p:cNvPr>
            <p:cNvPicPr>
              <a:picLocks noChangeAspect="1"/>
            </p:cNvPicPr>
            <p:nvPr/>
          </p:nvPicPr>
          <p:blipFill rotWithShape="1">
            <a:blip r:embed="rId21">
              <a:extLst>
                <a:ext uri="{28A0092B-C50C-407E-A947-70E740481C1C}">
                  <a14:useLocalDpi xmlns:a14="http://schemas.microsoft.com/office/drawing/2010/main" val="0"/>
                </a:ext>
              </a:extLst>
            </a:blip>
            <a:srcRect l="16993" r="34835"/>
            <a:stretch/>
          </p:blipFill>
          <p:spPr>
            <a:xfrm>
              <a:off x="3183727" y="273821"/>
              <a:ext cx="1741963" cy="2025061"/>
            </a:xfrm>
            <a:prstGeom prst="rect">
              <a:avLst/>
            </a:prstGeom>
          </p:spPr>
        </p:pic>
        <p:pic>
          <p:nvPicPr>
            <p:cNvPr id="66" name="Picture 65" descr="A person standing on a stage&#10;&#10;Description automatically generated">
              <a:extLst>
                <a:ext uri="{FF2B5EF4-FFF2-40B4-BE49-F238E27FC236}">
                  <a16:creationId xmlns:a16="http://schemas.microsoft.com/office/drawing/2014/main" id="{872BA87E-7095-470F-BEFA-7057EA36D308}"/>
                </a:ext>
              </a:extLst>
            </p:cNvPr>
            <p:cNvPicPr>
              <a:picLocks noChangeAspect="1"/>
            </p:cNvPicPr>
            <p:nvPr/>
          </p:nvPicPr>
          <p:blipFill rotWithShape="1">
            <a:blip r:embed="rId22">
              <a:extLst>
                <a:ext uri="{28A0092B-C50C-407E-A947-70E740481C1C}">
                  <a14:useLocalDpi xmlns:a14="http://schemas.microsoft.com/office/drawing/2010/main" val="0"/>
                </a:ext>
              </a:extLst>
            </a:blip>
            <a:srcRect l="11391" r="3117"/>
            <a:stretch/>
          </p:blipFill>
          <p:spPr>
            <a:xfrm>
              <a:off x="253982" y="4522358"/>
              <a:ext cx="2325390" cy="2016139"/>
            </a:xfrm>
            <a:prstGeom prst="rect">
              <a:avLst/>
            </a:prstGeom>
          </p:spPr>
        </p:pic>
      </p:grpSp>
      <p:sp>
        <p:nvSpPr>
          <p:cNvPr id="63" name="Rectangle 62">
            <a:extLst>
              <a:ext uri="{FF2B5EF4-FFF2-40B4-BE49-F238E27FC236}">
                <a16:creationId xmlns:a16="http://schemas.microsoft.com/office/drawing/2014/main" id="{866FD545-0CCE-48FC-904F-284A8A9F2198}"/>
              </a:ext>
            </a:extLst>
          </p:cNvPr>
          <p:cNvSpPr/>
          <p:nvPr/>
        </p:nvSpPr>
        <p:spPr>
          <a:xfrm>
            <a:off x="304684" y="398647"/>
            <a:ext cx="7047122" cy="1015663"/>
          </a:xfrm>
          <a:prstGeom prst="rect">
            <a:avLst/>
          </a:prstGeom>
          <a:noFill/>
        </p:spPr>
        <p:txBody>
          <a:bodyPr wrap="none" lIns="91440" tIns="45720" rIns="91440" bIns="45720">
            <a:spAutoFit/>
          </a:bodyPr>
          <a:lstStyle/>
          <a:p>
            <a:pPr algn="ctr"/>
            <a:r>
              <a:rPr lang="en-US" sz="6000" dirty="0">
                <a:ln w="0">
                  <a:solidFill>
                    <a:srgbClr val="FFFF00"/>
                  </a:solidFill>
                </a:ln>
                <a:solidFill>
                  <a:srgbClr val="FF0066"/>
                </a:solidFill>
                <a:effectLst>
                  <a:outerShdw blurRad="50800" dist="38100" dir="10800000" algn="r" rotWithShape="0">
                    <a:prstClr val="black">
                      <a:alpha val="40000"/>
                    </a:prstClr>
                  </a:outerShdw>
                  <a:reflection blurRad="6350" stA="53000" endA="300" endPos="35500" dir="5400000" sy="-90000" algn="bl" rotWithShape="0"/>
                </a:effectLst>
                <a:latin typeface="Bauhaus 93" panose="04030905020B02020C02" pitchFamily="82" charset="0"/>
              </a:rPr>
              <a:t>IT’S TIME TO PLAY…</a:t>
            </a:r>
          </a:p>
        </p:txBody>
      </p:sp>
      <p:sp>
        <p:nvSpPr>
          <p:cNvPr id="64" name="Rectangle 63">
            <a:extLst>
              <a:ext uri="{FF2B5EF4-FFF2-40B4-BE49-F238E27FC236}">
                <a16:creationId xmlns:a16="http://schemas.microsoft.com/office/drawing/2014/main" id="{50C93EC0-8617-468E-8EC2-7E2ACDCE1430}"/>
              </a:ext>
            </a:extLst>
          </p:cNvPr>
          <p:cNvSpPr/>
          <p:nvPr/>
        </p:nvSpPr>
        <p:spPr>
          <a:xfrm rot="20788331">
            <a:off x="1140958" y="2079186"/>
            <a:ext cx="9910085" cy="2646878"/>
          </a:xfrm>
          <a:prstGeom prst="rect">
            <a:avLst/>
          </a:prstGeom>
          <a:noFill/>
        </p:spPr>
        <p:txBody>
          <a:bodyPr wrap="none" lIns="91440" tIns="45720" rIns="91440" bIns="45720">
            <a:spAutoFit/>
          </a:bodyPr>
          <a:lstStyle/>
          <a:p>
            <a:pPr algn="ctr"/>
            <a:r>
              <a:rPr lang="en-US" sz="16600" b="1" dirty="0">
                <a:ln w="13462">
                  <a:solidFill>
                    <a:srgbClr val="FF0066"/>
                  </a:solidFill>
                  <a:prstDash val="solid"/>
                </a:ln>
                <a:solidFill>
                  <a:srgbClr val="FFFF00"/>
                </a:solidFill>
                <a:effectLst>
                  <a:outerShdw blurRad="50800" dist="38100" dir="10800000" algn="r" rotWithShape="0">
                    <a:prstClr val="black">
                      <a:alpha val="40000"/>
                    </a:prstClr>
                  </a:outerShdw>
                </a:effectLst>
                <a:latin typeface="Bauhaus 93" panose="04030905020B02020C02" pitchFamily="82" charset="0"/>
              </a:rPr>
              <a:t>CELEBRITY</a:t>
            </a:r>
          </a:p>
        </p:txBody>
      </p:sp>
    </p:spTree>
    <p:extLst>
      <p:ext uri="{BB962C8B-B14F-4D97-AF65-F5344CB8AC3E}">
        <p14:creationId xmlns:p14="http://schemas.microsoft.com/office/powerpoint/2010/main" val="5664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 calcmode="lin" valueType="num">
                                      <p:cBhvr>
                                        <p:cTn id="12" dur="500" fill="hold"/>
                                        <p:tgtEl>
                                          <p:spTgt spid="64"/>
                                        </p:tgtEl>
                                        <p:attrNameLst>
                                          <p:attrName>ppt_w</p:attrName>
                                        </p:attrNameLst>
                                      </p:cBhvr>
                                      <p:tavLst>
                                        <p:tav tm="0">
                                          <p:val>
                                            <p:fltVal val="0"/>
                                          </p:val>
                                        </p:tav>
                                        <p:tav tm="100000">
                                          <p:val>
                                            <p:strVal val="#ppt_w"/>
                                          </p:val>
                                        </p:tav>
                                      </p:tavLst>
                                    </p:anim>
                                    <p:anim calcmode="lin" valueType="num">
                                      <p:cBhvr>
                                        <p:cTn id="13" dur="500" fill="hold"/>
                                        <p:tgtEl>
                                          <p:spTgt spid="64"/>
                                        </p:tgtEl>
                                        <p:attrNameLst>
                                          <p:attrName>ppt_h</p:attrName>
                                        </p:attrNameLst>
                                      </p:cBhvr>
                                      <p:tavLst>
                                        <p:tav tm="0">
                                          <p:val>
                                            <p:fltVal val="0"/>
                                          </p:val>
                                        </p:tav>
                                        <p:tav tm="100000">
                                          <p:val>
                                            <p:strVal val="#ppt_h"/>
                                          </p:val>
                                        </p:tav>
                                      </p:tavLst>
                                    </p:anim>
                                    <p:animEffect transition="in" filter="fade">
                                      <p:cBhvr>
                                        <p:cTn id="14" dur="500"/>
                                        <p:tgtEl>
                                          <p:spTgt spid="6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3548E038-3F8B-4AE0-B110-A37E847E487F}"/>
              </a:ext>
            </a:extLst>
          </p:cNvPr>
          <p:cNvGrpSpPr/>
          <p:nvPr/>
        </p:nvGrpSpPr>
        <p:grpSpPr>
          <a:xfrm>
            <a:off x="252386" y="266804"/>
            <a:ext cx="11660116" cy="6281753"/>
            <a:chOff x="252386" y="266804"/>
            <a:chExt cx="11660116" cy="6281753"/>
          </a:xfrm>
        </p:grpSpPr>
        <p:pic>
          <p:nvPicPr>
            <p:cNvPr id="21" name="Picture 20" descr="A person looking at the camera&#10;&#10;Description automatically generated">
              <a:extLst>
                <a:ext uri="{FF2B5EF4-FFF2-40B4-BE49-F238E27FC236}">
                  <a16:creationId xmlns:a16="http://schemas.microsoft.com/office/drawing/2014/main" id="{0349515D-3C2D-4871-9E9F-FCE8512DFD44}"/>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6476" t="384" r="24471"/>
            <a:stretch/>
          </p:blipFill>
          <p:spPr>
            <a:xfrm>
              <a:off x="2493095" y="4530140"/>
              <a:ext cx="1764728" cy="2016139"/>
            </a:xfrm>
            <a:prstGeom prst="rect">
              <a:avLst/>
            </a:prstGeom>
          </p:spPr>
        </p:pic>
        <p:pic>
          <p:nvPicPr>
            <p:cNvPr id="23" name="Picture 22" descr="A person in a pink dress&#10;&#10;Description automatically generated">
              <a:extLst>
                <a:ext uri="{FF2B5EF4-FFF2-40B4-BE49-F238E27FC236}">
                  <a16:creationId xmlns:a16="http://schemas.microsoft.com/office/drawing/2014/main" id="{79F9576D-1802-4B32-A833-D6A824D13423}"/>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10174" r="15093" b="9397"/>
            <a:stretch/>
          </p:blipFill>
          <p:spPr>
            <a:xfrm>
              <a:off x="8662678" y="2294617"/>
              <a:ext cx="1473420" cy="2235523"/>
            </a:xfrm>
            <a:prstGeom prst="rect">
              <a:avLst/>
            </a:prstGeom>
          </p:spPr>
        </p:pic>
        <p:pic>
          <p:nvPicPr>
            <p:cNvPr id="25" name="Picture 24" descr="A person posing for the camera&#10;&#10;Description automatically generated">
              <a:extLst>
                <a:ext uri="{FF2B5EF4-FFF2-40B4-BE49-F238E27FC236}">
                  <a16:creationId xmlns:a16="http://schemas.microsoft.com/office/drawing/2014/main" id="{2A75D7C9-1A01-43C8-B2C0-C6A392807AC3}"/>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l="6231" r="37638" b="216"/>
            <a:stretch/>
          </p:blipFill>
          <p:spPr>
            <a:xfrm>
              <a:off x="8496830" y="267289"/>
              <a:ext cx="1713965" cy="2031271"/>
            </a:xfrm>
            <a:prstGeom prst="rect">
              <a:avLst/>
            </a:prstGeom>
          </p:spPr>
        </p:pic>
        <p:pic>
          <p:nvPicPr>
            <p:cNvPr id="27" name="Picture 26" descr="A picture containing person, woman, music&#10;&#10;Description automatically generated">
              <a:extLst>
                <a:ext uri="{FF2B5EF4-FFF2-40B4-BE49-F238E27FC236}">
                  <a16:creationId xmlns:a16="http://schemas.microsoft.com/office/drawing/2014/main" id="{0B14733B-09BE-4099-BE94-CDED65809845}"/>
                </a:ext>
              </a:extLst>
            </p:cNvPr>
            <p:cNvPicPr>
              <a:picLocks noChangeAspect="1"/>
            </p:cNvPicPr>
            <p:nvPr/>
          </p:nvPicPr>
          <p:blipFill rotWithShape="1">
            <a:blip r:embed="rId6">
              <a:lum bright="70000" contrast="-70000"/>
              <a:extLst>
                <a:ext uri="{28A0092B-C50C-407E-A947-70E740481C1C}">
                  <a14:useLocalDpi xmlns:a14="http://schemas.microsoft.com/office/drawing/2010/main" val="0"/>
                </a:ext>
              </a:extLst>
            </a:blip>
            <a:srcRect l="13231" t="1090" r="15080" b="10483"/>
            <a:stretch/>
          </p:blipFill>
          <p:spPr>
            <a:xfrm>
              <a:off x="9733182" y="4530140"/>
              <a:ext cx="2179320" cy="2016139"/>
            </a:xfrm>
            <a:prstGeom prst="rect">
              <a:avLst/>
            </a:prstGeom>
          </p:spPr>
        </p:pic>
        <p:pic>
          <p:nvPicPr>
            <p:cNvPr id="29" name="Picture 28" descr="A group of people sitting at a table wearing a suit and tie&#10;&#10;Description automatically generated">
              <a:extLst>
                <a:ext uri="{FF2B5EF4-FFF2-40B4-BE49-F238E27FC236}">
                  <a16:creationId xmlns:a16="http://schemas.microsoft.com/office/drawing/2014/main" id="{6DD337CE-12CF-45DB-B587-7D45212A0704}"/>
                </a:ext>
              </a:extLst>
            </p:cNvPr>
            <p:cNvPicPr>
              <a:picLocks noChangeAspect="1"/>
            </p:cNvPicPr>
            <p:nvPr/>
          </p:nvPicPr>
          <p:blipFill rotWithShape="1">
            <a:blip r:embed="rId7">
              <a:lum bright="70000" contrast="-70000"/>
              <a:extLst>
                <a:ext uri="{28A0092B-C50C-407E-A947-70E740481C1C}">
                  <a14:useLocalDpi xmlns:a14="http://schemas.microsoft.com/office/drawing/2010/main" val="0"/>
                </a:ext>
              </a:extLst>
            </a:blip>
            <a:srcRect l="21086" t="-1" b="1185"/>
            <a:stretch/>
          </p:blipFill>
          <p:spPr>
            <a:xfrm>
              <a:off x="10132857" y="2295038"/>
              <a:ext cx="1779645" cy="2228427"/>
            </a:xfrm>
            <a:prstGeom prst="rect">
              <a:avLst/>
            </a:prstGeom>
          </p:spPr>
        </p:pic>
        <p:pic>
          <p:nvPicPr>
            <p:cNvPr id="31" name="Picture 30" descr="A person smiling at the camera&#10;&#10;Description automatically generated">
              <a:extLst>
                <a:ext uri="{FF2B5EF4-FFF2-40B4-BE49-F238E27FC236}">
                  <a16:creationId xmlns:a16="http://schemas.microsoft.com/office/drawing/2014/main" id="{1605771F-1BE2-46D9-A653-1F7A1AEF0341}"/>
                </a:ext>
              </a:extLst>
            </p:cNvPr>
            <p:cNvPicPr>
              <a:picLocks noChangeAspect="1"/>
            </p:cNvPicPr>
            <p:nvPr/>
          </p:nvPicPr>
          <p:blipFill rotWithShape="1">
            <a:blip r:embed="rId8">
              <a:lum bright="70000" contrast="-70000"/>
              <a:extLst>
                <a:ext uri="{28A0092B-C50C-407E-A947-70E740481C1C}">
                  <a14:useLocalDpi xmlns:a14="http://schemas.microsoft.com/office/drawing/2010/main" val="0"/>
                </a:ext>
              </a:extLst>
            </a:blip>
            <a:srcRect l="20676" r="15801"/>
            <a:stretch/>
          </p:blipFill>
          <p:spPr>
            <a:xfrm>
              <a:off x="10198537" y="267423"/>
              <a:ext cx="1713965" cy="2023646"/>
            </a:xfrm>
            <a:prstGeom prst="rect">
              <a:avLst/>
            </a:prstGeom>
          </p:spPr>
        </p:pic>
        <p:pic>
          <p:nvPicPr>
            <p:cNvPr id="35" name="Picture 34" descr="A smiling person in a green shirt&#10;&#10;Description automatically generated">
              <a:extLst>
                <a:ext uri="{FF2B5EF4-FFF2-40B4-BE49-F238E27FC236}">
                  <a16:creationId xmlns:a16="http://schemas.microsoft.com/office/drawing/2014/main" id="{63F04545-C3E1-4F4F-8C6B-F94491135079}"/>
                </a:ext>
              </a:extLst>
            </p:cNvPr>
            <p:cNvPicPr>
              <a:picLocks noChangeAspect="1"/>
            </p:cNvPicPr>
            <p:nvPr/>
          </p:nvPicPr>
          <p:blipFill rotWithShape="1">
            <a:blip r:embed="rId9">
              <a:lum bright="70000" contrast="-70000"/>
              <a:extLst>
                <a:ext uri="{28A0092B-C50C-407E-A947-70E740481C1C}">
                  <a14:useLocalDpi xmlns:a14="http://schemas.microsoft.com/office/drawing/2010/main" val="0"/>
                </a:ext>
              </a:extLst>
            </a:blip>
            <a:srcRect l="20409" r="10269"/>
            <a:stretch/>
          </p:blipFill>
          <p:spPr>
            <a:xfrm>
              <a:off x="252386" y="273821"/>
              <a:ext cx="1391876" cy="2023922"/>
            </a:xfrm>
            <a:prstGeom prst="rect">
              <a:avLst/>
            </a:prstGeom>
          </p:spPr>
        </p:pic>
        <p:pic>
          <p:nvPicPr>
            <p:cNvPr id="37" name="Picture 36" descr="A person wearing a hat&#10;&#10;Description automatically generated">
              <a:extLst>
                <a:ext uri="{FF2B5EF4-FFF2-40B4-BE49-F238E27FC236}">
                  <a16:creationId xmlns:a16="http://schemas.microsoft.com/office/drawing/2014/main" id="{50030851-1E58-43CF-ACEA-7E1227B80C4E}"/>
                </a:ext>
              </a:extLst>
            </p:cNvPr>
            <p:cNvPicPr>
              <a:picLocks noChangeAspect="1"/>
            </p:cNvPicPr>
            <p:nvPr/>
          </p:nvPicPr>
          <p:blipFill rotWithShape="1">
            <a:blip r:embed="rId10">
              <a:lum bright="70000" contrast="-70000"/>
              <a:extLst>
                <a:ext uri="{28A0092B-C50C-407E-A947-70E740481C1C}">
                  <a14:useLocalDpi xmlns:a14="http://schemas.microsoft.com/office/drawing/2010/main" val="0"/>
                </a:ext>
              </a:extLst>
            </a:blip>
            <a:srcRect l="14913" r="16571"/>
            <a:stretch/>
          </p:blipFill>
          <p:spPr>
            <a:xfrm>
              <a:off x="6647900" y="266804"/>
              <a:ext cx="1848930" cy="2023922"/>
            </a:xfrm>
            <a:prstGeom prst="rect">
              <a:avLst/>
            </a:prstGeom>
          </p:spPr>
        </p:pic>
        <p:pic>
          <p:nvPicPr>
            <p:cNvPr id="39" name="Picture 38" descr="A person wearing a suit and tie&#10;&#10;Description automatically generated">
              <a:extLst>
                <a:ext uri="{FF2B5EF4-FFF2-40B4-BE49-F238E27FC236}">
                  <a16:creationId xmlns:a16="http://schemas.microsoft.com/office/drawing/2014/main" id="{E5ABEBA2-F46A-49BC-946D-CF32A5D855DA}"/>
                </a:ext>
              </a:extLst>
            </p:cNvPr>
            <p:cNvPicPr>
              <a:picLocks noChangeAspect="1"/>
            </p:cNvPicPr>
            <p:nvPr/>
          </p:nvPicPr>
          <p:blipFill rotWithShape="1">
            <a:blip r:embed="rId11">
              <a:lum bright="70000" contrast="-70000"/>
              <a:extLst>
                <a:ext uri="{28A0092B-C50C-407E-A947-70E740481C1C}">
                  <a14:useLocalDpi xmlns:a14="http://schemas.microsoft.com/office/drawing/2010/main" val="0"/>
                </a:ext>
              </a:extLst>
            </a:blip>
            <a:srcRect b="11122"/>
            <a:stretch/>
          </p:blipFill>
          <p:spPr>
            <a:xfrm>
              <a:off x="7774001" y="4522358"/>
              <a:ext cx="1959181" cy="2023921"/>
            </a:xfrm>
            <a:prstGeom prst="rect">
              <a:avLst/>
            </a:prstGeom>
          </p:spPr>
        </p:pic>
        <p:pic>
          <p:nvPicPr>
            <p:cNvPr id="41" name="Picture 40" descr="A person standing in front of a microphone&#10;&#10;Description automatically generated">
              <a:extLst>
                <a:ext uri="{FF2B5EF4-FFF2-40B4-BE49-F238E27FC236}">
                  <a16:creationId xmlns:a16="http://schemas.microsoft.com/office/drawing/2014/main" id="{C08F2D44-3EFD-445A-ABAC-F6913EF17D77}"/>
                </a:ext>
              </a:extLst>
            </p:cNvPr>
            <p:cNvPicPr>
              <a:picLocks noChangeAspect="1"/>
            </p:cNvPicPr>
            <p:nvPr/>
          </p:nvPicPr>
          <p:blipFill rotWithShape="1">
            <a:blip r:embed="rId12">
              <a:lum bright="70000" contrast="-70000"/>
              <a:extLst>
                <a:ext uri="{28A0092B-C50C-407E-A947-70E740481C1C}">
                  <a14:useLocalDpi xmlns:a14="http://schemas.microsoft.com/office/drawing/2010/main" val="0"/>
                </a:ext>
              </a:extLst>
            </a:blip>
            <a:srcRect l="28689" r="23744" b="4161"/>
            <a:stretch/>
          </p:blipFill>
          <p:spPr>
            <a:xfrm>
              <a:off x="6274343" y="4530140"/>
              <a:ext cx="1512716" cy="2016139"/>
            </a:xfrm>
            <a:prstGeom prst="rect">
              <a:avLst/>
            </a:prstGeom>
          </p:spPr>
        </p:pic>
        <p:pic>
          <p:nvPicPr>
            <p:cNvPr id="43" name="Picture 42" descr="A person wearing a costume&#10;&#10;Description automatically generated">
              <a:extLst>
                <a:ext uri="{FF2B5EF4-FFF2-40B4-BE49-F238E27FC236}">
                  <a16:creationId xmlns:a16="http://schemas.microsoft.com/office/drawing/2014/main" id="{31D12331-1D48-4F19-AB43-C09ECB8620B3}"/>
                </a:ext>
              </a:extLst>
            </p:cNvPr>
            <p:cNvPicPr>
              <a:picLocks noChangeAspect="1"/>
            </p:cNvPicPr>
            <p:nvPr/>
          </p:nvPicPr>
          <p:blipFill rotWithShape="1">
            <a:blip r:embed="rId13">
              <a:lum bright="70000" contrast="-70000"/>
              <a:extLst>
                <a:ext uri="{28A0092B-C50C-407E-A947-70E740481C1C}">
                  <a14:useLocalDpi xmlns:a14="http://schemas.microsoft.com/office/drawing/2010/main" val="0"/>
                </a:ext>
              </a:extLst>
            </a:blip>
            <a:srcRect l="10822" r="11914"/>
            <a:stretch/>
          </p:blipFill>
          <p:spPr>
            <a:xfrm>
              <a:off x="1634219" y="273821"/>
              <a:ext cx="1563748" cy="2023922"/>
            </a:xfrm>
            <a:prstGeom prst="rect">
              <a:avLst/>
            </a:prstGeom>
          </p:spPr>
        </p:pic>
        <p:pic>
          <p:nvPicPr>
            <p:cNvPr id="45" name="Picture 44" descr="A person wearing a white shirt&#10;&#10;Description automatically generated">
              <a:extLst>
                <a:ext uri="{FF2B5EF4-FFF2-40B4-BE49-F238E27FC236}">
                  <a16:creationId xmlns:a16="http://schemas.microsoft.com/office/drawing/2014/main" id="{980409D9-2A7C-4741-AE68-D189F2F3B8D2}"/>
                </a:ext>
              </a:extLst>
            </p:cNvPr>
            <p:cNvPicPr>
              <a:picLocks noChangeAspect="1"/>
            </p:cNvPicPr>
            <p:nvPr/>
          </p:nvPicPr>
          <p:blipFill rotWithShape="1">
            <a:blip r:embed="rId14">
              <a:lum bright="70000" contrast="-70000"/>
              <a:extLst>
                <a:ext uri="{28A0092B-C50C-407E-A947-70E740481C1C}">
                  <a14:useLocalDpi xmlns:a14="http://schemas.microsoft.com/office/drawing/2010/main" val="0"/>
                </a:ext>
              </a:extLst>
            </a:blip>
            <a:srcRect l="22202" r="23865"/>
            <a:stretch/>
          </p:blipFill>
          <p:spPr>
            <a:xfrm>
              <a:off x="4462021" y="2291068"/>
              <a:ext cx="2136339" cy="2232397"/>
            </a:xfrm>
            <a:prstGeom prst="rect">
              <a:avLst/>
            </a:prstGeom>
          </p:spPr>
        </p:pic>
        <p:pic>
          <p:nvPicPr>
            <p:cNvPr id="47" name="Picture 46" descr="A person holding a guitar&#10;&#10;Description automatically generated">
              <a:extLst>
                <a:ext uri="{FF2B5EF4-FFF2-40B4-BE49-F238E27FC236}">
                  <a16:creationId xmlns:a16="http://schemas.microsoft.com/office/drawing/2014/main" id="{6A73D86A-0FD5-4B46-9716-6E4243F9F682}"/>
                </a:ext>
              </a:extLst>
            </p:cNvPr>
            <p:cNvPicPr>
              <a:picLocks noChangeAspect="1"/>
            </p:cNvPicPr>
            <p:nvPr/>
          </p:nvPicPr>
          <p:blipFill>
            <a:blip r:embed="rId15">
              <a:lum bright="70000" contrast="-70000"/>
              <a:extLst>
                <a:ext uri="{28A0092B-C50C-407E-A947-70E740481C1C}">
                  <a14:useLocalDpi xmlns:a14="http://schemas.microsoft.com/office/drawing/2010/main" val="0"/>
                </a:ext>
              </a:extLst>
            </a:blip>
            <a:stretch>
              <a:fillRect/>
            </a:stretch>
          </p:blipFill>
          <p:spPr>
            <a:xfrm>
              <a:off x="6586363" y="2294617"/>
              <a:ext cx="2079556" cy="2235523"/>
            </a:xfrm>
            <a:prstGeom prst="rect">
              <a:avLst/>
            </a:prstGeom>
          </p:spPr>
        </p:pic>
        <p:pic>
          <p:nvPicPr>
            <p:cNvPr id="49" name="Picture 48" descr="A person holding a basketball&#10;&#10;Description automatically generated">
              <a:extLst>
                <a:ext uri="{FF2B5EF4-FFF2-40B4-BE49-F238E27FC236}">
                  <a16:creationId xmlns:a16="http://schemas.microsoft.com/office/drawing/2014/main" id="{1B053E6F-E73E-41FB-A11E-5FC5521DAF04}"/>
                </a:ext>
              </a:extLst>
            </p:cNvPr>
            <p:cNvPicPr>
              <a:picLocks noChangeAspect="1"/>
            </p:cNvPicPr>
            <p:nvPr/>
          </p:nvPicPr>
          <p:blipFill rotWithShape="1">
            <a:blip r:embed="rId16">
              <a:lum bright="70000" contrast="-70000"/>
              <a:extLst>
                <a:ext uri="{28A0092B-C50C-407E-A947-70E740481C1C}">
                  <a14:useLocalDpi xmlns:a14="http://schemas.microsoft.com/office/drawing/2010/main" val="0"/>
                </a:ext>
              </a:extLst>
            </a:blip>
            <a:srcRect t="1" b="2664"/>
            <a:stretch/>
          </p:blipFill>
          <p:spPr>
            <a:xfrm>
              <a:off x="3191053" y="2291068"/>
              <a:ext cx="1274384" cy="2232397"/>
            </a:xfrm>
            <a:prstGeom prst="rect">
              <a:avLst/>
            </a:prstGeom>
          </p:spPr>
        </p:pic>
        <p:pic>
          <p:nvPicPr>
            <p:cNvPr id="51" name="Picture 50" descr="A person in a pool of water&#10;&#10;Description automatically generated">
              <a:extLst>
                <a:ext uri="{FF2B5EF4-FFF2-40B4-BE49-F238E27FC236}">
                  <a16:creationId xmlns:a16="http://schemas.microsoft.com/office/drawing/2014/main" id="{57E9C41D-841D-4476-9478-07BDE605EFE5}"/>
                </a:ext>
              </a:extLst>
            </p:cNvPr>
            <p:cNvPicPr>
              <a:picLocks noChangeAspect="1"/>
            </p:cNvPicPr>
            <p:nvPr/>
          </p:nvPicPr>
          <p:blipFill rotWithShape="1">
            <a:blip r:embed="rId17">
              <a:lum bright="70000" contrast="-70000"/>
              <a:extLst>
                <a:ext uri="{28A0092B-C50C-407E-A947-70E740481C1C}">
                  <a14:useLocalDpi xmlns:a14="http://schemas.microsoft.com/office/drawing/2010/main" val="0"/>
                </a:ext>
              </a:extLst>
            </a:blip>
            <a:srcRect r="21355"/>
            <a:stretch/>
          </p:blipFill>
          <p:spPr>
            <a:xfrm>
              <a:off x="253996" y="2297743"/>
              <a:ext cx="1574276" cy="2231290"/>
            </a:xfrm>
            <a:prstGeom prst="rect">
              <a:avLst/>
            </a:prstGeom>
          </p:spPr>
        </p:pic>
        <p:pic>
          <p:nvPicPr>
            <p:cNvPr id="53" name="Picture 52" descr="A person wearing a uniform&#10;&#10;Description automatically generated">
              <a:extLst>
                <a:ext uri="{FF2B5EF4-FFF2-40B4-BE49-F238E27FC236}">
                  <a16:creationId xmlns:a16="http://schemas.microsoft.com/office/drawing/2014/main" id="{341F4F1D-DADA-4084-A291-08A39D8E2572}"/>
                </a:ext>
              </a:extLst>
            </p:cNvPr>
            <p:cNvPicPr>
              <a:picLocks noChangeAspect="1"/>
            </p:cNvPicPr>
            <p:nvPr/>
          </p:nvPicPr>
          <p:blipFill rotWithShape="1">
            <a:blip r:embed="rId18">
              <a:lum bright="70000" contrast="-70000"/>
              <a:extLst>
                <a:ext uri="{28A0092B-C50C-407E-A947-70E740481C1C}">
                  <a14:useLocalDpi xmlns:a14="http://schemas.microsoft.com/office/drawing/2010/main" val="0"/>
                </a:ext>
              </a:extLst>
            </a:blip>
            <a:srcRect l="32300" r="11371"/>
            <a:stretch/>
          </p:blipFill>
          <p:spPr>
            <a:xfrm>
              <a:off x="4242981" y="4529033"/>
              <a:ext cx="2023649" cy="2019524"/>
            </a:xfrm>
            <a:prstGeom prst="rect">
              <a:avLst/>
            </a:prstGeom>
          </p:spPr>
        </p:pic>
        <p:pic>
          <p:nvPicPr>
            <p:cNvPr id="55" name="Picture 54" descr="A person posing for the camera&#10;&#10;Description automatically generated">
              <a:extLst>
                <a:ext uri="{FF2B5EF4-FFF2-40B4-BE49-F238E27FC236}">
                  <a16:creationId xmlns:a16="http://schemas.microsoft.com/office/drawing/2014/main" id="{82F48142-C1CA-46EA-9180-966F0B3DE806}"/>
                </a:ext>
              </a:extLst>
            </p:cNvPr>
            <p:cNvPicPr>
              <a:picLocks noChangeAspect="1"/>
            </p:cNvPicPr>
            <p:nvPr/>
          </p:nvPicPr>
          <p:blipFill rotWithShape="1">
            <a:blip r:embed="rId19">
              <a:lum bright="70000" contrast="-70000"/>
              <a:extLst>
                <a:ext uri="{28A0092B-C50C-407E-A947-70E740481C1C}">
                  <a14:useLocalDpi xmlns:a14="http://schemas.microsoft.com/office/drawing/2010/main" val="0"/>
                </a:ext>
              </a:extLst>
            </a:blip>
            <a:srcRect l="14929" t="3037" r="22688"/>
            <a:stretch/>
          </p:blipFill>
          <p:spPr>
            <a:xfrm>
              <a:off x="4906681" y="266804"/>
              <a:ext cx="1741963" cy="2023923"/>
            </a:xfrm>
            <a:prstGeom prst="rect">
              <a:avLst/>
            </a:prstGeom>
          </p:spPr>
        </p:pic>
        <p:pic>
          <p:nvPicPr>
            <p:cNvPr id="57" name="Picture 56" descr="A person sitting on a couch&#10;&#10;Description automatically generated">
              <a:extLst>
                <a:ext uri="{FF2B5EF4-FFF2-40B4-BE49-F238E27FC236}">
                  <a16:creationId xmlns:a16="http://schemas.microsoft.com/office/drawing/2014/main" id="{27978F4E-FA28-4454-9C14-066F5EB14A57}"/>
                </a:ext>
              </a:extLst>
            </p:cNvPr>
            <p:cNvPicPr>
              <a:picLocks noChangeAspect="1"/>
            </p:cNvPicPr>
            <p:nvPr/>
          </p:nvPicPr>
          <p:blipFill rotWithShape="1">
            <a:blip r:embed="rId20">
              <a:lum bright="70000" contrast="-70000"/>
              <a:extLst>
                <a:ext uri="{28A0092B-C50C-407E-A947-70E740481C1C}">
                  <a14:useLocalDpi xmlns:a14="http://schemas.microsoft.com/office/drawing/2010/main" val="0"/>
                </a:ext>
              </a:extLst>
            </a:blip>
            <a:srcRect l="13494" t="3896" r="9647"/>
            <a:stretch/>
          </p:blipFill>
          <p:spPr>
            <a:xfrm>
              <a:off x="1795152" y="2297743"/>
              <a:ext cx="1395887" cy="2232397"/>
            </a:xfrm>
            <a:prstGeom prst="rect">
              <a:avLst/>
            </a:prstGeom>
          </p:spPr>
        </p:pic>
        <p:pic>
          <p:nvPicPr>
            <p:cNvPr id="59" name="Picture 58" descr="A close up of a person&#10;&#10;Description automatically generated">
              <a:extLst>
                <a:ext uri="{FF2B5EF4-FFF2-40B4-BE49-F238E27FC236}">
                  <a16:creationId xmlns:a16="http://schemas.microsoft.com/office/drawing/2014/main" id="{6430B2B2-180A-47A8-A4F6-1D49EB15E6BA}"/>
                </a:ext>
              </a:extLst>
            </p:cNvPr>
            <p:cNvPicPr>
              <a:picLocks noChangeAspect="1"/>
            </p:cNvPicPr>
            <p:nvPr/>
          </p:nvPicPr>
          <p:blipFill rotWithShape="1">
            <a:blip r:embed="rId21">
              <a:lum bright="70000" contrast="-70000"/>
              <a:extLst>
                <a:ext uri="{28A0092B-C50C-407E-A947-70E740481C1C}">
                  <a14:useLocalDpi xmlns:a14="http://schemas.microsoft.com/office/drawing/2010/main" val="0"/>
                </a:ext>
              </a:extLst>
            </a:blip>
            <a:srcRect l="16993" r="34835"/>
            <a:stretch/>
          </p:blipFill>
          <p:spPr>
            <a:xfrm>
              <a:off x="3183727" y="273821"/>
              <a:ext cx="1741963" cy="2025061"/>
            </a:xfrm>
            <a:prstGeom prst="rect">
              <a:avLst/>
            </a:prstGeom>
          </p:spPr>
        </p:pic>
        <p:pic>
          <p:nvPicPr>
            <p:cNvPr id="61" name="Picture 60" descr="A person standing on a stage&#10;&#10;Description automatically generated">
              <a:extLst>
                <a:ext uri="{FF2B5EF4-FFF2-40B4-BE49-F238E27FC236}">
                  <a16:creationId xmlns:a16="http://schemas.microsoft.com/office/drawing/2014/main" id="{D3F51A09-4373-497F-962B-51581EECA5AE}"/>
                </a:ext>
              </a:extLst>
            </p:cNvPr>
            <p:cNvPicPr>
              <a:picLocks noChangeAspect="1"/>
            </p:cNvPicPr>
            <p:nvPr/>
          </p:nvPicPr>
          <p:blipFill rotWithShape="1">
            <a:blip r:embed="rId22">
              <a:lum bright="70000" contrast="-70000"/>
              <a:extLst>
                <a:ext uri="{28A0092B-C50C-407E-A947-70E740481C1C}">
                  <a14:useLocalDpi xmlns:a14="http://schemas.microsoft.com/office/drawing/2010/main" val="0"/>
                </a:ext>
              </a:extLst>
            </a:blip>
            <a:srcRect l="11391" r="3117"/>
            <a:stretch/>
          </p:blipFill>
          <p:spPr>
            <a:xfrm>
              <a:off x="253982" y="4522358"/>
              <a:ext cx="2325390" cy="2016139"/>
            </a:xfrm>
            <a:prstGeom prst="rect">
              <a:avLst/>
            </a:prstGeom>
          </p:spPr>
        </p:pic>
      </p:grpSp>
      <p:sp>
        <p:nvSpPr>
          <p:cNvPr id="2" name="Rectangle 1">
            <a:extLst>
              <a:ext uri="{FF2B5EF4-FFF2-40B4-BE49-F238E27FC236}">
                <a16:creationId xmlns:a16="http://schemas.microsoft.com/office/drawing/2014/main" id="{0942EA40-EBE3-4033-B637-5704C243097D}"/>
              </a:ext>
            </a:extLst>
          </p:cNvPr>
          <p:cNvSpPr/>
          <p:nvPr/>
        </p:nvSpPr>
        <p:spPr>
          <a:xfrm>
            <a:off x="215786" y="258215"/>
            <a:ext cx="3996608" cy="923330"/>
          </a:xfrm>
          <a:prstGeom prst="rect">
            <a:avLst/>
          </a:prstGeom>
          <a:noFill/>
        </p:spPr>
        <p:txBody>
          <a:bodyPr wrap="none" lIns="91440" tIns="45720" rIns="91440" bIns="45720">
            <a:spAutoFit/>
          </a:bodyPr>
          <a:lstStyle/>
          <a:p>
            <a:pPr algn="ctr"/>
            <a:r>
              <a:rPr lang="en-US" sz="5400" b="0" cap="none" spc="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rPr>
              <a:t>Game Rules:</a:t>
            </a:r>
          </a:p>
        </p:txBody>
      </p:sp>
      <p:sp>
        <p:nvSpPr>
          <p:cNvPr id="24" name="Rectangle 23">
            <a:extLst>
              <a:ext uri="{FF2B5EF4-FFF2-40B4-BE49-F238E27FC236}">
                <a16:creationId xmlns:a16="http://schemas.microsoft.com/office/drawing/2014/main" id="{5279D7D2-C45B-4292-B469-CBC27F2276F1}"/>
              </a:ext>
            </a:extLst>
          </p:cNvPr>
          <p:cNvSpPr/>
          <p:nvPr/>
        </p:nvSpPr>
        <p:spPr>
          <a:xfrm>
            <a:off x="197606" y="1146365"/>
            <a:ext cx="11939614" cy="3046988"/>
          </a:xfrm>
          <a:prstGeom prst="rect">
            <a:avLst/>
          </a:prstGeom>
          <a:noFill/>
        </p:spPr>
        <p:txBody>
          <a:bodyPr wrap="square" lIns="91440" tIns="45720" rIns="91440" bIns="45720">
            <a:spAutoFit/>
          </a:bodyPr>
          <a:lstStyle/>
          <a:p>
            <a:r>
              <a:rPr lang="en-US" sz="480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rPr>
              <a:t>1. There will be 4 rounds. </a:t>
            </a:r>
          </a:p>
          <a:p>
            <a:r>
              <a:rPr lang="en-US" sz="480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rPr>
              <a:t>2. You will receive a set of clues in each round.</a:t>
            </a:r>
          </a:p>
          <a:p>
            <a:r>
              <a:rPr lang="en-US" sz="480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rPr>
              <a:t>3</a:t>
            </a:r>
            <a:r>
              <a:rPr lang="en-US" sz="4800" b="0" cap="none" spc="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rPr>
              <a:t>. Use these clues to</a:t>
            </a:r>
            <a:r>
              <a:rPr lang="en-US" sz="480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rPr>
              <a:t> guess the celebrity.</a:t>
            </a:r>
          </a:p>
          <a:p>
            <a:r>
              <a:rPr lang="en-US" sz="4800" b="0" cap="none" spc="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rPr>
              <a:t>4. You will only have 60 seconds to guess.  </a:t>
            </a:r>
          </a:p>
        </p:txBody>
      </p:sp>
      <p:sp>
        <p:nvSpPr>
          <p:cNvPr id="26" name="Rectangle 25">
            <a:extLst>
              <a:ext uri="{FF2B5EF4-FFF2-40B4-BE49-F238E27FC236}">
                <a16:creationId xmlns:a16="http://schemas.microsoft.com/office/drawing/2014/main" id="{E2D481FC-88EC-4E76-ACA5-BD8B3E51FF2E}"/>
              </a:ext>
            </a:extLst>
          </p:cNvPr>
          <p:cNvSpPr/>
          <p:nvPr/>
        </p:nvSpPr>
        <p:spPr>
          <a:xfrm>
            <a:off x="3902129" y="4879097"/>
            <a:ext cx="4387741" cy="1107996"/>
          </a:xfrm>
          <a:prstGeom prst="rect">
            <a:avLst/>
          </a:prstGeom>
          <a:noFill/>
        </p:spPr>
        <p:txBody>
          <a:bodyPr wrap="none" lIns="91440" tIns="45720" rIns="91440" bIns="45720">
            <a:spAutoFit/>
          </a:bodyPr>
          <a:lstStyle/>
          <a:p>
            <a:pPr algn="ctr"/>
            <a:r>
              <a:rPr lang="en-US" sz="6600" b="0" cap="none" spc="0" dirty="0">
                <a:ln w="3810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rPr>
              <a:t>Good Luck!</a:t>
            </a:r>
          </a:p>
        </p:txBody>
      </p:sp>
    </p:spTree>
    <p:extLst>
      <p:ext uri="{BB962C8B-B14F-4D97-AF65-F5344CB8AC3E}">
        <p14:creationId xmlns:p14="http://schemas.microsoft.com/office/powerpoint/2010/main" val="264969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3548E038-3F8B-4AE0-B110-A37E847E487F}"/>
              </a:ext>
            </a:extLst>
          </p:cNvPr>
          <p:cNvGrpSpPr/>
          <p:nvPr/>
        </p:nvGrpSpPr>
        <p:grpSpPr>
          <a:xfrm>
            <a:off x="252900" y="322126"/>
            <a:ext cx="11660116" cy="6281753"/>
            <a:chOff x="252386" y="266804"/>
            <a:chExt cx="11660116" cy="6281753"/>
          </a:xfrm>
        </p:grpSpPr>
        <p:pic>
          <p:nvPicPr>
            <p:cNvPr id="21" name="Picture 20" descr="A person looking at the camera&#10;&#10;Description automatically generated">
              <a:extLst>
                <a:ext uri="{FF2B5EF4-FFF2-40B4-BE49-F238E27FC236}">
                  <a16:creationId xmlns:a16="http://schemas.microsoft.com/office/drawing/2014/main" id="{0349515D-3C2D-4871-9E9F-FCE8512DFD44}"/>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6476" t="384" r="24471"/>
            <a:stretch/>
          </p:blipFill>
          <p:spPr>
            <a:xfrm>
              <a:off x="2493095" y="4530140"/>
              <a:ext cx="1764728" cy="2016139"/>
            </a:xfrm>
            <a:prstGeom prst="rect">
              <a:avLst/>
            </a:prstGeom>
          </p:spPr>
        </p:pic>
        <p:pic>
          <p:nvPicPr>
            <p:cNvPr id="23" name="Picture 22" descr="A person in a pink dress&#10;&#10;Description automatically generated">
              <a:extLst>
                <a:ext uri="{FF2B5EF4-FFF2-40B4-BE49-F238E27FC236}">
                  <a16:creationId xmlns:a16="http://schemas.microsoft.com/office/drawing/2014/main" id="{79F9576D-1802-4B32-A833-D6A824D13423}"/>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10174" r="15093" b="9397"/>
            <a:stretch/>
          </p:blipFill>
          <p:spPr>
            <a:xfrm>
              <a:off x="8662678" y="2294617"/>
              <a:ext cx="1473420" cy="2235523"/>
            </a:xfrm>
            <a:prstGeom prst="rect">
              <a:avLst/>
            </a:prstGeom>
          </p:spPr>
        </p:pic>
        <p:pic>
          <p:nvPicPr>
            <p:cNvPr id="25" name="Picture 24" descr="A person posing for the camera&#10;&#10;Description automatically generated">
              <a:extLst>
                <a:ext uri="{FF2B5EF4-FFF2-40B4-BE49-F238E27FC236}">
                  <a16:creationId xmlns:a16="http://schemas.microsoft.com/office/drawing/2014/main" id="{2A75D7C9-1A01-43C8-B2C0-C6A392807AC3}"/>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l="6231" r="37638" b="216"/>
            <a:stretch/>
          </p:blipFill>
          <p:spPr>
            <a:xfrm>
              <a:off x="8496830" y="267289"/>
              <a:ext cx="1713965" cy="2031271"/>
            </a:xfrm>
            <a:prstGeom prst="rect">
              <a:avLst/>
            </a:prstGeom>
          </p:spPr>
        </p:pic>
        <p:pic>
          <p:nvPicPr>
            <p:cNvPr id="27" name="Picture 26" descr="A picture containing person, woman, music&#10;&#10;Description automatically generated">
              <a:extLst>
                <a:ext uri="{FF2B5EF4-FFF2-40B4-BE49-F238E27FC236}">
                  <a16:creationId xmlns:a16="http://schemas.microsoft.com/office/drawing/2014/main" id="{0B14733B-09BE-4099-BE94-CDED65809845}"/>
                </a:ext>
              </a:extLst>
            </p:cNvPr>
            <p:cNvPicPr>
              <a:picLocks noChangeAspect="1"/>
            </p:cNvPicPr>
            <p:nvPr/>
          </p:nvPicPr>
          <p:blipFill rotWithShape="1">
            <a:blip r:embed="rId6">
              <a:lum bright="70000" contrast="-70000"/>
              <a:extLst>
                <a:ext uri="{28A0092B-C50C-407E-A947-70E740481C1C}">
                  <a14:useLocalDpi xmlns:a14="http://schemas.microsoft.com/office/drawing/2010/main" val="0"/>
                </a:ext>
              </a:extLst>
            </a:blip>
            <a:srcRect l="13231" t="-2477" r="15080" b="10483"/>
            <a:stretch/>
          </p:blipFill>
          <p:spPr>
            <a:xfrm>
              <a:off x="9733182" y="4448798"/>
              <a:ext cx="2179320" cy="2097482"/>
            </a:xfrm>
            <a:prstGeom prst="rect">
              <a:avLst/>
            </a:prstGeom>
          </p:spPr>
        </p:pic>
        <p:pic>
          <p:nvPicPr>
            <p:cNvPr id="29" name="Picture 28" descr="A group of people sitting at a table wearing a suit and tie&#10;&#10;Description automatically generated">
              <a:extLst>
                <a:ext uri="{FF2B5EF4-FFF2-40B4-BE49-F238E27FC236}">
                  <a16:creationId xmlns:a16="http://schemas.microsoft.com/office/drawing/2014/main" id="{6DD337CE-12CF-45DB-B587-7D45212A0704}"/>
                </a:ext>
              </a:extLst>
            </p:cNvPr>
            <p:cNvPicPr>
              <a:picLocks noChangeAspect="1"/>
            </p:cNvPicPr>
            <p:nvPr/>
          </p:nvPicPr>
          <p:blipFill rotWithShape="1">
            <a:blip r:embed="rId7">
              <a:lum bright="70000" contrast="-70000"/>
              <a:extLst>
                <a:ext uri="{28A0092B-C50C-407E-A947-70E740481C1C}">
                  <a14:useLocalDpi xmlns:a14="http://schemas.microsoft.com/office/drawing/2010/main" val="0"/>
                </a:ext>
              </a:extLst>
            </a:blip>
            <a:srcRect l="21086" t="-1" b="1185"/>
            <a:stretch/>
          </p:blipFill>
          <p:spPr>
            <a:xfrm>
              <a:off x="10132857" y="2295038"/>
              <a:ext cx="1779645" cy="2228427"/>
            </a:xfrm>
            <a:prstGeom prst="rect">
              <a:avLst/>
            </a:prstGeom>
          </p:spPr>
        </p:pic>
        <p:pic>
          <p:nvPicPr>
            <p:cNvPr id="31" name="Picture 30" descr="A person smiling at the camera&#10;&#10;Description automatically generated">
              <a:extLst>
                <a:ext uri="{FF2B5EF4-FFF2-40B4-BE49-F238E27FC236}">
                  <a16:creationId xmlns:a16="http://schemas.microsoft.com/office/drawing/2014/main" id="{1605771F-1BE2-46D9-A653-1F7A1AEF0341}"/>
                </a:ext>
              </a:extLst>
            </p:cNvPr>
            <p:cNvPicPr>
              <a:picLocks noChangeAspect="1"/>
            </p:cNvPicPr>
            <p:nvPr/>
          </p:nvPicPr>
          <p:blipFill rotWithShape="1">
            <a:blip r:embed="rId8">
              <a:lum bright="70000" contrast="-70000"/>
              <a:extLst>
                <a:ext uri="{28A0092B-C50C-407E-A947-70E740481C1C}">
                  <a14:useLocalDpi xmlns:a14="http://schemas.microsoft.com/office/drawing/2010/main" val="0"/>
                </a:ext>
              </a:extLst>
            </a:blip>
            <a:srcRect l="20676" r="15801"/>
            <a:stretch/>
          </p:blipFill>
          <p:spPr>
            <a:xfrm>
              <a:off x="10198537" y="267423"/>
              <a:ext cx="1713965" cy="2023646"/>
            </a:xfrm>
            <a:prstGeom prst="rect">
              <a:avLst/>
            </a:prstGeom>
          </p:spPr>
        </p:pic>
        <p:pic>
          <p:nvPicPr>
            <p:cNvPr id="35" name="Picture 34" descr="A smiling person in a green shirt&#10;&#10;Description automatically generated">
              <a:extLst>
                <a:ext uri="{FF2B5EF4-FFF2-40B4-BE49-F238E27FC236}">
                  <a16:creationId xmlns:a16="http://schemas.microsoft.com/office/drawing/2014/main" id="{63F04545-C3E1-4F4F-8C6B-F94491135079}"/>
                </a:ext>
              </a:extLst>
            </p:cNvPr>
            <p:cNvPicPr>
              <a:picLocks noChangeAspect="1"/>
            </p:cNvPicPr>
            <p:nvPr/>
          </p:nvPicPr>
          <p:blipFill rotWithShape="1">
            <a:blip r:embed="rId9">
              <a:lum bright="70000" contrast="-70000"/>
              <a:extLst>
                <a:ext uri="{28A0092B-C50C-407E-A947-70E740481C1C}">
                  <a14:useLocalDpi xmlns:a14="http://schemas.microsoft.com/office/drawing/2010/main" val="0"/>
                </a:ext>
              </a:extLst>
            </a:blip>
            <a:srcRect l="20409" r="10269"/>
            <a:stretch/>
          </p:blipFill>
          <p:spPr>
            <a:xfrm>
              <a:off x="252386" y="273821"/>
              <a:ext cx="1391876" cy="2023922"/>
            </a:xfrm>
            <a:prstGeom prst="rect">
              <a:avLst/>
            </a:prstGeom>
          </p:spPr>
        </p:pic>
        <p:pic>
          <p:nvPicPr>
            <p:cNvPr id="37" name="Picture 36" descr="A person wearing a hat&#10;&#10;Description automatically generated">
              <a:extLst>
                <a:ext uri="{FF2B5EF4-FFF2-40B4-BE49-F238E27FC236}">
                  <a16:creationId xmlns:a16="http://schemas.microsoft.com/office/drawing/2014/main" id="{50030851-1E58-43CF-ACEA-7E1227B80C4E}"/>
                </a:ext>
              </a:extLst>
            </p:cNvPr>
            <p:cNvPicPr>
              <a:picLocks noChangeAspect="1"/>
            </p:cNvPicPr>
            <p:nvPr/>
          </p:nvPicPr>
          <p:blipFill rotWithShape="1">
            <a:blip r:embed="rId10">
              <a:lum bright="70000" contrast="-70000"/>
              <a:extLst>
                <a:ext uri="{28A0092B-C50C-407E-A947-70E740481C1C}">
                  <a14:useLocalDpi xmlns:a14="http://schemas.microsoft.com/office/drawing/2010/main" val="0"/>
                </a:ext>
              </a:extLst>
            </a:blip>
            <a:srcRect l="14913" r="16571"/>
            <a:stretch/>
          </p:blipFill>
          <p:spPr>
            <a:xfrm>
              <a:off x="6647900" y="266804"/>
              <a:ext cx="1848930" cy="2023922"/>
            </a:xfrm>
            <a:prstGeom prst="rect">
              <a:avLst/>
            </a:prstGeom>
          </p:spPr>
        </p:pic>
        <p:pic>
          <p:nvPicPr>
            <p:cNvPr id="39" name="Picture 38" descr="A person wearing a suit and tie&#10;&#10;Description automatically generated">
              <a:extLst>
                <a:ext uri="{FF2B5EF4-FFF2-40B4-BE49-F238E27FC236}">
                  <a16:creationId xmlns:a16="http://schemas.microsoft.com/office/drawing/2014/main" id="{E5ABEBA2-F46A-49BC-946D-CF32A5D855DA}"/>
                </a:ext>
              </a:extLst>
            </p:cNvPr>
            <p:cNvPicPr>
              <a:picLocks noChangeAspect="1"/>
            </p:cNvPicPr>
            <p:nvPr/>
          </p:nvPicPr>
          <p:blipFill rotWithShape="1">
            <a:blip r:embed="rId11">
              <a:lum bright="70000" contrast="-70000"/>
              <a:extLst>
                <a:ext uri="{28A0092B-C50C-407E-A947-70E740481C1C}">
                  <a14:useLocalDpi xmlns:a14="http://schemas.microsoft.com/office/drawing/2010/main" val="0"/>
                </a:ext>
              </a:extLst>
            </a:blip>
            <a:srcRect b="11122"/>
            <a:stretch/>
          </p:blipFill>
          <p:spPr>
            <a:xfrm>
              <a:off x="7774001" y="4522358"/>
              <a:ext cx="1959181" cy="2023921"/>
            </a:xfrm>
            <a:prstGeom prst="rect">
              <a:avLst/>
            </a:prstGeom>
          </p:spPr>
        </p:pic>
        <p:pic>
          <p:nvPicPr>
            <p:cNvPr id="41" name="Picture 40" descr="A person standing in front of a microphone&#10;&#10;Description automatically generated">
              <a:extLst>
                <a:ext uri="{FF2B5EF4-FFF2-40B4-BE49-F238E27FC236}">
                  <a16:creationId xmlns:a16="http://schemas.microsoft.com/office/drawing/2014/main" id="{C08F2D44-3EFD-445A-ABAC-F6913EF17D77}"/>
                </a:ext>
              </a:extLst>
            </p:cNvPr>
            <p:cNvPicPr>
              <a:picLocks noChangeAspect="1"/>
            </p:cNvPicPr>
            <p:nvPr/>
          </p:nvPicPr>
          <p:blipFill rotWithShape="1">
            <a:blip r:embed="rId12">
              <a:lum bright="70000" contrast="-70000"/>
              <a:extLst>
                <a:ext uri="{28A0092B-C50C-407E-A947-70E740481C1C}">
                  <a14:useLocalDpi xmlns:a14="http://schemas.microsoft.com/office/drawing/2010/main" val="0"/>
                </a:ext>
              </a:extLst>
            </a:blip>
            <a:srcRect l="28689" r="23744" b="4161"/>
            <a:stretch/>
          </p:blipFill>
          <p:spPr>
            <a:xfrm>
              <a:off x="6274343" y="4530140"/>
              <a:ext cx="1512716" cy="2016139"/>
            </a:xfrm>
            <a:prstGeom prst="rect">
              <a:avLst/>
            </a:prstGeom>
          </p:spPr>
        </p:pic>
        <p:pic>
          <p:nvPicPr>
            <p:cNvPr id="43" name="Picture 42" descr="A person wearing a costume&#10;&#10;Description automatically generated">
              <a:extLst>
                <a:ext uri="{FF2B5EF4-FFF2-40B4-BE49-F238E27FC236}">
                  <a16:creationId xmlns:a16="http://schemas.microsoft.com/office/drawing/2014/main" id="{31D12331-1D48-4F19-AB43-C09ECB8620B3}"/>
                </a:ext>
              </a:extLst>
            </p:cNvPr>
            <p:cNvPicPr>
              <a:picLocks noChangeAspect="1"/>
            </p:cNvPicPr>
            <p:nvPr/>
          </p:nvPicPr>
          <p:blipFill rotWithShape="1">
            <a:blip r:embed="rId13">
              <a:lum bright="70000" contrast="-70000"/>
              <a:extLst>
                <a:ext uri="{28A0092B-C50C-407E-A947-70E740481C1C}">
                  <a14:useLocalDpi xmlns:a14="http://schemas.microsoft.com/office/drawing/2010/main" val="0"/>
                </a:ext>
              </a:extLst>
            </a:blip>
            <a:srcRect l="10822" r="11914"/>
            <a:stretch/>
          </p:blipFill>
          <p:spPr>
            <a:xfrm>
              <a:off x="1634219" y="273821"/>
              <a:ext cx="1563748" cy="2023922"/>
            </a:xfrm>
            <a:prstGeom prst="rect">
              <a:avLst/>
            </a:prstGeom>
          </p:spPr>
        </p:pic>
        <p:pic>
          <p:nvPicPr>
            <p:cNvPr id="45" name="Picture 44" descr="A person wearing a white shirt&#10;&#10;Description automatically generated">
              <a:extLst>
                <a:ext uri="{FF2B5EF4-FFF2-40B4-BE49-F238E27FC236}">
                  <a16:creationId xmlns:a16="http://schemas.microsoft.com/office/drawing/2014/main" id="{980409D9-2A7C-4741-AE68-D189F2F3B8D2}"/>
                </a:ext>
              </a:extLst>
            </p:cNvPr>
            <p:cNvPicPr>
              <a:picLocks noChangeAspect="1"/>
            </p:cNvPicPr>
            <p:nvPr/>
          </p:nvPicPr>
          <p:blipFill rotWithShape="1">
            <a:blip r:embed="rId14">
              <a:lum bright="70000" contrast="-70000"/>
              <a:extLst>
                <a:ext uri="{28A0092B-C50C-407E-A947-70E740481C1C}">
                  <a14:useLocalDpi xmlns:a14="http://schemas.microsoft.com/office/drawing/2010/main" val="0"/>
                </a:ext>
              </a:extLst>
            </a:blip>
            <a:srcRect l="22202" r="23865"/>
            <a:stretch/>
          </p:blipFill>
          <p:spPr>
            <a:xfrm>
              <a:off x="4462021" y="2291068"/>
              <a:ext cx="2136339" cy="2232397"/>
            </a:xfrm>
            <a:prstGeom prst="rect">
              <a:avLst/>
            </a:prstGeom>
          </p:spPr>
        </p:pic>
        <p:pic>
          <p:nvPicPr>
            <p:cNvPr id="47" name="Picture 46" descr="A person holding a guitar&#10;&#10;Description automatically generated">
              <a:extLst>
                <a:ext uri="{FF2B5EF4-FFF2-40B4-BE49-F238E27FC236}">
                  <a16:creationId xmlns:a16="http://schemas.microsoft.com/office/drawing/2014/main" id="{6A73D86A-0FD5-4B46-9716-6E4243F9F682}"/>
                </a:ext>
              </a:extLst>
            </p:cNvPr>
            <p:cNvPicPr>
              <a:picLocks noChangeAspect="1"/>
            </p:cNvPicPr>
            <p:nvPr/>
          </p:nvPicPr>
          <p:blipFill>
            <a:blip r:embed="rId15">
              <a:lum bright="70000" contrast="-70000"/>
              <a:extLst>
                <a:ext uri="{28A0092B-C50C-407E-A947-70E740481C1C}">
                  <a14:useLocalDpi xmlns:a14="http://schemas.microsoft.com/office/drawing/2010/main" val="0"/>
                </a:ext>
              </a:extLst>
            </a:blip>
            <a:stretch>
              <a:fillRect/>
            </a:stretch>
          </p:blipFill>
          <p:spPr>
            <a:xfrm>
              <a:off x="6586363" y="2294617"/>
              <a:ext cx="2079556" cy="2235523"/>
            </a:xfrm>
            <a:prstGeom prst="rect">
              <a:avLst/>
            </a:prstGeom>
          </p:spPr>
        </p:pic>
        <p:pic>
          <p:nvPicPr>
            <p:cNvPr id="49" name="Picture 48" descr="A person holding a basketball&#10;&#10;Description automatically generated">
              <a:extLst>
                <a:ext uri="{FF2B5EF4-FFF2-40B4-BE49-F238E27FC236}">
                  <a16:creationId xmlns:a16="http://schemas.microsoft.com/office/drawing/2014/main" id="{1B053E6F-E73E-41FB-A11E-5FC5521DAF04}"/>
                </a:ext>
              </a:extLst>
            </p:cNvPr>
            <p:cNvPicPr>
              <a:picLocks noChangeAspect="1"/>
            </p:cNvPicPr>
            <p:nvPr/>
          </p:nvPicPr>
          <p:blipFill rotWithShape="1">
            <a:blip r:embed="rId16">
              <a:lum bright="70000" contrast="-70000"/>
              <a:extLst>
                <a:ext uri="{28A0092B-C50C-407E-A947-70E740481C1C}">
                  <a14:useLocalDpi xmlns:a14="http://schemas.microsoft.com/office/drawing/2010/main" val="0"/>
                </a:ext>
              </a:extLst>
            </a:blip>
            <a:srcRect t="1" b="2664"/>
            <a:stretch/>
          </p:blipFill>
          <p:spPr>
            <a:xfrm>
              <a:off x="3191053" y="2291068"/>
              <a:ext cx="1274384" cy="2232397"/>
            </a:xfrm>
            <a:prstGeom prst="rect">
              <a:avLst/>
            </a:prstGeom>
          </p:spPr>
        </p:pic>
        <p:pic>
          <p:nvPicPr>
            <p:cNvPr id="51" name="Picture 50" descr="A person in a pool of water&#10;&#10;Description automatically generated">
              <a:extLst>
                <a:ext uri="{FF2B5EF4-FFF2-40B4-BE49-F238E27FC236}">
                  <a16:creationId xmlns:a16="http://schemas.microsoft.com/office/drawing/2014/main" id="{57E9C41D-841D-4476-9478-07BDE605EFE5}"/>
                </a:ext>
              </a:extLst>
            </p:cNvPr>
            <p:cNvPicPr>
              <a:picLocks noChangeAspect="1"/>
            </p:cNvPicPr>
            <p:nvPr/>
          </p:nvPicPr>
          <p:blipFill rotWithShape="1">
            <a:blip r:embed="rId17">
              <a:lum bright="70000" contrast="-70000"/>
              <a:extLst>
                <a:ext uri="{28A0092B-C50C-407E-A947-70E740481C1C}">
                  <a14:useLocalDpi xmlns:a14="http://schemas.microsoft.com/office/drawing/2010/main" val="0"/>
                </a:ext>
              </a:extLst>
            </a:blip>
            <a:srcRect r="21355"/>
            <a:stretch/>
          </p:blipFill>
          <p:spPr>
            <a:xfrm>
              <a:off x="253996" y="2297743"/>
              <a:ext cx="1574276" cy="2231290"/>
            </a:xfrm>
            <a:prstGeom prst="rect">
              <a:avLst/>
            </a:prstGeom>
          </p:spPr>
        </p:pic>
        <p:pic>
          <p:nvPicPr>
            <p:cNvPr id="53" name="Picture 52" descr="A person wearing a uniform&#10;&#10;Description automatically generated">
              <a:extLst>
                <a:ext uri="{FF2B5EF4-FFF2-40B4-BE49-F238E27FC236}">
                  <a16:creationId xmlns:a16="http://schemas.microsoft.com/office/drawing/2014/main" id="{341F4F1D-DADA-4084-A291-08A39D8E2572}"/>
                </a:ext>
              </a:extLst>
            </p:cNvPr>
            <p:cNvPicPr>
              <a:picLocks noChangeAspect="1"/>
            </p:cNvPicPr>
            <p:nvPr/>
          </p:nvPicPr>
          <p:blipFill rotWithShape="1">
            <a:blip r:embed="rId18">
              <a:lum bright="70000" contrast="-70000"/>
              <a:extLst>
                <a:ext uri="{28A0092B-C50C-407E-A947-70E740481C1C}">
                  <a14:useLocalDpi xmlns:a14="http://schemas.microsoft.com/office/drawing/2010/main" val="0"/>
                </a:ext>
              </a:extLst>
            </a:blip>
            <a:srcRect l="32300" r="11371"/>
            <a:stretch/>
          </p:blipFill>
          <p:spPr>
            <a:xfrm>
              <a:off x="4242981" y="4529033"/>
              <a:ext cx="2023649" cy="2019524"/>
            </a:xfrm>
            <a:prstGeom prst="rect">
              <a:avLst/>
            </a:prstGeom>
          </p:spPr>
        </p:pic>
        <p:pic>
          <p:nvPicPr>
            <p:cNvPr id="55" name="Picture 54" descr="A person posing for the camera&#10;&#10;Description automatically generated">
              <a:extLst>
                <a:ext uri="{FF2B5EF4-FFF2-40B4-BE49-F238E27FC236}">
                  <a16:creationId xmlns:a16="http://schemas.microsoft.com/office/drawing/2014/main" id="{82F48142-C1CA-46EA-9180-966F0B3DE806}"/>
                </a:ext>
              </a:extLst>
            </p:cNvPr>
            <p:cNvPicPr>
              <a:picLocks noChangeAspect="1"/>
            </p:cNvPicPr>
            <p:nvPr/>
          </p:nvPicPr>
          <p:blipFill rotWithShape="1">
            <a:blip r:embed="rId19">
              <a:lum bright="70000" contrast="-70000"/>
              <a:extLst>
                <a:ext uri="{28A0092B-C50C-407E-A947-70E740481C1C}">
                  <a14:useLocalDpi xmlns:a14="http://schemas.microsoft.com/office/drawing/2010/main" val="0"/>
                </a:ext>
              </a:extLst>
            </a:blip>
            <a:srcRect l="14929" t="3037" r="22688"/>
            <a:stretch/>
          </p:blipFill>
          <p:spPr>
            <a:xfrm>
              <a:off x="4906681" y="266804"/>
              <a:ext cx="1741963" cy="2023923"/>
            </a:xfrm>
            <a:prstGeom prst="rect">
              <a:avLst/>
            </a:prstGeom>
          </p:spPr>
        </p:pic>
        <p:pic>
          <p:nvPicPr>
            <p:cNvPr id="57" name="Picture 56" descr="A person sitting on a couch&#10;&#10;Description automatically generated">
              <a:extLst>
                <a:ext uri="{FF2B5EF4-FFF2-40B4-BE49-F238E27FC236}">
                  <a16:creationId xmlns:a16="http://schemas.microsoft.com/office/drawing/2014/main" id="{27978F4E-FA28-4454-9C14-066F5EB14A57}"/>
                </a:ext>
              </a:extLst>
            </p:cNvPr>
            <p:cNvPicPr>
              <a:picLocks noChangeAspect="1"/>
            </p:cNvPicPr>
            <p:nvPr/>
          </p:nvPicPr>
          <p:blipFill rotWithShape="1">
            <a:blip r:embed="rId20">
              <a:lum bright="70000" contrast="-70000"/>
              <a:extLst>
                <a:ext uri="{28A0092B-C50C-407E-A947-70E740481C1C}">
                  <a14:useLocalDpi xmlns:a14="http://schemas.microsoft.com/office/drawing/2010/main" val="0"/>
                </a:ext>
              </a:extLst>
            </a:blip>
            <a:srcRect l="13494" t="3896" r="9647"/>
            <a:stretch/>
          </p:blipFill>
          <p:spPr>
            <a:xfrm>
              <a:off x="1795152" y="2297743"/>
              <a:ext cx="1395887" cy="2232397"/>
            </a:xfrm>
            <a:prstGeom prst="rect">
              <a:avLst/>
            </a:prstGeom>
          </p:spPr>
        </p:pic>
        <p:pic>
          <p:nvPicPr>
            <p:cNvPr id="59" name="Picture 58" descr="A close up of a person&#10;&#10;Description automatically generated">
              <a:extLst>
                <a:ext uri="{FF2B5EF4-FFF2-40B4-BE49-F238E27FC236}">
                  <a16:creationId xmlns:a16="http://schemas.microsoft.com/office/drawing/2014/main" id="{6430B2B2-180A-47A8-A4F6-1D49EB15E6BA}"/>
                </a:ext>
              </a:extLst>
            </p:cNvPr>
            <p:cNvPicPr>
              <a:picLocks noChangeAspect="1"/>
            </p:cNvPicPr>
            <p:nvPr/>
          </p:nvPicPr>
          <p:blipFill rotWithShape="1">
            <a:blip r:embed="rId21">
              <a:lum bright="70000" contrast="-70000"/>
              <a:extLst>
                <a:ext uri="{28A0092B-C50C-407E-A947-70E740481C1C}">
                  <a14:useLocalDpi xmlns:a14="http://schemas.microsoft.com/office/drawing/2010/main" val="0"/>
                </a:ext>
              </a:extLst>
            </a:blip>
            <a:srcRect l="16993" r="34835"/>
            <a:stretch/>
          </p:blipFill>
          <p:spPr>
            <a:xfrm>
              <a:off x="3183727" y="273821"/>
              <a:ext cx="1741963" cy="2025061"/>
            </a:xfrm>
            <a:prstGeom prst="rect">
              <a:avLst/>
            </a:prstGeom>
          </p:spPr>
        </p:pic>
        <p:pic>
          <p:nvPicPr>
            <p:cNvPr id="61" name="Picture 60" descr="A person standing on a stage&#10;&#10;Description automatically generated">
              <a:extLst>
                <a:ext uri="{FF2B5EF4-FFF2-40B4-BE49-F238E27FC236}">
                  <a16:creationId xmlns:a16="http://schemas.microsoft.com/office/drawing/2014/main" id="{D3F51A09-4373-497F-962B-51581EECA5AE}"/>
                </a:ext>
              </a:extLst>
            </p:cNvPr>
            <p:cNvPicPr>
              <a:picLocks noChangeAspect="1"/>
            </p:cNvPicPr>
            <p:nvPr/>
          </p:nvPicPr>
          <p:blipFill rotWithShape="1">
            <a:blip r:embed="rId22">
              <a:lum bright="70000" contrast="-70000"/>
              <a:extLst>
                <a:ext uri="{28A0092B-C50C-407E-A947-70E740481C1C}">
                  <a14:useLocalDpi xmlns:a14="http://schemas.microsoft.com/office/drawing/2010/main" val="0"/>
                </a:ext>
              </a:extLst>
            </a:blip>
            <a:srcRect l="11391" r="3117"/>
            <a:stretch/>
          </p:blipFill>
          <p:spPr>
            <a:xfrm>
              <a:off x="253982" y="4522358"/>
              <a:ext cx="2325390" cy="2016139"/>
            </a:xfrm>
            <a:prstGeom prst="rect">
              <a:avLst/>
            </a:prstGeom>
          </p:spPr>
        </p:pic>
      </p:grpSp>
      <p:sp>
        <p:nvSpPr>
          <p:cNvPr id="26" name="Rectangle 25">
            <a:extLst>
              <a:ext uri="{FF2B5EF4-FFF2-40B4-BE49-F238E27FC236}">
                <a16:creationId xmlns:a16="http://schemas.microsoft.com/office/drawing/2014/main" id="{C28EEBE1-B13B-4692-A5C5-2B0AD227C0A7}"/>
              </a:ext>
            </a:extLst>
          </p:cNvPr>
          <p:cNvSpPr/>
          <p:nvPr/>
        </p:nvSpPr>
        <p:spPr>
          <a:xfrm>
            <a:off x="148254" y="5858433"/>
            <a:ext cx="2537874" cy="923330"/>
          </a:xfrm>
          <a:prstGeom prst="rect">
            <a:avLst/>
          </a:prstGeom>
          <a:noFill/>
        </p:spPr>
        <p:txBody>
          <a:bodyPr wrap="none" lIns="91440" tIns="45720" rIns="91440" bIns="45720">
            <a:spAutoFit/>
          </a:bodyPr>
          <a:lstStyle/>
          <a:p>
            <a:pPr algn="ctr"/>
            <a:r>
              <a:rPr lang="en-US" sz="5400" b="0" cap="none" spc="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rPr>
              <a:t>Round I</a:t>
            </a:r>
          </a:p>
        </p:txBody>
      </p:sp>
      <p:sp>
        <p:nvSpPr>
          <p:cNvPr id="28" name="Rectangle 27">
            <a:extLst>
              <a:ext uri="{FF2B5EF4-FFF2-40B4-BE49-F238E27FC236}">
                <a16:creationId xmlns:a16="http://schemas.microsoft.com/office/drawing/2014/main" id="{9D8D66CF-161B-4F2E-B72C-FA0DFD1D0204}"/>
              </a:ext>
            </a:extLst>
          </p:cNvPr>
          <p:cNvSpPr/>
          <p:nvPr/>
        </p:nvSpPr>
        <p:spPr>
          <a:xfrm>
            <a:off x="4128542" y="2652487"/>
            <a:ext cx="3983873" cy="1323439"/>
          </a:xfrm>
          <a:prstGeom prst="rect">
            <a:avLst/>
          </a:prstGeom>
          <a:noFill/>
        </p:spPr>
        <p:txBody>
          <a:bodyPr wrap="square" lIns="91440" tIns="45720" rIns="91440" bIns="45720">
            <a:spAutoFit/>
          </a:bodyPr>
          <a:lstStyle/>
          <a:p>
            <a:pPr algn="ctr"/>
            <a:r>
              <a:rPr lang="en-US" sz="400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rPr>
              <a:t>Had no will or trust upon death</a:t>
            </a:r>
            <a:endParaRPr lang="en-US" sz="4000" b="0" cap="none" spc="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endParaRPr>
          </a:p>
        </p:txBody>
      </p:sp>
      <p:sp>
        <p:nvSpPr>
          <p:cNvPr id="30" name="Rectangle 29">
            <a:extLst>
              <a:ext uri="{FF2B5EF4-FFF2-40B4-BE49-F238E27FC236}">
                <a16:creationId xmlns:a16="http://schemas.microsoft.com/office/drawing/2014/main" id="{5E5803B9-97D0-460A-9F2D-33EBEBB482E9}"/>
              </a:ext>
            </a:extLst>
          </p:cNvPr>
          <p:cNvSpPr/>
          <p:nvPr/>
        </p:nvSpPr>
        <p:spPr>
          <a:xfrm>
            <a:off x="296762" y="3463003"/>
            <a:ext cx="3983873" cy="1938992"/>
          </a:xfrm>
          <a:prstGeom prst="rect">
            <a:avLst/>
          </a:prstGeom>
          <a:noFill/>
        </p:spPr>
        <p:txBody>
          <a:bodyPr wrap="square" lIns="91440" tIns="45720" rIns="91440" bIns="45720">
            <a:spAutoFit/>
          </a:bodyPr>
          <a:lstStyle/>
          <a:p>
            <a:pPr algn="ctr"/>
            <a:r>
              <a:rPr lang="en-US" sz="400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rPr>
              <a:t>Estate is estimated to be worth $80 million</a:t>
            </a:r>
            <a:endParaRPr lang="en-US" sz="4000" b="0" cap="none" spc="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endParaRPr>
          </a:p>
        </p:txBody>
      </p:sp>
      <p:sp>
        <p:nvSpPr>
          <p:cNvPr id="32" name="Rectangle 31">
            <a:extLst>
              <a:ext uri="{FF2B5EF4-FFF2-40B4-BE49-F238E27FC236}">
                <a16:creationId xmlns:a16="http://schemas.microsoft.com/office/drawing/2014/main" id="{B1AEF169-AA23-4D3C-AEDF-146E63D21F1B}"/>
              </a:ext>
            </a:extLst>
          </p:cNvPr>
          <p:cNvSpPr/>
          <p:nvPr/>
        </p:nvSpPr>
        <p:spPr>
          <a:xfrm>
            <a:off x="278970" y="537902"/>
            <a:ext cx="5361212" cy="1323439"/>
          </a:xfrm>
          <a:prstGeom prst="rect">
            <a:avLst/>
          </a:prstGeom>
          <a:noFill/>
        </p:spPr>
        <p:txBody>
          <a:bodyPr wrap="square" lIns="91440" tIns="45720" rIns="91440" bIns="45720">
            <a:spAutoFit/>
          </a:bodyPr>
          <a:lstStyle/>
          <a:p>
            <a:pPr algn="ctr"/>
            <a:r>
              <a:rPr lang="en-US" sz="400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rPr>
              <a:t>Died from pancreatic cancer at the age of 76</a:t>
            </a:r>
            <a:endParaRPr lang="en-US" sz="4000" b="0" cap="none" spc="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endParaRPr>
          </a:p>
        </p:txBody>
      </p:sp>
      <p:sp>
        <p:nvSpPr>
          <p:cNvPr id="33" name="Rectangle 32">
            <a:extLst>
              <a:ext uri="{FF2B5EF4-FFF2-40B4-BE49-F238E27FC236}">
                <a16:creationId xmlns:a16="http://schemas.microsoft.com/office/drawing/2014/main" id="{70426ED8-AF04-4211-B361-9B66A9C0D3C2}"/>
              </a:ext>
            </a:extLst>
          </p:cNvPr>
          <p:cNvSpPr/>
          <p:nvPr/>
        </p:nvSpPr>
        <p:spPr>
          <a:xfrm>
            <a:off x="5252891" y="4868707"/>
            <a:ext cx="6819573" cy="1323439"/>
          </a:xfrm>
          <a:prstGeom prst="rect">
            <a:avLst/>
          </a:prstGeom>
          <a:noFill/>
        </p:spPr>
        <p:txBody>
          <a:bodyPr wrap="square" lIns="91440" tIns="45720" rIns="91440" bIns="45720">
            <a:spAutoFit/>
          </a:bodyPr>
          <a:lstStyle/>
          <a:p>
            <a:pPr algn="ctr"/>
            <a:r>
              <a:rPr lang="en-US" sz="400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rPr>
              <a:t>Was the parent of 4 sons, one of whom has special needs</a:t>
            </a:r>
            <a:endParaRPr lang="en-US" sz="4000" b="0" cap="none" spc="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endParaRPr>
          </a:p>
        </p:txBody>
      </p:sp>
      <p:sp>
        <p:nvSpPr>
          <p:cNvPr id="34" name="Rectangle 33">
            <a:extLst>
              <a:ext uri="{FF2B5EF4-FFF2-40B4-BE49-F238E27FC236}">
                <a16:creationId xmlns:a16="http://schemas.microsoft.com/office/drawing/2014/main" id="{84D90358-1B48-42C6-B7F3-7F551EBC31C5}"/>
              </a:ext>
            </a:extLst>
          </p:cNvPr>
          <p:cNvSpPr/>
          <p:nvPr/>
        </p:nvSpPr>
        <p:spPr>
          <a:xfrm>
            <a:off x="8415715" y="1285448"/>
            <a:ext cx="3983873" cy="1323439"/>
          </a:xfrm>
          <a:prstGeom prst="rect">
            <a:avLst/>
          </a:prstGeom>
          <a:noFill/>
        </p:spPr>
        <p:txBody>
          <a:bodyPr wrap="square" lIns="91440" tIns="45720" rIns="91440" bIns="45720">
            <a:spAutoFit/>
          </a:bodyPr>
          <a:lstStyle/>
          <a:p>
            <a:pPr algn="ctr"/>
            <a:r>
              <a:rPr lang="en-US" sz="400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rPr>
              <a:t>Became incapacitated</a:t>
            </a:r>
            <a:endParaRPr lang="en-US" sz="4000" b="0" cap="none" spc="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endParaRPr>
          </a:p>
        </p:txBody>
      </p:sp>
    </p:spTree>
    <p:extLst>
      <p:ext uri="{BB962C8B-B14F-4D97-AF65-F5344CB8AC3E}">
        <p14:creationId xmlns:p14="http://schemas.microsoft.com/office/powerpoint/2010/main" val="201671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2" grpId="0"/>
      <p:bldP spid="33" grpId="0"/>
      <p:bldP spid="34"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3548E038-3F8B-4AE0-B110-A37E847E487F}"/>
              </a:ext>
            </a:extLst>
          </p:cNvPr>
          <p:cNvGrpSpPr/>
          <p:nvPr/>
        </p:nvGrpSpPr>
        <p:grpSpPr>
          <a:xfrm>
            <a:off x="265940" y="286846"/>
            <a:ext cx="11660116" cy="6281753"/>
            <a:chOff x="252386" y="266804"/>
            <a:chExt cx="11660116" cy="6281753"/>
          </a:xfrm>
        </p:grpSpPr>
        <p:pic>
          <p:nvPicPr>
            <p:cNvPr id="21" name="Picture 20" descr="A person looking at the camera&#10;&#10;Description automatically generated">
              <a:extLst>
                <a:ext uri="{FF2B5EF4-FFF2-40B4-BE49-F238E27FC236}">
                  <a16:creationId xmlns:a16="http://schemas.microsoft.com/office/drawing/2014/main" id="{0349515D-3C2D-4871-9E9F-FCE8512DFD44}"/>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6476" t="384" r="24471"/>
            <a:stretch/>
          </p:blipFill>
          <p:spPr>
            <a:xfrm>
              <a:off x="2493095" y="4530140"/>
              <a:ext cx="1764728" cy="2016139"/>
            </a:xfrm>
            <a:prstGeom prst="rect">
              <a:avLst/>
            </a:prstGeom>
          </p:spPr>
        </p:pic>
        <p:pic>
          <p:nvPicPr>
            <p:cNvPr id="23" name="Picture 22" descr="A person in a pink dress&#10;&#10;Description automatically generated">
              <a:extLst>
                <a:ext uri="{FF2B5EF4-FFF2-40B4-BE49-F238E27FC236}">
                  <a16:creationId xmlns:a16="http://schemas.microsoft.com/office/drawing/2014/main" id="{79F9576D-1802-4B32-A833-D6A824D13423}"/>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10174" r="15093" b="9397"/>
            <a:stretch/>
          </p:blipFill>
          <p:spPr>
            <a:xfrm>
              <a:off x="8662678" y="2294617"/>
              <a:ext cx="1473420" cy="2235523"/>
            </a:xfrm>
            <a:prstGeom prst="rect">
              <a:avLst/>
            </a:prstGeom>
          </p:spPr>
        </p:pic>
        <p:pic>
          <p:nvPicPr>
            <p:cNvPr id="25" name="Picture 24" descr="A person posing for the camera&#10;&#10;Description automatically generated">
              <a:extLst>
                <a:ext uri="{FF2B5EF4-FFF2-40B4-BE49-F238E27FC236}">
                  <a16:creationId xmlns:a16="http://schemas.microsoft.com/office/drawing/2014/main" id="{2A75D7C9-1A01-43C8-B2C0-C6A392807AC3}"/>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l="6231" r="37638" b="216"/>
            <a:stretch/>
          </p:blipFill>
          <p:spPr>
            <a:xfrm>
              <a:off x="8496830" y="267289"/>
              <a:ext cx="1713965" cy="2031271"/>
            </a:xfrm>
            <a:prstGeom prst="rect">
              <a:avLst/>
            </a:prstGeom>
          </p:spPr>
        </p:pic>
        <p:pic>
          <p:nvPicPr>
            <p:cNvPr id="27" name="Picture 26" descr="A picture containing person, woman, music&#10;&#10;Description automatically generated">
              <a:extLst>
                <a:ext uri="{FF2B5EF4-FFF2-40B4-BE49-F238E27FC236}">
                  <a16:creationId xmlns:a16="http://schemas.microsoft.com/office/drawing/2014/main" id="{0B14733B-09BE-4099-BE94-CDED65809845}"/>
                </a:ext>
              </a:extLst>
            </p:cNvPr>
            <p:cNvPicPr>
              <a:picLocks noChangeAspect="1"/>
            </p:cNvPicPr>
            <p:nvPr/>
          </p:nvPicPr>
          <p:blipFill rotWithShape="1">
            <a:blip r:embed="rId6">
              <a:lum bright="70000" contrast="-70000"/>
              <a:extLst>
                <a:ext uri="{28A0092B-C50C-407E-A947-70E740481C1C}">
                  <a14:useLocalDpi xmlns:a14="http://schemas.microsoft.com/office/drawing/2010/main" val="0"/>
                </a:ext>
              </a:extLst>
            </a:blip>
            <a:srcRect l="13231" t="427" r="15080" b="10483"/>
            <a:stretch/>
          </p:blipFill>
          <p:spPr>
            <a:xfrm>
              <a:off x="9721941" y="4515008"/>
              <a:ext cx="2179320" cy="2031271"/>
            </a:xfrm>
            <a:prstGeom prst="rect">
              <a:avLst/>
            </a:prstGeom>
          </p:spPr>
        </p:pic>
        <p:pic>
          <p:nvPicPr>
            <p:cNvPr id="29" name="Picture 28" descr="A group of people sitting at a table wearing a suit and tie&#10;&#10;Description automatically generated">
              <a:extLst>
                <a:ext uri="{FF2B5EF4-FFF2-40B4-BE49-F238E27FC236}">
                  <a16:creationId xmlns:a16="http://schemas.microsoft.com/office/drawing/2014/main" id="{6DD337CE-12CF-45DB-B587-7D45212A0704}"/>
                </a:ext>
              </a:extLst>
            </p:cNvPr>
            <p:cNvPicPr>
              <a:picLocks noChangeAspect="1"/>
            </p:cNvPicPr>
            <p:nvPr/>
          </p:nvPicPr>
          <p:blipFill rotWithShape="1">
            <a:blip r:embed="rId7">
              <a:lum bright="70000" contrast="-70000"/>
              <a:extLst>
                <a:ext uri="{28A0092B-C50C-407E-A947-70E740481C1C}">
                  <a14:useLocalDpi xmlns:a14="http://schemas.microsoft.com/office/drawing/2010/main" val="0"/>
                </a:ext>
              </a:extLst>
            </a:blip>
            <a:srcRect l="21086" t="-1" b="1185"/>
            <a:stretch/>
          </p:blipFill>
          <p:spPr>
            <a:xfrm>
              <a:off x="10132857" y="2295038"/>
              <a:ext cx="1779645" cy="2228427"/>
            </a:xfrm>
            <a:prstGeom prst="rect">
              <a:avLst/>
            </a:prstGeom>
          </p:spPr>
        </p:pic>
        <p:pic>
          <p:nvPicPr>
            <p:cNvPr id="31" name="Picture 30" descr="A person smiling at the camera&#10;&#10;Description automatically generated">
              <a:extLst>
                <a:ext uri="{FF2B5EF4-FFF2-40B4-BE49-F238E27FC236}">
                  <a16:creationId xmlns:a16="http://schemas.microsoft.com/office/drawing/2014/main" id="{1605771F-1BE2-46D9-A653-1F7A1AEF0341}"/>
                </a:ext>
              </a:extLst>
            </p:cNvPr>
            <p:cNvPicPr>
              <a:picLocks noChangeAspect="1"/>
            </p:cNvPicPr>
            <p:nvPr/>
          </p:nvPicPr>
          <p:blipFill rotWithShape="1">
            <a:blip r:embed="rId8">
              <a:lum bright="70000" contrast="-70000"/>
              <a:extLst>
                <a:ext uri="{28A0092B-C50C-407E-A947-70E740481C1C}">
                  <a14:useLocalDpi xmlns:a14="http://schemas.microsoft.com/office/drawing/2010/main" val="0"/>
                </a:ext>
              </a:extLst>
            </a:blip>
            <a:srcRect l="20676" r="15801"/>
            <a:stretch/>
          </p:blipFill>
          <p:spPr>
            <a:xfrm>
              <a:off x="10198537" y="267423"/>
              <a:ext cx="1713965" cy="2023646"/>
            </a:xfrm>
            <a:prstGeom prst="rect">
              <a:avLst/>
            </a:prstGeom>
          </p:spPr>
        </p:pic>
        <p:pic>
          <p:nvPicPr>
            <p:cNvPr id="35" name="Picture 34" descr="A smiling person in a green shirt&#10;&#10;Description automatically generated">
              <a:extLst>
                <a:ext uri="{FF2B5EF4-FFF2-40B4-BE49-F238E27FC236}">
                  <a16:creationId xmlns:a16="http://schemas.microsoft.com/office/drawing/2014/main" id="{63F04545-C3E1-4F4F-8C6B-F94491135079}"/>
                </a:ext>
              </a:extLst>
            </p:cNvPr>
            <p:cNvPicPr>
              <a:picLocks noChangeAspect="1"/>
            </p:cNvPicPr>
            <p:nvPr/>
          </p:nvPicPr>
          <p:blipFill rotWithShape="1">
            <a:blip r:embed="rId9">
              <a:lum bright="70000" contrast="-70000"/>
              <a:extLst>
                <a:ext uri="{28A0092B-C50C-407E-A947-70E740481C1C}">
                  <a14:useLocalDpi xmlns:a14="http://schemas.microsoft.com/office/drawing/2010/main" val="0"/>
                </a:ext>
              </a:extLst>
            </a:blip>
            <a:srcRect l="20409" r="10269"/>
            <a:stretch/>
          </p:blipFill>
          <p:spPr>
            <a:xfrm>
              <a:off x="252386" y="273821"/>
              <a:ext cx="1391876" cy="2023922"/>
            </a:xfrm>
            <a:prstGeom prst="rect">
              <a:avLst/>
            </a:prstGeom>
          </p:spPr>
        </p:pic>
        <p:pic>
          <p:nvPicPr>
            <p:cNvPr id="37" name="Picture 36" descr="A person wearing a hat&#10;&#10;Description automatically generated">
              <a:extLst>
                <a:ext uri="{FF2B5EF4-FFF2-40B4-BE49-F238E27FC236}">
                  <a16:creationId xmlns:a16="http://schemas.microsoft.com/office/drawing/2014/main" id="{50030851-1E58-43CF-ACEA-7E1227B80C4E}"/>
                </a:ext>
              </a:extLst>
            </p:cNvPr>
            <p:cNvPicPr>
              <a:picLocks noChangeAspect="1"/>
            </p:cNvPicPr>
            <p:nvPr/>
          </p:nvPicPr>
          <p:blipFill rotWithShape="1">
            <a:blip r:embed="rId10">
              <a:lum bright="70000" contrast="-70000"/>
              <a:extLst>
                <a:ext uri="{28A0092B-C50C-407E-A947-70E740481C1C}">
                  <a14:useLocalDpi xmlns:a14="http://schemas.microsoft.com/office/drawing/2010/main" val="0"/>
                </a:ext>
              </a:extLst>
            </a:blip>
            <a:srcRect l="14913" r="16571"/>
            <a:stretch/>
          </p:blipFill>
          <p:spPr>
            <a:xfrm>
              <a:off x="6647900" y="266804"/>
              <a:ext cx="1848930" cy="2023922"/>
            </a:xfrm>
            <a:prstGeom prst="rect">
              <a:avLst/>
            </a:prstGeom>
          </p:spPr>
        </p:pic>
        <p:pic>
          <p:nvPicPr>
            <p:cNvPr id="39" name="Picture 38" descr="A person wearing a suit and tie&#10;&#10;Description automatically generated">
              <a:extLst>
                <a:ext uri="{FF2B5EF4-FFF2-40B4-BE49-F238E27FC236}">
                  <a16:creationId xmlns:a16="http://schemas.microsoft.com/office/drawing/2014/main" id="{E5ABEBA2-F46A-49BC-946D-CF32A5D855DA}"/>
                </a:ext>
              </a:extLst>
            </p:cNvPr>
            <p:cNvPicPr>
              <a:picLocks noChangeAspect="1"/>
            </p:cNvPicPr>
            <p:nvPr/>
          </p:nvPicPr>
          <p:blipFill rotWithShape="1">
            <a:blip r:embed="rId11">
              <a:lum bright="70000" contrast="-70000"/>
              <a:extLst>
                <a:ext uri="{28A0092B-C50C-407E-A947-70E740481C1C}">
                  <a14:useLocalDpi xmlns:a14="http://schemas.microsoft.com/office/drawing/2010/main" val="0"/>
                </a:ext>
              </a:extLst>
            </a:blip>
            <a:srcRect b="11122"/>
            <a:stretch/>
          </p:blipFill>
          <p:spPr>
            <a:xfrm>
              <a:off x="7774001" y="4522358"/>
              <a:ext cx="1959181" cy="2023921"/>
            </a:xfrm>
            <a:prstGeom prst="rect">
              <a:avLst/>
            </a:prstGeom>
          </p:spPr>
        </p:pic>
        <p:pic>
          <p:nvPicPr>
            <p:cNvPr id="41" name="Picture 40" descr="A person standing in front of a microphone&#10;&#10;Description automatically generated">
              <a:extLst>
                <a:ext uri="{FF2B5EF4-FFF2-40B4-BE49-F238E27FC236}">
                  <a16:creationId xmlns:a16="http://schemas.microsoft.com/office/drawing/2014/main" id="{C08F2D44-3EFD-445A-ABAC-F6913EF17D77}"/>
                </a:ext>
              </a:extLst>
            </p:cNvPr>
            <p:cNvPicPr>
              <a:picLocks noChangeAspect="1"/>
            </p:cNvPicPr>
            <p:nvPr/>
          </p:nvPicPr>
          <p:blipFill rotWithShape="1">
            <a:blip r:embed="rId12">
              <a:lum bright="70000" contrast="-70000"/>
              <a:extLst>
                <a:ext uri="{28A0092B-C50C-407E-A947-70E740481C1C}">
                  <a14:useLocalDpi xmlns:a14="http://schemas.microsoft.com/office/drawing/2010/main" val="0"/>
                </a:ext>
              </a:extLst>
            </a:blip>
            <a:srcRect l="28689" r="23744" b="4161"/>
            <a:stretch/>
          </p:blipFill>
          <p:spPr>
            <a:xfrm>
              <a:off x="6274343" y="4530140"/>
              <a:ext cx="1512716" cy="2016139"/>
            </a:xfrm>
            <a:prstGeom prst="rect">
              <a:avLst/>
            </a:prstGeom>
          </p:spPr>
        </p:pic>
        <p:pic>
          <p:nvPicPr>
            <p:cNvPr id="43" name="Picture 42" descr="A person wearing a costume&#10;&#10;Description automatically generated">
              <a:extLst>
                <a:ext uri="{FF2B5EF4-FFF2-40B4-BE49-F238E27FC236}">
                  <a16:creationId xmlns:a16="http://schemas.microsoft.com/office/drawing/2014/main" id="{31D12331-1D48-4F19-AB43-C09ECB8620B3}"/>
                </a:ext>
              </a:extLst>
            </p:cNvPr>
            <p:cNvPicPr>
              <a:picLocks noChangeAspect="1"/>
            </p:cNvPicPr>
            <p:nvPr/>
          </p:nvPicPr>
          <p:blipFill rotWithShape="1">
            <a:blip r:embed="rId13">
              <a:lum bright="70000" contrast="-70000"/>
              <a:extLst>
                <a:ext uri="{28A0092B-C50C-407E-A947-70E740481C1C}">
                  <a14:useLocalDpi xmlns:a14="http://schemas.microsoft.com/office/drawing/2010/main" val="0"/>
                </a:ext>
              </a:extLst>
            </a:blip>
            <a:srcRect l="10822" r="11914"/>
            <a:stretch/>
          </p:blipFill>
          <p:spPr>
            <a:xfrm>
              <a:off x="1634219" y="273821"/>
              <a:ext cx="1563748" cy="2023922"/>
            </a:xfrm>
            <a:prstGeom prst="rect">
              <a:avLst/>
            </a:prstGeom>
          </p:spPr>
        </p:pic>
        <p:pic>
          <p:nvPicPr>
            <p:cNvPr id="45" name="Picture 44" descr="A person wearing a white shirt&#10;&#10;Description automatically generated">
              <a:extLst>
                <a:ext uri="{FF2B5EF4-FFF2-40B4-BE49-F238E27FC236}">
                  <a16:creationId xmlns:a16="http://schemas.microsoft.com/office/drawing/2014/main" id="{980409D9-2A7C-4741-AE68-D189F2F3B8D2}"/>
                </a:ext>
              </a:extLst>
            </p:cNvPr>
            <p:cNvPicPr>
              <a:picLocks noChangeAspect="1"/>
            </p:cNvPicPr>
            <p:nvPr/>
          </p:nvPicPr>
          <p:blipFill rotWithShape="1">
            <a:blip r:embed="rId14">
              <a:lum bright="70000" contrast="-70000"/>
              <a:extLst>
                <a:ext uri="{28A0092B-C50C-407E-A947-70E740481C1C}">
                  <a14:useLocalDpi xmlns:a14="http://schemas.microsoft.com/office/drawing/2010/main" val="0"/>
                </a:ext>
              </a:extLst>
            </a:blip>
            <a:srcRect l="22202" r="23865"/>
            <a:stretch/>
          </p:blipFill>
          <p:spPr>
            <a:xfrm>
              <a:off x="4462021" y="2291068"/>
              <a:ext cx="2136339" cy="2232397"/>
            </a:xfrm>
            <a:prstGeom prst="rect">
              <a:avLst/>
            </a:prstGeom>
          </p:spPr>
        </p:pic>
        <p:pic>
          <p:nvPicPr>
            <p:cNvPr id="47" name="Picture 46" descr="A person holding a guitar&#10;&#10;Description automatically generated">
              <a:extLst>
                <a:ext uri="{FF2B5EF4-FFF2-40B4-BE49-F238E27FC236}">
                  <a16:creationId xmlns:a16="http://schemas.microsoft.com/office/drawing/2014/main" id="{6A73D86A-0FD5-4B46-9716-6E4243F9F682}"/>
                </a:ext>
              </a:extLst>
            </p:cNvPr>
            <p:cNvPicPr>
              <a:picLocks noChangeAspect="1"/>
            </p:cNvPicPr>
            <p:nvPr/>
          </p:nvPicPr>
          <p:blipFill>
            <a:blip r:embed="rId15">
              <a:lum bright="70000" contrast="-70000"/>
              <a:extLst>
                <a:ext uri="{28A0092B-C50C-407E-A947-70E740481C1C}">
                  <a14:useLocalDpi xmlns:a14="http://schemas.microsoft.com/office/drawing/2010/main" val="0"/>
                </a:ext>
              </a:extLst>
            </a:blip>
            <a:stretch>
              <a:fillRect/>
            </a:stretch>
          </p:blipFill>
          <p:spPr>
            <a:xfrm>
              <a:off x="6586363" y="2294617"/>
              <a:ext cx="2079556" cy="2235523"/>
            </a:xfrm>
            <a:prstGeom prst="rect">
              <a:avLst/>
            </a:prstGeom>
          </p:spPr>
        </p:pic>
        <p:pic>
          <p:nvPicPr>
            <p:cNvPr id="49" name="Picture 48" descr="A person holding a basketball&#10;&#10;Description automatically generated">
              <a:extLst>
                <a:ext uri="{FF2B5EF4-FFF2-40B4-BE49-F238E27FC236}">
                  <a16:creationId xmlns:a16="http://schemas.microsoft.com/office/drawing/2014/main" id="{1B053E6F-E73E-41FB-A11E-5FC5521DAF04}"/>
                </a:ext>
              </a:extLst>
            </p:cNvPr>
            <p:cNvPicPr>
              <a:picLocks noChangeAspect="1"/>
            </p:cNvPicPr>
            <p:nvPr/>
          </p:nvPicPr>
          <p:blipFill rotWithShape="1">
            <a:blip r:embed="rId16">
              <a:lum bright="70000" contrast="-70000"/>
              <a:extLst>
                <a:ext uri="{28A0092B-C50C-407E-A947-70E740481C1C}">
                  <a14:useLocalDpi xmlns:a14="http://schemas.microsoft.com/office/drawing/2010/main" val="0"/>
                </a:ext>
              </a:extLst>
            </a:blip>
            <a:srcRect t="1" b="2664"/>
            <a:stretch/>
          </p:blipFill>
          <p:spPr>
            <a:xfrm>
              <a:off x="3191053" y="2291068"/>
              <a:ext cx="1274384" cy="2232397"/>
            </a:xfrm>
            <a:prstGeom prst="rect">
              <a:avLst/>
            </a:prstGeom>
          </p:spPr>
        </p:pic>
        <p:pic>
          <p:nvPicPr>
            <p:cNvPr id="51" name="Picture 50" descr="A person in a pool of water&#10;&#10;Description automatically generated">
              <a:extLst>
                <a:ext uri="{FF2B5EF4-FFF2-40B4-BE49-F238E27FC236}">
                  <a16:creationId xmlns:a16="http://schemas.microsoft.com/office/drawing/2014/main" id="{57E9C41D-841D-4476-9478-07BDE605EFE5}"/>
                </a:ext>
              </a:extLst>
            </p:cNvPr>
            <p:cNvPicPr>
              <a:picLocks noChangeAspect="1"/>
            </p:cNvPicPr>
            <p:nvPr/>
          </p:nvPicPr>
          <p:blipFill rotWithShape="1">
            <a:blip r:embed="rId17">
              <a:lum bright="70000" contrast="-70000"/>
              <a:extLst>
                <a:ext uri="{28A0092B-C50C-407E-A947-70E740481C1C}">
                  <a14:useLocalDpi xmlns:a14="http://schemas.microsoft.com/office/drawing/2010/main" val="0"/>
                </a:ext>
              </a:extLst>
            </a:blip>
            <a:srcRect r="21355"/>
            <a:stretch/>
          </p:blipFill>
          <p:spPr>
            <a:xfrm>
              <a:off x="253996" y="2297743"/>
              <a:ext cx="1574276" cy="2231290"/>
            </a:xfrm>
            <a:prstGeom prst="rect">
              <a:avLst/>
            </a:prstGeom>
          </p:spPr>
        </p:pic>
        <p:pic>
          <p:nvPicPr>
            <p:cNvPr id="53" name="Picture 52" descr="A person wearing a uniform&#10;&#10;Description automatically generated">
              <a:extLst>
                <a:ext uri="{FF2B5EF4-FFF2-40B4-BE49-F238E27FC236}">
                  <a16:creationId xmlns:a16="http://schemas.microsoft.com/office/drawing/2014/main" id="{341F4F1D-DADA-4084-A291-08A39D8E2572}"/>
                </a:ext>
              </a:extLst>
            </p:cNvPr>
            <p:cNvPicPr>
              <a:picLocks noChangeAspect="1"/>
            </p:cNvPicPr>
            <p:nvPr/>
          </p:nvPicPr>
          <p:blipFill rotWithShape="1">
            <a:blip r:embed="rId18">
              <a:lum bright="70000" contrast="-70000"/>
              <a:extLst>
                <a:ext uri="{28A0092B-C50C-407E-A947-70E740481C1C}">
                  <a14:useLocalDpi xmlns:a14="http://schemas.microsoft.com/office/drawing/2010/main" val="0"/>
                </a:ext>
              </a:extLst>
            </a:blip>
            <a:srcRect l="32300" r="11371"/>
            <a:stretch/>
          </p:blipFill>
          <p:spPr>
            <a:xfrm>
              <a:off x="4242981" y="4529033"/>
              <a:ext cx="2023649" cy="2019524"/>
            </a:xfrm>
            <a:prstGeom prst="rect">
              <a:avLst/>
            </a:prstGeom>
          </p:spPr>
        </p:pic>
        <p:pic>
          <p:nvPicPr>
            <p:cNvPr id="55" name="Picture 54" descr="A person posing for the camera&#10;&#10;Description automatically generated">
              <a:extLst>
                <a:ext uri="{FF2B5EF4-FFF2-40B4-BE49-F238E27FC236}">
                  <a16:creationId xmlns:a16="http://schemas.microsoft.com/office/drawing/2014/main" id="{82F48142-C1CA-46EA-9180-966F0B3DE806}"/>
                </a:ext>
              </a:extLst>
            </p:cNvPr>
            <p:cNvPicPr>
              <a:picLocks noChangeAspect="1"/>
            </p:cNvPicPr>
            <p:nvPr/>
          </p:nvPicPr>
          <p:blipFill rotWithShape="1">
            <a:blip r:embed="rId19">
              <a:lum bright="70000" contrast="-70000"/>
              <a:extLst>
                <a:ext uri="{28A0092B-C50C-407E-A947-70E740481C1C}">
                  <a14:useLocalDpi xmlns:a14="http://schemas.microsoft.com/office/drawing/2010/main" val="0"/>
                </a:ext>
              </a:extLst>
            </a:blip>
            <a:srcRect l="14929" t="3037" r="22688"/>
            <a:stretch/>
          </p:blipFill>
          <p:spPr>
            <a:xfrm>
              <a:off x="4906681" y="266804"/>
              <a:ext cx="1741963" cy="2023923"/>
            </a:xfrm>
            <a:prstGeom prst="rect">
              <a:avLst/>
            </a:prstGeom>
          </p:spPr>
        </p:pic>
        <p:pic>
          <p:nvPicPr>
            <p:cNvPr id="57" name="Picture 56" descr="A person sitting on a couch&#10;&#10;Description automatically generated">
              <a:extLst>
                <a:ext uri="{FF2B5EF4-FFF2-40B4-BE49-F238E27FC236}">
                  <a16:creationId xmlns:a16="http://schemas.microsoft.com/office/drawing/2014/main" id="{27978F4E-FA28-4454-9C14-066F5EB14A57}"/>
                </a:ext>
              </a:extLst>
            </p:cNvPr>
            <p:cNvPicPr>
              <a:picLocks noChangeAspect="1"/>
            </p:cNvPicPr>
            <p:nvPr/>
          </p:nvPicPr>
          <p:blipFill rotWithShape="1">
            <a:blip r:embed="rId20">
              <a:lum bright="70000" contrast="-70000"/>
              <a:extLst>
                <a:ext uri="{28A0092B-C50C-407E-A947-70E740481C1C}">
                  <a14:useLocalDpi xmlns:a14="http://schemas.microsoft.com/office/drawing/2010/main" val="0"/>
                </a:ext>
              </a:extLst>
            </a:blip>
            <a:srcRect l="13494" t="3896" r="9647"/>
            <a:stretch/>
          </p:blipFill>
          <p:spPr>
            <a:xfrm>
              <a:off x="1795152" y="2297743"/>
              <a:ext cx="1395887" cy="2232397"/>
            </a:xfrm>
            <a:prstGeom prst="rect">
              <a:avLst/>
            </a:prstGeom>
          </p:spPr>
        </p:pic>
        <p:pic>
          <p:nvPicPr>
            <p:cNvPr id="59" name="Picture 58" descr="A close up of a person&#10;&#10;Description automatically generated">
              <a:extLst>
                <a:ext uri="{FF2B5EF4-FFF2-40B4-BE49-F238E27FC236}">
                  <a16:creationId xmlns:a16="http://schemas.microsoft.com/office/drawing/2014/main" id="{6430B2B2-180A-47A8-A4F6-1D49EB15E6BA}"/>
                </a:ext>
              </a:extLst>
            </p:cNvPr>
            <p:cNvPicPr>
              <a:picLocks noChangeAspect="1"/>
            </p:cNvPicPr>
            <p:nvPr/>
          </p:nvPicPr>
          <p:blipFill rotWithShape="1">
            <a:blip r:embed="rId21">
              <a:lum bright="70000" contrast="-70000"/>
              <a:extLst>
                <a:ext uri="{28A0092B-C50C-407E-A947-70E740481C1C}">
                  <a14:useLocalDpi xmlns:a14="http://schemas.microsoft.com/office/drawing/2010/main" val="0"/>
                </a:ext>
              </a:extLst>
            </a:blip>
            <a:srcRect l="16993" r="34835"/>
            <a:stretch/>
          </p:blipFill>
          <p:spPr>
            <a:xfrm>
              <a:off x="3183727" y="273821"/>
              <a:ext cx="1741963" cy="2025061"/>
            </a:xfrm>
            <a:prstGeom prst="rect">
              <a:avLst/>
            </a:prstGeom>
          </p:spPr>
        </p:pic>
        <p:pic>
          <p:nvPicPr>
            <p:cNvPr id="61" name="Picture 60" descr="A person standing on a stage&#10;&#10;Description automatically generated">
              <a:extLst>
                <a:ext uri="{FF2B5EF4-FFF2-40B4-BE49-F238E27FC236}">
                  <a16:creationId xmlns:a16="http://schemas.microsoft.com/office/drawing/2014/main" id="{D3F51A09-4373-497F-962B-51581EECA5AE}"/>
                </a:ext>
              </a:extLst>
            </p:cNvPr>
            <p:cNvPicPr>
              <a:picLocks noChangeAspect="1"/>
            </p:cNvPicPr>
            <p:nvPr/>
          </p:nvPicPr>
          <p:blipFill rotWithShape="1">
            <a:blip r:embed="rId22">
              <a:lum bright="70000" contrast="-70000"/>
              <a:extLst>
                <a:ext uri="{28A0092B-C50C-407E-A947-70E740481C1C}">
                  <a14:useLocalDpi xmlns:a14="http://schemas.microsoft.com/office/drawing/2010/main" val="0"/>
                </a:ext>
              </a:extLst>
            </a:blip>
            <a:srcRect l="11391" r="3117"/>
            <a:stretch/>
          </p:blipFill>
          <p:spPr>
            <a:xfrm>
              <a:off x="253982" y="4522358"/>
              <a:ext cx="2325390" cy="2016139"/>
            </a:xfrm>
            <a:prstGeom prst="rect">
              <a:avLst/>
            </a:prstGeom>
          </p:spPr>
        </p:pic>
      </p:grpSp>
      <p:sp>
        <p:nvSpPr>
          <p:cNvPr id="24" name="Rectangle 23">
            <a:extLst>
              <a:ext uri="{FF2B5EF4-FFF2-40B4-BE49-F238E27FC236}">
                <a16:creationId xmlns:a16="http://schemas.microsoft.com/office/drawing/2014/main" id="{2CEC2D7B-E2BC-40FE-89F0-CFD991895C7B}"/>
              </a:ext>
            </a:extLst>
          </p:cNvPr>
          <p:cNvSpPr/>
          <p:nvPr/>
        </p:nvSpPr>
        <p:spPr>
          <a:xfrm>
            <a:off x="1433505" y="319503"/>
            <a:ext cx="9324989" cy="1446550"/>
          </a:xfrm>
          <a:prstGeom prst="rect">
            <a:avLst/>
          </a:prstGeom>
          <a:noFill/>
        </p:spPr>
        <p:txBody>
          <a:bodyPr wrap="none" lIns="91440" tIns="45720" rIns="91440" bIns="45720">
            <a:spAutoFit/>
          </a:bodyPr>
          <a:lstStyle/>
          <a:p>
            <a:pPr algn="ctr"/>
            <a:r>
              <a:rPr lang="en-US" sz="880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rPr>
              <a:t>The Celebrity is…</a:t>
            </a:r>
            <a:endParaRPr lang="en-US" sz="8800" b="0" cap="none" spc="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endParaRPr>
          </a:p>
        </p:txBody>
      </p:sp>
      <p:grpSp>
        <p:nvGrpSpPr>
          <p:cNvPr id="4" name="Group 3">
            <a:extLst>
              <a:ext uri="{FF2B5EF4-FFF2-40B4-BE49-F238E27FC236}">
                <a16:creationId xmlns:a16="http://schemas.microsoft.com/office/drawing/2014/main" id="{6825C9C7-859F-4F0B-AE3D-A5A483883102}"/>
              </a:ext>
            </a:extLst>
          </p:cNvPr>
          <p:cNvGrpSpPr/>
          <p:nvPr/>
        </p:nvGrpSpPr>
        <p:grpSpPr>
          <a:xfrm>
            <a:off x="2999638" y="2002964"/>
            <a:ext cx="6192721" cy="4631120"/>
            <a:chOff x="2999638" y="2002964"/>
            <a:chExt cx="6192721" cy="4631120"/>
          </a:xfrm>
        </p:grpSpPr>
        <p:pic>
          <p:nvPicPr>
            <p:cNvPr id="3" name="Picture 2">
              <a:extLst>
                <a:ext uri="{FF2B5EF4-FFF2-40B4-BE49-F238E27FC236}">
                  <a16:creationId xmlns:a16="http://schemas.microsoft.com/office/drawing/2014/main" id="{105D71BA-C9F5-43B6-B8D2-589F9995342D}"/>
                </a:ext>
              </a:extLst>
            </p:cNvPr>
            <p:cNvPicPr>
              <a:picLocks noChangeAspect="1"/>
            </p:cNvPicPr>
            <p:nvPr/>
          </p:nvPicPr>
          <p:blipFill>
            <a:blip r:embed="rId23"/>
            <a:stretch>
              <a:fillRect/>
            </a:stretch>
          </p:blipFill>
          <p:spPr>
            <a:xfrm>
              <a:off x="3027514" y="2002964"/>
              <a:ext cx="6136968" cy="3399126"/>
            </a:xfrm>
            <a:prstGeom prst="rect">
              <a:avLst/>
            </a:prstGeom>
          </p:spPr>
        </p:pic>
        <p:sp>
          <p:nvSpPr>
            <p:cNvPr id="26" name="Rectangle 25">
              <a:extLst>
                <a:ext uri="{FF2B5EF4-FFF2-40B4-BE49-F238E27FC236}">
                  <a16:creationId xmlns:a16="http://schemas.microsoft.com/office/drawing/2014/main" id="{7A4829EB-91AF-4543-972A-2666D9DDAC3A}"/>
                </a:ext>
              </a:extLst>
            </p:cNvPr>
            <p:cNvSpPr/>
            <p:nvPr/>
          </p:nvSpPr>
          <p:spPr>
            <a:xfrm>
              <a:off x="2999638" y="5618421"/>
              <a:ext cx="6192721" cy="1015663"/>
            </a:xfrm>
            <a:prstGeom prst="rect">
              <a:avLst/>
            </a:prstGeom>
            <a:noFill/>
          </p:spPr>
          <p:txBody>
            <a:bodyPr wrap="none" lIns="91440" tIns="45720" rIns="91440" bIns="45720">
              <a:spAutoFit/>
            </a:bodyPr>
            <a:lstStyle/>
            <a:p>
              <a:pPr algn="ctr"/>
              <a:r>
                <a:rPr lang="en-US" sz="6000" dirty="0">
                  <a:ln w="0">
                    <a:solidFill>
                      <a:srgbClr val="FFFF00"/>
                    </a:solidFill>
                  </a:ln>
                  <a:solidFill>
                    <a:srgbClr val="FF0066"/>
                  </a:solidFill>
                  <a:effectLst>
                    <a:outerShdw blurRad="50800" dist="38100" dir="10800000" algn="r" rotWithShape="0">
                      <a:prstClr val="black">
                        <a:alpha val="40000"/>
                      </a:prstClr>
                    </a:outerShdw>
                    <a:reflection blurRad="6350" stA="53000" endA="300" endPos="35500" dir="5400000" sy="-90000" algn="bl" rotWithShape="0"/>
                  </a:effectLst>
                  <a:latin typeface="Bauhaus 93" panose="04030905020B02020C02" pitchFamily="82" charset="0"/>
                </a:rPr>
                <a:t>ARETHA FRANKLIN</a:t>
              </a:r>
            </a:p>
          </p:txBody>
        </p:sp>
      </p:grpSp>
    </p:spTree>
    <p:extLst>
      <p:ext uri="{BB962C8B-B14F-4D97-AF65-F5344CB8AC3E}">
        <p14:creationId xmlns:p14="http://schemas.microsoft.com/office/powerpoint/2010/main" val="206593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3548E038-3F8B-4AE0-B110-A37E847E487F}"/>
              </a:ext>
            </a:extLst>
          </p:cNvPr>
          <p:cNvGrpSpPr/>
          <p:nvPr/>
        </p:nvGrpSpPr>
        <p:grpSpPr>
          <a:xfrm>
            <a:off x="265939" y="319503"/>
            <a:ext cx="11660116" cy="6281753"/>
            <a:chOff x="252386" y="266804"/>
            <a:chExt cx="11660116" cy="6281753"/>
          </a:xfrm>
        </p:grpSpPr>
        <p:pic>
          <p:nvPicPr>
            <p:cNvPr id="21" name="Picture 20" descr="A person looking at the camera&#10;&#10;Description automatically generated">
              <a:extLst>
                <a:ext uri="{FF2B5EF4-FFF2-40B4-BE49-F238E27FC236}">
                  <a16:creationId xmlns:a16="http://schemas.microsoft.com/office/drawing/2014/main" id="{0349515D-3C2D-4871-9E9F-FCE8512DFD44}"/>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6476" t="384" r="24471"/>
            <a:stretch/>
          </p:blipFill>
          <p:spPr>
            <a:xfrm>
              <a:off x="2493095" y="4530140"/>
              <a:ext cx="1764728" cy="2016139"/>
            </a:xfrm>
            <a:prstGeom prst="rect">
              <a:avLst/>
            </a:prstGeom>
          </p:spPr>
        </p:pic>
        <p:pic>
          <p:nvPicPr>
            <p:cNvPr id="23" name="Picture 22" descr="A person in a pink dress&#10;&#10;Description automatically generated">
              <a:extLst>
                <a:ext uri="{FF2B5EF4-FFF2-40B4-BE49-F238E27FC236}">
                  <a16:creationId xmlns:a16="http://schemas.microsoft.com/office/drawing/2014/main" id="{79F9576D-1802-4B32-A833-D6A824D13423}"/>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10174" r="15093" b="9397"/>
            <a:stretch/>
          </p:blipFill>
          <p:spPr>
            <a:xfrm>
              <a:off x="8662678" y="2294617"/>
              <a:ext cx="1473420" cy="2235523"/>
            </a:xfrm>
            <a:prstGeom prst="rect">
              <a:avLst/>
            </a:prstGeom>
          </p:spPr>
        </p:pic>
        <p:pic>
          <p:nvPicPr>
            <p:cNvPr id="25" name="Picture 24" descr="A person posing for the camera&#10;&#10;Description automatically generated">
              <a:extLst>
                <a:ext uri="{FF2B5EF4-FFF2-40B4-BE49-F238E27FC236}">
                  <a16:creationId xmlns:a16="http://schemas.microsoft.com/office/drawing/2014/main" id="{2A75D7C9-1A01-43C8-B2C0-C6A392807AC3}"/>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l="6231" r="37638" b="216"/>
            <a:stretch/>
          </p:blipFill>
          <p:spPr>
            <a:xfrm>
              <a:off x="8496830" y="267289"/>
              <a:ext cx="1713965" cy="2031271"/>
            </a:xfrm>
            <a:prstGeom prst="rect">
              <a:avLst/>
            </a:prstGeom>
          </p:spPr>
        </p:pic>
        <p:pic>
          <p:nvPicPr>
            <p:cNvPr id="27" name="Picture 26" descr="A picture containing person, woman, music&#10;&#10;Description automatically generated">
              <a:extLst>
                <a:ext uri="{FF2B5EF4-FFF2-40B4-BE49-F238E27FC236}">
                  <a16:creationId xmlns:a16="http://schemas.microsoft.com/office/drawing/2014/main" id="{0B14733B-09BE-4099-BE94-CDED65809845}"/>
                </a:ext>
              </a:extLst>
            </p:cNvPr>
            <p:cNvPicPr>
              <a:picLocks noChangeAspect="1"/>
            </p:cNvPicPr>
            <p:nvPr/>
          </p:nvPicPr>
          <p:blipFill rotWithShape="1">
            <a:blip r:embed="rId6">
              <a:lum bright="70000" contrast="-70000"/>
              <a:extLst>
                <a:ext uri="{28A0092B-C50C-407E-A947-70E740481C1C}">
                  <a14:useLocalDpi xmlns:a14="http://schemas.microsoft.com/office/drawing/2010/main" val="0"/>
                </a:ext>
              </a:extLst>
            </a:blip>
            <a:srcRect l="13231" t="1090" r="15080" b="10483"/>
            <a:stretch/>
          </p:blipFill>
          <p:spPr>
            <a:xfrm>
              <a:off x="9733182" y="4522357"/>
              <a:ext cx="2179320" cy="2016139"/>
            </a:xfrm>
            <a:prstGeom prst="rect">
              <a:avLst/>
            </a:prstGeom>
          </p:spPr>
        </p:pic>
        <p:pic>
          <p:nvPicPr>
            <p:cNvPr id="29" name="Picture 28" descr="A group of people sitting at a table wearing a suit and tie&#10;&#10;Description automatically generated">
              <a:extLst>
                <a:ext uri="{FF2B5EF4-FFF2-40B4-BE49-F238E27FC236}">
                  <a16:creationId xmlns:a16="http://schemas.microsoft.com/office/drawing/2014/main" id="{6DD337CE-12CF-45DB-B587-7D45212A0704}"/>
                </a:ext>
              </a:extLst>
            </p:cNvPr>
            <p:cNvPicPr>
              <a:picLocks noChangeAspect="1"/>
            </p:cNvPicPr>
            <p:nvPr/>
          </p:nvPicPr>
          <p:blipFill rotWithShape="1">
            <a:blip r:embed="rId7">
              <a:lum bright="70000" contrast="-70000"/>
              <a:extLst>
                <a:ext uri="{28A0092B-C50C-407E-A947-70E740481C1C}">
                  <a14:useLocalDpi xmlns:a14="http://schemas.microsoft.com/office/drawing/2010/main" val="0"/>
                </a:ext>
              </a:extLst>
            </a:blip>
            <a:srcRect l="21086" t="-1" b="1185"/>
            <a:stretch/>
          </p:blipFill>
          <p:spPr>
            <a:xfrm>
              <a:off x="10132857" y="2295038"/>
              <a:ext cx="1779645" cy="2228427"/>
            </a:xfrm>
            <a:prstGeom prst="rect">
              <a:avLst/>
            </a:prstGeom>
          </p:spPr>
        </p:pic>
        <p:pic>
          <p:nvPicPr>
            <p:cNvPr id="31" name="Picture 30" descr="A person smiling at the camera&#10;&#10;Description automatically generated">
              <a:extLst>
                <a:ext uri="{FF2B5EF4-FFF2-40B4-BE49-F238E27FC236}">
                  <a16:creationId xmlns:a16="http://schemas.microsoft.com/office/drawing/2014/main" id="{1605771F-1BE2-46D9-A653-1F7A1AEF0341}"/>
                </a:ext>
              </a:extLst>
            </p:cNvPr>
            <p:cNvPicPr>
              <a:picLocks noChangeAspect="1"/>
            </p:cNvPicPr>
            <p:nvPr/>
          </p:nvPicPr>
          <p:blipFill rotWithShape="1">
            <a:blip r:embed="rId8">
              <a:lum bright="70000" contrast="-70000"/>
              <a:extLst>
                <a:ext uri="{28A0092B-C50C-407E-A947-70E740481C1C}">
                  <a14:useLocalDpi xmlns:a14="http://schemas.microsoft.com/office/drawing/2010/main" val="0"/>
                </a:ext>
              </a:extLst>
            </a:blip>
            <a:srcRect l="20676" r="15801"/>
            <a:stretch/>
          </p:blipFill>
          <p:spPr>
            <a:xfrm>
              <a:off x="10198537" y="267423"/>
              <a:ext cx="1713965" cy="2023646"/>
            </a:xfrm>
            <a:prstGeom prst="rect">
              <a:avLst/>
            </a:prstGeom>
          </p:spPr>
        </p:pic>
        <p:pic>
          <p:nvPicPr>
            <p:cNvPr id="35" name="Picture 34" descr="A smiling person in a green shirt&#10;&#10;Description automatically generated">
              <a:extLst>
                <a:ext uri="{FF2B5EF4-FFF2-40B4-BE49-F238E27FC236}">
                  <a16:creationId xmlns:a16="http://schemas.microsoft.com/office/drawing/2014/main" id="{63F04545-C3E1-4F4F-8C6B-F94491135079}"/>
                </a:ext>
              </a:extLst>
            </p:cNvPr>
            <p:cNvPicPr>
              <a:picLocks noChangeAspect="1"/>
            </p:cNvPicPr>
            <p:nvPr/>
          </p:nvPicPr>
          <p:blipFill rotWithShape="1">
            <a:blip r:embed="rId9">
              <a:lum bright="70000" contrast="-70000"/>
              <a:extLst>
                <a:ext uri="{28A0092B-C50C-407E-A947-70E740481C1C}">
                  <a14:useLocalDpi xmlns:a14="http://schemas.microsoft.com/office/drawing/2010/main" val="0"/>
                </a:ext>
              </a:extLst>
            </a:blip>
            <a:srcRect l="20409" r="10269"/>
            <a:stretch/>
          </p:blipFill>
          <p:spPr>
            <a:xfrm>
              <a:off x="252386" y="273821"/>
              <a:ext cx="1391876" cy="2023922"/>
            </a:xfrm>
            <a:prstGeom prst="rect">
              <a:avLst/>
            </a:prstGeom>
          </p:spPr>
        </p:pic>
        <p:pic>
          <p:nvPicPr>
            <p:cNvPr id="37" name="Picture 36" descr="A person wearing a hat&#10;&#10;Description automatically generated">
              <a:extLst>
                <a:ext uri="{FF2B5EF4-FFF2-40B4-BE49-F238E27FC236}">
                  <a16:creationId xmlns:a16="http://schemas.microsoft.com/office/drawing/2014/main" id="{50030851-1E58-43CF-ACEA-7E1227B80C4E}"/>
                </a:ext>
              </a:extLst>
            </p:cNvPr>
            <p:cNvPicPr>
              <a:picLocks noChangeAspect="1"/>
            </p:cNvPicPr>
            <p:nvPr/>
          </p:nvPicPr>
          <p:blipFill rotWithShape="1">
            <a:blip r:embed="rId10">
              <a:lum bright="70000" contrast="-70000"/>
              <a:extLst>
                <a:ext uri="{28A0092B-C50C-407E-A947-70E740481C1C}">
                  <a14:useLocalDpi xmlns:a14="http://schemas.microsoft.com/office/drawing/2010/main" val="0"/>
                </a:ext>
              </a:extLst>
            </a:blip>
            <a:srcRect l="14913" r="16571"/>
            <a:stretch/>
          </p:blipFill>
          <p:spPr>
            <a:xfrm>
              <a:off x="6647900" y="266804"/>
              <a:ext cx="1848930" cy="2023922"/>
            </a:xfrm>
            <a:prstGeom prst="rect">
              <a:avLst/>
            </a:prstGeom>
          </p:spPr>
        </p:pic>
        <p:pic>
          <p:nvPicPr>
            <p:cNvPr id="39" name="Picture 38" descr="A person wearing a suit and tie&#10;&#10;Description automatically generated">
              <a:extLst>
                <a:ext uri="{FF2B5EF4-FFF2-40B4-BE49-F238E27FC236}">
                  <a16:creationId xmlns:a16="http://schemas.microsoft.com/office/drawing/2014/main" id="{E5ABEBA2-F46A-49BC-946D-CF32A5D855DA}"/>
                </a:ext>
              </a:extLst>
            </p:cNvPr>
            <p:cNvPicPr>
              <a:picLocks noChangeAspect="1"/>
            </p:cNvPicPr>
            <p:nvPr/>
          </p:nvPicPr>
          <p:blipFill rotWithShape="1">
            <a:blip r:embed="rId11">
              <a:lum bright="70000" contrast="-70000"/>
              <a:extLst>
                <a:ext uri="{28A0092B-C50C-407E-A947-70E740481C1C}">
                  <a14:useLocalDpi xmlns:a14="http://schemas.microsoft.com/office/drawing/2010/main" val="0"/>
                </a:ext>
              </a:extLst>
            </a:blip>
            <a:srcRect b="11122"/>
            <a:stretch/>
          </p:blipFill>
          <p:spPr>
            <a:xfrm>
              <a:off x="7774001" y="4522358"/>
              <a:ext cx="1959181" cy="2023921"/>
            </a:xfrm>
            <a:prstGeom prst="rect">
              <a:avLst/>
            </a:prstGeom>
          </p:spPr>
        </p:pic>
        <p:pic>
          <p:nvPicPr>
            <p:cNvPr id="41" name="Picture 40" descr="A person standing in front of a microphone&#10;&#10;Description automatically generated">
              <a:extLst>
                <a:ext uri="{FF2B5EF4-FFF2-40B4-BE49-F238E27FC236}">
                  <a16:creationId xmlns:a16="http://schemas.microsoft.com/office/drawing/2014/main" id="{C08F2D44-3EFD-445A-ABAC-F6913EF17D77}"/>
                </a:ext>
              </a:extLst>
            </p:cNvPr>
            <p:cNvPicPr>
              <a:picLocks noChangeAspect="1"/>
            </p:cNvPicPr>
            <p:nvPr/>
          </p:nvPicPr>
          <p:blipFill rotWithShape="1">
            <a:blip r:embed="rId12">
              <a:lum bright="70000" contrast="-70000"/>
              <a:extLst>
                <a:ext uri="{28A0092B-C50C-407E-A947-70E740481C1C}">
                  <a14:useLocalDpi xmlns:a14="http://schemas.microsoft.com/office/drawing/2010/main" val="0"/>
                </a:ext>
              </a:extLst>
            </a:blip>
            <a:srcRect l="28689" r="23744" b="4161"/>
            <a:stretch/>
          </p:blipFill>
          <p:spPr>
            <a:xfrm>
              <a:off x="6274343" y="4530140"/>
              <a:ext cx="1512716" cy="2016139"/>
            </a:xfrm>
            <a:prstGeom prst="rect">
              <a:avLst/>
            </a:prstGeom>
          </p:spPr>
        </p:pic>
        <p:pic>
          <p:nvPicPr>
            <p:cNvPr id="43" name="Picture 42" descr="A person wearing a costume&#10;&#10;Description automatically generated">
              <a:extLst>
                <a:ext uri="{FF2B5EF4-FFF2-40B4-BE49-F238E27FC236}">
                  <a16:creationId xmlns:a16="http://schemas.microsoft.com/office/drawing/2014/main" id="{31D12331-1D48-4F19-AB43-C09ECB8620B3}"/>
                </a:ext>
              </a:extLst>
            </p:cNvPr>
            <p:cNvPicPr>
              <a:picLocks noChangeAspect="1"/>
            </p:cNvPicPr>
            <p:nvPr/>
          </p:nvPicPr>
          <p:blipFill rotWithShape="1">
            <a:blip r:embed="rId13">
              <a:lum bright="70000" contrast="-70000"/>
              <a:extLst>
                <a:ext uri="{28A0092B-C50C-407E-A947-70E740481C1C}">
                  <a14:useLocalDpi xmlns:a14="http://schemas.microsoft.com/office/drawing/2010/main" val="0"/>
                </a:ext>
              </a:extLst>
            </a:blip>
            <a:srcRect l="10822" r="11914"/>
            <a:stretch/>
          </p:blipFill>
          <p:spPr>
            <a:xfrm>
              <a:off x="1634219" y="273821"/>
              <a:ext cx="1563748" cy="2023922"/>
            </a:xfrm>
            <a:prstGeom prst="rect">
              <a:avLst/>
            </a:prstGeom>
          </p:spPr>
        </p:pic>
        <p:pic>
          <p:nvPicPr>
            <p:cNvPr id="45" name="Picture 44" descr="A person wearing a white shirt&#10;&#10;Description automatically generated">
              <a:extLst>
                <a:ext uri="{FF2B5EF4-FFF2-40B4-BE49-F238E27FC236}">
                  <a16:creationId xmlns:a16="http://schemas.microsoft.com/office/drawing/2014/main" id="{980409D9-2A7C-4741-AE68-D189F2F3B8D2}"/>
                </a:ext>
              </a:extLst>
            </p:cNvPr>
            <p:cNvPicPr>
              <a:picLocks noChangeAspect="1"/>
            </p:cNvPicPr>
            <p:nvPr/>
          </p:nvPicPr>
          <p:blipFill rotWithShape="1">
            <a:blip r:embed="rId14">
              <a:lum bright="70000" contrast="-70000"/>
              <a:extLst>
                <a:ext uri="{28A0092B-C50C-407E-A947-70E740481C1C}">
                  <a14:useLocalDpi xmlns:a14="http://schemas.microsoft.com/office/drawing/2010/main" val="0"/>
                </a:ext>
              </a:extLst>
            </a:blip>
            <a:srcRect l="22202" r="23865"/>
            <a:stretch/>
          </p:blipFill>
          <p:spPr>
            <a:xfrm>
              <a:off x="4462021" y="2291068"/>
              <a:ext cx="2136339" cy="2232397"/>
            </a:xfrm>
            <a:prstGeom prst="rect">
              <a:avLst/>
            </a:prstGeom>
          </p:spPr>
        </p:pic>
        <p:pic>
          <p:nvPicPr>
            <p:cNvPr id="47" name="Picture 46" descr="A person holding a guitar&#10;&#10;Description automatically generated">
              <a:extLst>
                <a:ext uri="{FF2B5EF4-FFF2-40B4-BE49-F238E27FC236}">
                  <a16:creationId xmlns:a16="http://schemas.microsoft.com/office/drawing/2014/main" id="{6A73D86A-0FD5-4B46-9716-6E4243F9F682}"/>
                </a:ext>
              </a:extLst>
            </p:cNvPr>
            <p:cNvPicPr>
              <a:picLocks noChangeAspect="1"/>
            </p:cNvPicPr>
            <p:nvPr/>
          </p:nvPicPr>
          <p:blipFill>
            <a:blip r:embed="rId15">
              <a:lum bright="70000" contrast="-70000"/>
              <a:extLst>
                <a:ext uri="{28A0092B-C50C-407E-A947-70E740481C1C}">
                  <a14:useLocalDpi xmlns:a14="http://schemas.microsoft.com/office/drawing/2010/main" val="0"/>
                </a:ext>
              </a:extLst>
            </a:blip>
            <a:stretch>
              <a:fillRect/>
            </a:stretch>
          </p:blipFill>
          <p:spPr>
            <a:xfrm>
              <a:off x="6586363" y="2294617"/>
              <a:ext cx="2079556" cy="2235523"/>
            </a:xfrm>
            <a:prstGeom prst="rect">
              <a:avLst/>
            </a:prstGeom>
          </p:spPr>
        </p:pic>
        <p:pic>
          <p:nvPicPr>
            <p:cNvPr id="49" name="Picture 48" descr="A person holding a basketball&#10;&#10;Description automatically generated">
              <a:extLst>
                <a:ext uri="{FF2B5EF4-FFF2-40B4-BE49-F238E27FC236}">
                  <a16:creationId xmlns:a16="http://schemas.microsoft.com/office/drawing/2014/main" id="{1B053E6F-E73E-41FB-A11E-5FC5521DAF04}"/>
                </a:ext>
              </a:extLst>
            </p:cNvPr>
            <p:cNvPicPr>
              <a:picLocks noChangeAspect="1"/>
            </p:cNvPicPr>
            <p:nvPr/>
          </p:nvPicPr>
          <p:blipFill rotWithShape="1">
            <a:blip r:embed="rId16">
              <a:lum bright="70000" contrast="-70000"/>
              <a:extLst>
                <a:ext uri="{28A0092B-C50C-407E-A947-70E740481C1C}">
                  <a14:useLocalDpi xmlns:a14="http://schemas.microsoft.com/office/drawing/2010/main" val="0"/>
                </a:ext>
              </a:extLst>
            </a:blip>
            <a:srcRect t="1" b="2664"/>
            <a:stretch/>
          </p:blipFill>
          <p:spPr>
            <a:xfrm>
              <a:off x="3191053" y="2291068"/>
              <a:ext cx="1274384" cy="2232397"/>
            </a:xfrm>
            <a:prstGeom prst="rect">
              <a:avLst/>
            </a:prstGeom>
          </p:spPr>
        </p:pic>
        <p:pic>
          <p:nvPicPr>
            <p:cNvPr id="51" name="Picture 50" descr="A person in a pool of water&#10;&#10;Description automatically generated">
              <a:extLst>
                <a:ext uri="{FF2B5EF4-FFF2-40B4-BE49-F238E27FC236}">
                  <a16:creationId xmlns:a16="http://schemas.microsoft.com/office/drawing/2014/main" id="{57E9C41D-841D-4476-9478-07BDE605EFE5}"/>
                </a:ext>
              </a:extLst>
            </p:cNvPr>
            <p:cNvPicPr>
              <a:picLocks noChangeAspect="1"/>
            </p:cNvPicPr>
            <p:nvPr/>
          </p:nvPicPr>
          <p:blipFill rotWithShape="1">
            <a:blip r:embed="rId17">
              <a:lum bright="70000" contrast="-70000"/>
              <a:extLst>
                <a:ext uri="{28A0092B-C50C-407E-A947-70E740481C1C}">
                  <a14:useLocalDpi xmlns:a14="http://schemas.microsoft.com/office/drawing/2010/main" val="0"/>
                </a:ext>
              </a:extLst>
            </a:blip>
            <a:srcRect r="21355"/>
            <a:stretch/>
          </p:blipFill>
          <p:spPr>
            <a:xfrm>
              <a:off x="253996" y="2297743"/>
              <a:ext cx="1574276" cy="2231290"/>
            </a:xfrm>
            <a:prstGeom prst="rect">
              <a:avLst/>
            </a:prstGeom>
          </p:spPr>
        </p:pic>
        <p:pic>
          <p:nvPicPr>
            <p:cNvPr id="53" name="Picture 52" descr="A person wearing a uniform&#10;&#10;Description automatically generated">
              <a:extLst>
                <a:ext uri="{FF2B5EF4-FFF2-40B4-BE49-F238E27FC236}">
                  <a16:creationId xmlns:a16="http://schemas.microsoft.com/office/drawing/2014/main" id="{341F4F1D-DADA-4084-A291-08A39D8E2572}"/>
                </a:ext>
              </a:extLst>
            </p:cNvPr>
            <p:cNvPicPr>
              <a:picLocks noChangeAspect="1"/>
            </p:cNvPicPr>
            <p:nvPr/>
          </p:nvPicPr>
          <p:blipFill rotWithShape="1">
            <a:blip r:embed="rId18">
              <a:lum bright="70000" contrast="-70000"/>
              <a:extLst>
                <a:ext uri="{28A0092B-C50C-407E-A947-70E740481C1C}">
                  <a14:useLocalDpi xmlns:a14="http://schemas.microsoft.com/office/drawing/2010/main" val="0"/>
                </a:ext>
              </a:extLst>
            </a:blip>
            <a:srcRect l="32300" r="11371"/>
            <a:stretch/>
          </p:blipFill>
          <p:spPr>
            <a:xfrm>
              <a:off x="4242981" y="4529033"/>
              <a:ext cx="2023649" cy="2019524"/>
            </a:xfrm>
            <a:prstGeom prst="rect">
              <a:avLst/>
            </a:prstGeom>
          </p:spPr>
        </p:pic>
        <p:pic>
          <p:nvPicPr>
            <p:cNvPr id="55" name="Picture 54" descr="A person posing for the camera&#10;&#10;Description automatically generated">
              <a:extLst>
                <a:ext uri="{FF2B5EF4-FFF2-40B4-BE49-F238E27FC236}">
                  <a16:creationId xmlns:a16="http://schemas.microsoft.com/office/drawing/2014/main" id="{82F48142-C1CA-46EA-9180-966F0B3DE806}"/>
                </a:ext>
              </a:extLst>
            </p:cNvPr>
            <p:cNvPicPr>
              <a:picLocks noChangeAspect="1"/>
            </p:cNvPicPr>
            <p:nvPr/>
          </p:nvPicPr>
          <p:blipFill rotWithShape="1">
            <a:blip r:embed="rId19">
              <a:lum bright="70000" contrast="-70000"/>
              <a:extLst>
                <a:ext uri="{28A0092B-C50C-407E-A947-70E740481C1C}">
                  <a14:useLocalDpi xmlns:a14="http://schemas.microsoft.com/office/drawing/2010/main" val="0"/>
                </a:ext>
              </a:extLst>
            </a:blip>
            <a:srcRect l="14929" t="3037" r="22688"/>
            <a:stretch/>
          </p:blipFill>
          <p:spPr>
            <a:xfrm>
              <a:off x="4906681" y="266804"/>
              <a:ext cx="1741963" cy="2023923"/>
            </a:xfrm>
            <a:prstGeom prst="rect">
              <a:avLst/>
            </a:prstGeom>
          </p:spPr>
        </p:pic>
        <p:pic>
          <p:nvPicPr>
            <p:cNvPr id="57" name="Picture 56" descr="A person sitting on a couch&#10;&#10;Description automatically generated">
              <a:extLst>
                <a:ext uri="{FF2B5EF4-FFF2-40B4-BE49-F238E27FC236}">
                  <a16:creationId xmlns:a16="http://schemas.microsoft.com/office/drawing/2014/main" id="{27978F4E-FA28-4454-9C14-066F5EB14A57}"/>
                </a:ext>
              </a:extLst>
            </p:cNvPr>
            <p:cNvPicPr>
              <a:picLocks noChangeAspect="1"/>
            </p:cNvPicPr>
            <p:nvPr/>
          </p:nvPicPr>
          <p:blipFill rotWithShape="1">
            <a:blip r:embed="rId20">
              <a:lum bright="70000" contrast="-70000"/>
              <a:extLst>
                <a:ext uri="{28A0092B-C50C-407E-A947-70E740481C1C}">
                  <a14:useLocalDpi xmlns:a14="http://schemas.microsoft.com/office/drawing/2010/main" val="0"/>
                </a:ext>
              </a:extLst>
            </a:blip>
            <a:srcRect l="13494" t="3896" r="9647"/>
            <a:stretch/>
          </p:blipFill>
          <p:spPr>
            <a:xfrm>
              <a:off x="1795152" y="2297743"/>
              <a:ext cx="1395887" cy="2232397"/>
            </a:xfrm>
            <a:prstGeom prst="rect">
              <a:avLst/>
            </a:prstGeom>
          </p:spPr>
        </p:pic>
        <p:pic>
          <p:nvPicPr>
            <p:cNvPr id="59" name="Picture 58" descr="A close up of a person&#10;&#10;Description automatically generated">
              <a:extLst>
                <a:ext uri="{FF2B5EF4-FFF2-40B4-BE49-F238E27FC236}">
                  <a16:creationId xmlns:a16="http://schemas.microsoft.com/office/drawing/2014/main" id="{6430B2B2-180A-47A8-A4F6-1D49EB15E6BA}"/>
                </a:ext>
              </a:extLst>
            </p:cNvPr>
            <p:cNvPicPr>
              <a:picLocks noChangeAspect="1"/>
            </p:cNvPicPr>
            <p:nvPr/>
          </p:nvPicPr>
          <p:blipFill rotWithShape="1">
            <a:blip r:embed="rId21">
              <a:lum bright="70000" contrast="-70000"/>
              <a:extLst>
                <a:ext uri="{28A0092B-C50C-407E-A947-70E740481C1C}">
                  <a14:useLocalDpi xmlns:a14="http://schemas.microsoft.com/office/drawing/2010/main" val="0"/>
                </a:ext>
              </a:extLst>
            </a:blip>
            <a:srcRect l="16993" r="34835"/>
            <a:stretch/>
          </p:blipFill>
          <p:spPr>
            <a:xfrm>
              <a:off x="3183727" y="273821"/>
              <a:ext cx="1741963" cy="2025061"/>
            </a:xfrm>
            <a:prstGeom prst="rect">
              <a:avLst/>
            </a:prstGeom>
          </p:spPr>
        </p:pic>
        <p:pic>
          <p:nvPicPr>
            <p:cNvPr id="61" name="Picture 60" descr="A person standing on a stage&#10;&#10;Description automatically generated">
              <a:extLst>
                <a:ext uri="{FF2B5EF4-FFF2-40B4-BE49-F238E27FC236}">
                  <a16:creationId xmlns:a16="http://schemas.microsoft.com/office/drawing/2014/main" id="{D3F51A09-4373-497F-962B-51581EECA5AE}"/>
                </a:ext>
              </a:extLst>
            </p:cNvPr>
            <p:cNvPicPr>
              <a:picLocks noChangeAspect="1"/>
            </p:cNvPicPr>
            <p:nvPr/>
          </p:nvPicPr>
          <p:blipFill rotWithShape="1">
            <a:blip r:embed="rId22">
              <a:lum bright="70000" contrast="-70000"/>
              <a:extLst>
                <a:ext uri="{28A0092B-C50C-407E-A947-70E740481C1C}">
                  <a14:useLocalDpi xmlns:a14="http://schemas.microsoft.com/office/drawing/2010/main" val="0"/>
                </a:ext>
              </a:extLst>
            </a:blip>
            <a:srcRect l="11391" r="3117"/>
            <a:stretch/>
          </p:blipFill>
          <p:spPr>
            <a:xfrm>
              <a:off x="253982" y="4522358"/>
              <a:ext cx="2325390" cy="2016139"/>
            </a:xfrm>
            <a:prstGeom prst="rect">
              <a:avLst/>
            </a:prstGeom>
          </p:spPr>
        </p:pic>
      </p:grpSp>
      <p:sp>
        <p:nvSpPr>
          <p:cNvPr id="24" name="Rectangle 23">
            <a:extLst>
              <a:ext uri="{FF2B5EF4-FFF2-40B4-BE49-F238E27FC236}">
                <a16:creationId xmlns:a16="http://schemas.microsoft.com/office/drawing/2014/main" id="{2CEC2D7B-E2BC-40FE-89F0-CFD991895C7B}"/>
              </a:ext>
            </a:extLst>
          </p:cNvPr>
          <p:cNvSpPr/>
          <p:nvPr/>
        </p:nvSpPr>
        <p:spPr>
          <a:xfrm>
            <a:off x="3536643" y="931671"/>
            <a:ext cx="5118709" cy="923330"/>
          </a:xfrm>
          <a:prstGeom prst="rect">
            <a:avLst/>
          </a:prstGeom>
          <a:noFill/>
        </p:spPr>
        <p:txBody>
          <a:bodyPr wrap="none" lIns="91440" tIns="45720" rIns="91440" bIns="45720">
            <a:spAutoFit/>
          </a:bodyPr>
          <a:lstStyle/>
          <a:p>
            <a:pPr algn="ctr"/>
            <a:r>
              <a:rPr lang="en-US" sz="540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rPr>
              <a:t>What stood out?</a:t>
            </a:r>
            <a:endParaRPr lang="en-US" sz="5400" b="0" cap="none" spc="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endParaRPr>
          </a:p>
        </p:txBody>
      </p:sp>
      <p:sp>
        <p:nvSpPr>
          <p:cNvPr id="28" name="Rectangle 27">
            <a:extLst>
              <a:ext uri="{FF2B5EF4-FFF2-40B4-BE49-F238E27FC236}">
                <a16:creationId xmlns:a16="http://schemas.microsoft.com/office/drawing/2014/main" id="{746D55E6-616E-44AD-B953-D34D37B6AEDD}"/>
              </a:ext>
            </a:extLst>
          </p:cNvPr>
          <p:cNvSpPr/>
          <p:nvPr/>
        </p:nvSpPr>
        <p:spPr>
          <a:xfrm>
            <a:off x="133773" y="2878558"/>
            <a:ext cx="11924451" cy="923330"/>
          </a:xfrm>
          <a:prstGeom prst="rect">
            <a:avLst/>
          </a:prstGeom>
          <a:noFill/>
        </p:spPr>
        <p:txBody>
          <a:bodyPr wrap="square" lIns="91440" tIns="45720" rIns="91440" bIns="45720">
            <a:spAutoFit/>
          </a:bodyPr>
          <a:lstStyle/>
          <a:p>
            <a:pPr algn="ctr"/>
            <a:r>
              <a:rPr lang="en-US" sz="540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rPr>
              <a:t>How could this have been prevented?</a:t>
            </a:r>
            <a:endParaRPr lang="en-US" sz="5400" b="0" cap="none" spc="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endParaRPr>
          </a:p>
        </p:txBody>
      </p:sp>
      <p:sp>
        <p:nvSpPr>
          <p:cNvPr id="30" name="Rectangle 29">
            <a:extLst>
              <a:ext uri="{FF2B5EF4-FFF2-40B4-BE49-F238E27FC236}">
                <a16:creationId xmlns:a16="http://schemas.microsoft.com/office/drawing/2014/main" id="{532B0626-A7A6-46F5-AACC-8B7EB2E9D84E}"/>
              </a:ext>
            </a:extLst>
          </p:cNvPr>
          <p:cNvSpPr/>
          <p:nvPr/>
        </p:nvSpPr>
        <p:spPr>
          <a:xfrm>
            <a:off x="133773" y="5213984"/>
            <a:ext cx="11924451" cy="923330"/>
          </a:xfrm>
          <a:prstGeom prst="rect">
            <a:avLst/>
          </a:prstGeom>
          <a:noFill/>
        </p:spPr>
        <p:txBody>
          <a:bodyPr wrap="square" lIns="91440" tIns="45720" rIns="91440" bIns="45720">
            <a:spAutoFit/>
          </a:bodyPr>
          <a:lstStyle/>
          <a:p>
            <a:pPr algn="ctr"/>
            <a:r>
              <a:rPr lang="en-US" sz="540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rPr>
              <a:t>What should we take from this?</a:t>
            </a:r>
            <a:endParaRPr lang="en-US" sz="5400" b="0" cap="none" spc="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endParaRPr>
          </a:p>
        </p:txBody>
      </p:sp>
    </p:spTree>
    <p:extLst>
      <p:ext uri="{BB962C8B-B14F-4D97-AF65-F5344CB8AC3E}">
        <p14:creationId xmlns:p14="http://schemas.microsoft.com/office/powerpoint/2010/main" val="224345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30"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3548E038-3F8B-4AE0-B110-A37E847E487F}"/>
              </a:ext>
            </a:extLst>
          </p:cNvPr>
          <p:cNvGrpSpPr/>
          <p:nvPr/>
        </p:nvGrpSpPr>
        <p:grpSpPr>
          <a:xfrm>
            <a:off x="265942" y="340347"/>
            <a:ext cx="11660116" cy="6281753"/>
            <a:chOff x="252386" y="266804"/>
            <a:chExt cx="11660116" cy="6281753"/>
          </a:xfrm>
        </p:grpSpPr>
        <p:pic>
          <p:nvPicPr>
            <p:cNvPr id="21" name="Picture 20" descr="A person looking at the camera&#10;&#10;Description automatically generated">
              <a:extLst>
                <a:ext uri="{FF2B5EF4-FFF2-40B4-BE49-F238E27FC236}">
                  <a16:creationId xmlns:a16="http://schemas.microsoft.com/office/drawing/2014/main" id="{0349515D-3C2D-4871-9E9F-FCE8512DFD44}"/>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6476" t="384" r="24471"/>
            <a:stretch/>
          </p:blipFill>
          <p:spPr>
            <a:xfrm>
              <a:off x="2493095" y="4530140"/>
              <a:ext cx="1764728" cy="2016139"/>
            </a:xfrm>
            <a:prstGeom prst="rect">
              <a:avLst/>
            </a:prstGeom>
          </p:spPr>
        </p:pic>
        <p:pic>
          <p:nvPicPr>
            <p:cNvPr id="23" name="Picture 22" descr="A person in a pink dress&#10;&#10;Description automatically generated">
              <a:extLst>
                <a:ext uri="{FF2B5EF4-FFF2-40B4-BE49-F238E27FC236}">
                  <a16:creationId xmlns:a16="http://schemas.microsoft.com/office/drawing/2014/main" id="{79F9576D-1802-4B32-A833-D6A824D13423}"/>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10174" r="15093" b="9397"/>
            <a:stretch/>
          </p:blipFill>
          <p:spPr>
            <a:xfrm>
              <a:off x="8662678" y="2294617"/>
              <a:ext cx="1473420" cy="2235523"/>
            </a:xfrm>
            <a:prstGeom prst="rect">
              <a:avLst/>
            </a:prstGeom>
          </p:spPr>
        </p:pic>
        <p:pic>
          <p:nvPicPr>
            <p:cNvPr id="25" name="Picture 24" descr="A person posing for the camera&#10;&#10;Description automatically generated">
              <a:extLst>
                <a:ext uri="{FF2B5EF4-FFF2-40B4-BE49-F238E27FC236}">
                  <a16:creationId xmlns:a16="http://schemas.microsoft.com/office/drawing/2014/main" id="{2A75D7C9-1A01-43C8-B2C0-C6A392807AC3}"/>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l="6231" r="37638" b="216"/>
            <a:stretch/>
          </p:blipFill>
          <p:spPr>
            <a:xfrm>
              <a:off x="8496830" y="267289"/>
              <a:ext cx="1713965" cy="2031271"/>
            </a:xfrm>
            <a:prstGeom prst="rect">
              <a:avLst/>
            </a:prstGeom>
          </p:spPr>
        </p:pic>
        <p:pic>
          <p:nvPicPr>
            <p:cNvPr id="27" name="Picture 26" descr="A picture containing person, woman, music&#10;&#10;Description automatically generated">
              <a:extLst>
                <a:ext uri="{FF2B5EF4-FFF2-40B4-BE49-F238E27FC236}">
                  <a16:creationId xmlns:a16="http://schemas.microsoft.com/office/drawing/2014/main" id="{0B14733B-09BE-4099-BE94-CDED65809845}"/>
                </a:ext>
              </a:extLst>
            </p:cNvPr>
            <p:cNvPicPr>
              <a:picLocks noChangeAspect="1"/>
            </p:cNvPicPr>
            <p:nvPr/>
          </p:nvPicPr>
          <p:blipFill rotWithShape="1">
            <a:blip r:embed="rId6">
              <a:lum bright="70000" contrast="-70000"/>
              <a:extLst>
                <a:ext uri="{28A0092B-C50C-407E-A947-70E740481C1C}">
                  <a14:useLocalDpi xmlns:a14="http://schemas.microsoft.com/office/drawing/2010/main" val="0"/>
                </a:ext>
              </a:extLst>
            </a:blip>
            <a:srcRect l="13231" t="1090" r="15080" b="10483"/>
            <a:stretch/>
          </p:blipFill>
          <p:spPr>
            <a:xfrm>
              <a:off x="9733182" y="4530140"/>
              <a:ext cx="2179320" cy="2016139"/>
            </a:xfrm>
            <a:prstGeom prst="rect">
              <a:avLst/>
            </a:prstGeom>
          </p:spPr>
        </p:pic>
        <p:pic>
          <p:nvPicPr>
            <p:cNvPr id="29" name="Picture 28" descr="A group of people sitting at a table wearing a suit and tie&#10;&#10;Description automatically generated">
              <a:extLst>
                <a:ext uri="{FF2B5EF4-FFF2-40B4-BE49-F238E27FC236}">
                  <a16:creationId xmlns:a16="http://schemas.microsoft.com/office/drawing/2014/main" id="{6DD337CE-12CF-45DB-B587-7D45212A0704}"/>
                </a:ext>
              </a:extLst>
            </p:cNvPr>
            <p:cNvPicPr>
              <a:picLocks noChangeAspect="1"/>
            </p:cNvPicPr>
            <p:nvPr/>
          </p:nvPicPr>
          <p:blipFill rotWithShape="1">
            <a:blip r:embed="rId7">
              <a:lum bright="70000" contrast="-70000"/>
              <a:extLst>
                <a:ext uri="{28A0092B-C50C-407E-A947-70E740481C1C}">
                  <a14:useLocalDpi xmlns:a14="http://schemas.microsoft.com/office/drawing/2010/main" val="0"/>
                </a:ext>
              </a:extLst>
            </a:blip>
            <a:srcRect l="21086" t="-1" b="1185"/>
            <a:stretch/>
          </p:blipFill>
          <p:spPr>
            <a:xfrm>
              <a:off x="10132857" y="2295038"/>
              <a:ext cx="1779645" cy="2228427"/>
            </a:xfrm>
            <a:prstGeom prst="rect">
              <a:avLst/>
            </a:prstGeom>
          </p:spPr>
        </p:pic>
        <p:pic>
          <p:nvPicPr>
            <p:cNvPr id="31" name="Picture 30" descr="A person smiling at the camera&#10;&#10;Description automatically generated">
              <a:extLst>
                <a:ext uri="{FF2B5EF4-FFF2-40B4-BE49-F238E27FC236}">
                  <a16:creationId xmlns:a16="http://schemas.microsoft.com/office/drawing/2014/main" id="{1605771F-1BE2-46D9-A653-1F7A1AEF0341}"/>
                </a:ext>
              </a:extLst>
            </p:cNvPr>
            <p:cNvPicPr>
              <a:picLocks noChangeAspect="1"/>
            </p:cNvPicPr>
            <p:nvPr/>
          </p:nvPicPr>
          <p:blipFill rotWithShape="1">
            <a:blip r:embed="rId8">
              <a:lum bright="70000" contrast="-70000"/>
              <a:extLst>
                <a:ext uri="{28A0092B-C50C-407E-A947-70E740481C1C}">
                  <a14:useLocalDpi xmlns:a14="http://schemas.microsoft.com/office/drawing/2010/main" val="0"/>
                </a:ext>
              </a:extLst>
            </a:blip>
            <a:srcRect l="20676" r="15801"/>
            <a:stretch/>
          </p:blipFill>
          <p:spPr>
            <a:xfrm>
              <a:off x="10198537" y="267423"/>
              <a:ext cx="1713965" cy="2023646"/>
            </a:xfrm>
            <a:prstGeom prst="rect">
              <a:avLst/>
            </a:prstGeom>
          </p:spPr>
        </p:pic>
        <p:pic>
          <p:nvPicPr>
            <p:cNvPr id="35" name="Picture 34" descr="A smiling person in a green shirt&#10;&#10;Description automatically generated">
              <a:extLst>
                <a:ext uri="{FF2B5EF4-FFF2-40B4-BE49-F238E27FC236}">
                  <a16:creationId xmlns:a16="http://schemas.microsoft.com/office/drawing/2014/main" id="{63F04545-C3E1-4F4F-8C6B-F94491135079}"/>
                </a:ext>
              </a:extLst>
            </p:cNvPr>
            <p:cNvPicPr>
              <a:picLocks noChangeAspect="1"/>
            </p:cNvPicPr>
            <p:nvPr/>
          </p:nvPicPr>
          <p:blipFill rotWithShape="1">
            <a:blip r:embed="rId9">
              <a:lum bright="70000" contrast="-70000"/>
              <a:extLst>
                <a:ext uri="{28A0092B-C50C-407E-A947-70E740481C1C}">
                  <a14:useLocalDpi xmlns:a14="http://schemas.microsoft.com/office/drawing/2010/main" val="0"/>
                </a:ext>
              </a:extLst>
            </a:blip>
            <a:srcRect l="20409" r="10269"/>
            <a:stretch/>
          </p:blipFill>
          <p:spPr>
            <a:xfrm>
              <a:off x="252386" y="273821"/>
              <a:ext cx="1391876" cy="2023922"/>
            </a:xfrm>
            <a:prstGeom prst="rect">
              <a:avLst/>
            </a:prstGeom>
          </p:spPr>
        </p:pic>
        <p:pic>
          <p:nvPicPr>
            <p:cNvPr id="37" name="Picture 36" descr="A person wearing a hat&#10;&#10;Description automatically generated">
              <a:extLst>
                <a:ext uri="{FF2B5EF4-FFF2-40B4-BE49-F238E27FC236}">
                  <a16:creationId xmlns:a16="http://schemas.microsoft.com/office/drawing/2014/main" id="{50030851-1E58-43CF-ACEA-7E1227B80C4E}"/>
                </a:ext>
              </a:extLst>
            </p:cNvPr>
            <p:cNvPicPr>
              <a:picLocks noChangeAspect="1"/>
            </p:cNvPicPr>
            <p:nvPr/>
          </p:nvPicPr>
          <p:blipFill rotWithShape="1">
            <a:blip r:embed="rId10">
              <a:lum bright="70000" contrast="-70000"/>
              <a:extLst>
                <a:ext uri="{28A0092B-C50C-407E-A947-70E740481C1C}">
                  <a14:useLocalDpi xmlns:a14="http://schemas.microsoft.com/office/drawing/2010/main" val="0"/>
                </a:ext>
              </a:extLst>
            </a:blip>
            <a:srcRect l="14913" r="16571"/>
            <a:stretch/>
          </p:blipFill>
          <p:spPr>
            <a:xfrm>
              <a:off x="6647900" y="266804"/>
              <a:ext cx="1848930" cy="2023922"/>
            </a:xfrm>
            <a:prstGeom prst="rect">
              <a:avLst/>
            </a:prstGeom>
          </p:spPr>
        </p:pic>
        <p:pic>
          <p:nvPicPr>
            <p:cNvPr id="39" name="Picture 38" descr="A person wearing a suit and tie&#10;&#10;Description automatically generated">
              <a:extLst>
                <a:ext uri="{FF2B5EF4-FFF2-40B4-BE49-F238E27FC236}">
                  <a16:creationId xmlns:a16="http://schemas.microsoft.com/office/drawing/2014/main" id="{E5ABEBA2-F46A-49BC-946D-CF32A5D855DA}"/>
                </a:ext>
              </a:extLst>
            </p:cNvPr>
            <p:cNvPicPr>
              <a:picLocks noChangeAspect="1"/>
            </p:cNvPicPr>
            <p:nvPr/>
          </p:nvPicPr>
          <p:blipFill rotWithShape="1">
            <a:blip r:embed="rId11">
              <a:lum bright="70000" contrast="-70000"/>
              <a:extLst>
                <a:ext uri="{28A0092B-C50C-407E-A947-70E740481C1C}">
                  <a14:useLocalDpi xmlns:a14="http://schemas.microsoft.com/office/drawing/2010/main" val="0"/>
                </a:ext>
              </a:extLst>
            </a:blip>
            <a:srcRect b="11122"/>
            <a:stretch/>
          </p:blipFill>
          <p:spPr>
            <a:xfrm>
              <a:off x="7774001" y="4522358"/>
              <a:ext cx="1959181" cy="2023921"/>
            </a:xfrm>
            <a:prstGeom prst="rect">
              <a:avLst/>
            </a:prstGeom>
          </p:spPr>
        </p:pic>
        <p:pic>
          <p:nvPicPr>
            <p:cNvPr id="41" name="Picture 40" descr="A person standing in front of a microphone&#10;&#10;Description automatically generated">
              <a:extLst>
                <a:ext uri="{FF2B5EF4-FFF2-40B4-BE49-F238E27FC236}">
                  <a16:creationId xmlns:a16="http://schemas.microsoft.com/office/drawing/2014/main" id="{C08F2D44-3EFD-445A-ABAC-F6913EF17D77}"/>
                </a:ext>
              </a:extLst>
            </p:cNvPr>
            <p:cNvPicPr>
              <a:picLocks noChangeAspect="1"/>
            </p:cNvPicPr>
            <p:nvPr/>
          </p:nvPicPr>
          <p:blipFill rotWithShape="1">
            <a:blip r:embed="rId12">
              <a:lum bright="70000" contrast="-70000"/>
              <a:extLst>
                <a:ext uri="{28A0092B-C50C-407E-A947-70E740481C1C}">
                  <a14:useLocalDpi xmlns:a14="http://schemas.microsoft.com/office/drawing/2010/main" val="0"/>
                </a:ext>
              </a:extLst>
            </a:blip>
            <a:srcRect l="28689" r="23744" b="4161"/>
            <a:stretch/>
          </p:blipFill>
          <p:spPr>
            <a:xfrm>
              <a:off x="6274343" y="4530140"/>
              <a:ext cx="1512716" cy="2016139"/>
            </a:xfrm>
            <a:prstGeom prst="rect">
              <a:avLst/>
            </a:prstGeom>
          </p:spPr>
        </p:pic>
        <p:pic>
          <p:nvPicPr>
            <p:cNvPr id="43" name="Picture 42" descr="A person wearing a costume&#10;&#10;Description automatically generated">
              <a:extLst>
                <a:ext uri="{FF2B5EF4-FFF2-40B4-BE49-F238E27FC236}">
                  <a16:creationId xmlns:a16="http://schemas.microsoft.com/office/drawing/2014/main" id="{31D12331-1D48-4F19-AB43-C09ECB8620B3}"/>
                </a:ext>
              </a:extLst>
            </p:cNvPr>
            <p:cNvPicPr>
              <a:picLocks noChangeAspect="1"/>
            </p:cNvPicPr>
            <p:nvPr/>
          </p:nvPicPr>
          <p:blipFill rotWithShape="1">
            <a:blip r:embed="rId13">
              <a:lum bright="70000" contrast="-70000"/>
              <a:extLst>
                <a:ext uri="{28A0092B-C50C-407E-A947-70E740481C1C}">
                  <a14:useLocalDpi xmlns:a14="http://schemas.microsoft.com/office/drawing/2010/main" val="0"/>
                </a:ext>
              </a:extLst>
            </a:blip>
            <a:srcRect l="10822" r="11914"/>
            <a:stretch/>
          </p:blipFill>
          <p:spPr>
            <a:xfrm>
              <a:off x="1634219" y="273821"/>
              <a:ext cx="1563748" cy="2023922"/>
            </a:xfrm>
            <a:prstGeom prst="rect">
              <a:avLst/>
            </a:prstGeom>
          </p:spPr>
        </p:pic>
        <p:pic>
          <p:nvPicPr>
            <p:cNvPr id="45" name="Picture 44" descr="A person wearing a white shirt&#10;&#10;Description automatically generated">
              <a:extLst>
                <a:ext uri="{FF2B5EF4-FFF2-40B4-BE49-F238E27FC236}">
                  <a16:creationId xmlns:a16="http://schemas.microsoft.com/office/drawing/2014/main" id="{980409D9-2A7C-4741-AE68-D189F2F3B8D2}"/>
                </a:ext>
              </a:extLst>
            </p:cNvPr>
            <p:cNvPicPr>
              <a:picLocks noChangeAspect="1"/>
            </p:cNvPicPr>
            <p:nvPr/>
          </p:nvPicPr>
          <p:blipFill rotWithShape="1">
            <a:blip r:embed="rId14">
              <a:lum bright="70000" contrast="-70000"/>
              <a:extLst>
                <a:ext uri="{28A0092B-C50C-407E-A947-70E740481C1C}">
                  <a14:useLocalDpi xmlns:a14="http://schemas.microsoft.com/office/drawing/2010/main" val="0"/>
                </a:ext>
              </a:extLst>
            </a:blip>
            <a:srcRect l="22202" r="23865"/>
            <a:stretch/>
          </p:blipFill>
          <p:spPr>
            <a:xfrm>
              <a:off x="4462021" y="2291068"/>
              <a:ext cx="2136339" cy="2232397"/>
            </a:xfrm>
            <a:prstGeom prst="rect">
              <a:avLst/>
            </a:prstGeom>
          </p:spPr>
        </p:pic>
        <p:pic>
          <p:nvPicPr>
            <p:cNvPr id="47" name="Picture 46" descr="A person holding a guitar&#10;&#10;Description automatically generated">
              <a:extLst>
                <a:ext uri="{FF2B5EF4-FFF2-40B4-BE49-F238E27FC236}">
                  <a16:creationId xmlns:a16="http://schemas.microsoft.com/office/drawing/2014/main" id="{6A73D86A-0FD5-4B46-9716-6E4243F9F682}"/>
                </a:ext>
              </a:extLst>
            </p:cNvPr>
            <p:cNvPicPr>
              <a:picLocks noChangeAspect="1"/>
            </p:cNvPicPr>
            <p:nvPr/>
          </p:nvPicPr>
          <p:blipFill>
            <a:blip r:embed="rId15">
              <a:lum bright="70000" contrast="-70000"/>
              <a:extLst>
                <a:ext uri="{28A0092B-C50C-407E-A947-70E740481C1C}">
                  <a14:useLocalDpi xmlns:a14="http://schemas.microsoft.com/office/drawing/2010/main" val="0"/>
                </a:ext>
              </a:extLst>
            </a:blip>
            <a:stretch>
              <a:fillRect/>
            </a:stretch>
          </p:blipFill>
          <p:spPr>
            <a:xfrm>
              <a:off x="6586363" y="2294617"/>
              <a:ext cx="2079556" cy="2235523"/>
            </a:xfrm>
            <a:prstGeom prst="rect">
              <a:avLst/>
            </a:prstGeom>
          </p:spPr>
        </p:pic>
        <p:pic>
          <p:nvPicPr>
            <p:cNvPr id="49" name="Picture 48" descr="A person holding a basketball&#10;&#10;Description automatically generated">
              <a:extLst>
                <a:ext uri="{FF2B5EF4-FFF2-40B4-BE49-F238E27FC236}">
                  <a16:creationId xmlns:a16="http://schemas.microsoft.com/office/drawing/2014/main" id="{1B053E6F-E73E-41FB-A11E-5FC5521DAF04}"/>
                </a:ext>
              </a:extLst>
            </p:cNvPr>
            <p:cNvPicPr>
              <a:picLocks noChangeAspect="1"/>
            </p:cNvPicPr>
            <p:nvPr/>
          </p:nvPicPr>
          <p:blipFill rotWithShape="1">
            <a:blip r:embed="rId16">
              <a:lum bright="70000" contrast="-70000"/>
              <a:extLst>
                <a:ext uri="{28A0092B-C50C-407E-A947-70E740481C1C}">
                  <a14:useLocalDpi xmlns:a14="http://schemas.microsoft.com/office/drawing/2010/main" val="0"/>
                </a:ext>
              </a:extLst>
            </a:blip>
            <a:srcRect t="1" b="2664"/>
            <a:stretch/>
          </p:blipFill>
          <p:spPr>
            <a:xfrm>
              <a:off x="3191053" y="2291068"/>
              <a:ext cx="1274384" cy="2232397"/>
            </a:xfrm>
            <a:prstGeom prst="rect">
              <a:avLst/>
            </a:prstGeom>
          </p:spPr>
        </p:pic>
        <p:pic>
          <p:nvPicPr>
            <p:cNvPr id="51" name="Picture 50" descr="A person in a pool of water&#10;&#10;Description automatically generated">
              <a:extLst>
                <a:ext uri="{FF2B5EF4-FFF2-40B4-BE49-F238E27FC236}">
                  <a16:creationId xmlns:a16="http://schemas.microsoft.com/office/drawing/2014/main" id="{57E9C41D-841D-4476-9478-07BDE605EFE5}"/>
                </a:ext>
              </a:extLst>
            </p:cNvPr>
            <p:cNvPicPr>
              <a:picLocks noChangeAspect="1"/>
            </p:cNvPicPr>
            <p:nvPr/>
          </p:nvPicPr>
          <p:blipFill rotWithShape="1">
            <a:blip r:embed="rId17">
              <a:lum bright="70000" contrast="-70000"/>
              <a:extLst>
                <a:ext uri="{28A0092B-C50C-407E-A947-70E740481C1C}">
                  <a14:useLocalDpi xmlns:a14="http://schemas.microsoft.com/office/drawing/2010/main" val="0"/>
                </a:ext>
              </a:extLst>
            </a:blip>
            <a:srcRect r="21355"/>
            <a:stretch/>
          </p:blipFill>
          <p:spPr>
            <a:xfrm>
              <a:off x="253996" y="2297743"/>
              <a:ext cx="1574276" cy="2231290"/>
            </a:xfrm>
            <a:prstGeom prst="rect">
              <a:avLst/>
            </a:prstGeom>
          </p:spPr>
        </p:pic>
        <p:pic>
          <p:nvPicPr>
            <p:cNvPr id="53" name="Picture 52" descr="A person wearing a uniform&#10;&#10;Description automatically generated">
              <a:extLst>
                <a:ext uri="{FF2B5EF4-FFF2-40B4-BE49-F238E27FC236}">
                  <a16:creationId xmlns:a16="http://schemas.microsoft.com/office/drawing/2014/main" id="{341F4F1D-DADA-4084-A291-08A39D8E2572}"/>
                </a:ext>
              </a:extLst>
            </p:cNvPr>
            <p:cNvPicPr>
              <a:picLocks noChangeAspect="1"/>
            </p:cNvPicPr>
            <p:nvPr/>
          </p:nvPicPr>
          <p:blipFill rotWithShape="1">
            <a:blip r:embed="rId18">
              <a:lum bright="70000" contrast="-70000"/>
              <a:extLst>
                <a:ext uri="{28A0092B-C50C-407E-A947-70E740481C1C}">
                  <a14:useLocalDpi xmlns:a14="http://schemas.microsoft.com/office/drawing/2010/main" val="0"/>
                </a:ext>
              </a:extLst>
            </a:blip>
            <a:srcRect l="32300" r="11371"/>
            <a:stretch/>
          </p:blipFill>
          <p:spPr>
            <a:xfrm>
              <a:off x="4242981" y="4529033"/>
              <a:ext cx="2023649" cy="2019524"/>
            </a:xfrm>
            <a:prstGeom prst="rect">
              <a:avLst/>
            </a:prstGeom>
          </p:spPr>
        </p:pic>
        <p:pic>
          <p:nvPicPr>
            <p:cNvPr id="55" name="Picture 54" descr="A person posing for the camera&#10;&#10;Description automatically generated">
              <a:extLst>
                <a:ext uri="{FF2B5EF4-FFF2-40B4-BE49-F238E27FC236}">
                  <a16:creationId xmlns:a16="http://schemas.microsoft.com/office/drawing/2014/main" id="{82F48142-C1CA-46EA-9180-966F0B3DE806}"/>
                </a:ext>
              </a:extLst>
            </p:cNvPr>
            <p:cNvPicPr>
              <a:picLocks noChangeAspect="1"/>
            </p:cNvPicPr>
            <p:nvPr/>
          </p:nvPicPr>
          <p:blipFill rotWithShape="1">
            <a:blip r:embed="rId19">
              <a:lum bright="70000" contrast="-70000"/>
              <a:extLst>
                <a:ext uri="{28A0092B-C50C-407E-A947-70E740481C1C}">
                  <a14:useLocalDpi xmlns:a14="http://schemas.microsoft.com/office/drawing/2010/main" val="0"/>
                </a:ext>
              </a:extLst>
            </a:blip>
            <a:srcRect l="14929" t="3037" r="22688"/>
            <a:stretch/>
          </p:blipFill>
          <p:spPr>
            <a:xfrm>
              <a:off x="4906681" y="266804"/>
              <a:ext cx="1741963" cy="2023923"/>
            </a:xfrm>
            <a:prstGeom prst="rect">
              <a:avLst/>
            </a:prstGeom>
          </p:spPr>
        </p:pic>
        <p:pic>
          <p:nvPicPr>
            <p:cNvPr id="57" name="Picture 56" descr="A person sitting on a couch&#10;&#10;Description automatically generated">
              <a:extLst>
                <a:ext uri="{FF2B5EF4-FFF2-40B4-BE49-F238E27FC236}">
                  <a16:creationId xmlns:a16="http://schemas.microsoft.com/office/drawing/2014/main" id="{27978F4E-FA28-4454-9C14-066F5EB14A57}"/>
                </a:ext>
              </a:extLst>
            </p:cNvPr>
            <p:cNvPicPr>
              <a:picLocks noChangeAspect="1"/>
            </p:cNvPicPr>
            <p:nvPr/>
          </p:nvPicPr>
          <p:blipFill rotWithShape="1">
            <a:blip r:embed="rId20">
              <a:lum bright="70000" contrast="-70000"/>
              <a:extLst>
                <a:ext uri="{28A0092B-C50C-407E-A947-70E740481C1C}">
                  <a14:useLocalDpi xmlns:a14="http://schemas.microsoft.com/office/drawing/2010/main" val="0"/>
                </a:ext>
              </a:extLst>
            </a:blip>
            <a:srcRect l="13494" t="3896" r="9647"/>
            <a:stretch/>
          </p:blipFill>
          <p:spPr>
            <a:xfrm>
              <a:off x="1795152" y="2297743"/>
              <a:ext cx="1395887" cy="2232397"/>
            </a:xfrm>
            <a:prstGeom prst="rect">
              <a:avLst/>
            </a:prstGeom>
          </p:spPr>
        </p:pic>
        <p:pic>
          <p:nvPicPr>
            <p:cNvPr id="59" name="Picture 58" descr="A close up of a person&#10;&#10;Description automatically generated">
              <a:extLst>
                <a:ext uri="{FF2B5EF4-FFF2-40B4-BE49-F238E27FC236}">
                  <a16:creationId xmlns:a16="http://schemas.microsoft.com/office/drawing/2014/main" id="{6430B2B2-180A-47A8-A4F6-1D49EB15E6BA}"/>
                </a:ext>
              </a:extLst>
            </p:cNvPr>
            <p:cNvPicPr>
              <a:picLocks noChangeAspect="1"/>
            </p:cNvPicPr>
            <p:nvPr/>
          </p:nvPicPr>
          <p:blipFill rotWithShape="1">
            <a:blip r:embed="rId21">
              <a:lum bright="70000" contrast="-70000"/>
              <a:extLst>
                <a:ext uri="{28A0092B-C50C-407E-A947-70E740481C1C}">
                  <a14:useLocalDpi xmlns:a14="http://schemas.microsoft.com/office/drawing/2010/main" val="0"/>
                </a:ext>
              </a:extLst>
            </a:blip>
            <a:srcRect l="16993" r="34835"/>
            <a:stretch/>
          </p:blipFill>
          <p:spPr>
            <a:xfrm>
              <a:off x="3183727" y="273821"/>
              <a:ext cx="1741963" cy="2025061"/>
            </a:xfrm>
            <a:prstGeom prst="rect">
              <a:avLst/>
            </a:prstGeom>
          </p:spPr>
        </p:pic>
        <p:pic>
          <p:nvPicPr>
            <p:cNvPr id="61" name="Picture 60" descr="A person standing on a stage&#10;&#10;Description automatically generated">
              <a:extLst>
                <a:ext uri="{FF2B5EF4-FFF2-40B4-BE49-F238E27FC236}">
                  <a16:creationId xmlns:a16="http://schemas.microsoft.com/office/drawing/2014/main" id="{D3F51A09-4373-497F-962B-51581EECA5AE}"/>
                </a:ext>
              </a:extLst>
            </p:cNvPr>
            <p:cNvPicPr>
              <a:picLocks noChangeAspect="1"/>
            </p:cNvPicPr>
            <p:nvPr/>
          </p:nvPicPr>
          <p:blipFill rotWithShape="1">
            <a:blip r:embed="rId22">
              <a:lum bright="70000" contrast="-70000"/>
              <a:extLst>
                <a:ext uri="{28A0092B-C50C-407E-A947-70E740481C1C}">
                  <a14:useLocalDpi xmlns:a14="http://schemas.microsoft.com/office/drawing/2010/main" val="0"/>
                </a:ext>
              </a:extLst>
            </a:blip>
            <a:srcRect l="11391" r="3117"/>
            <a:stretch/>
          </p:blipFill>
          <p:spPr>
            <a:xfrm>
              <a:off x="253982" y="4522358"/>
              <a:ext cx="2325390" cy="2016139"/>
            </a:xfrm>
            <a:prstGeom prst="rect">
              <a:avLst/>
            </a:prstGeom>
          </p:spPr>
        </p:pic>
      </p:grpSp>
      <p:sp>
        <p:nvSpPr>
          <p:cNvPr id="26" name="Rectangle 25">
            <a:extLst>
              <a:ext uri="{FF2B5EF4-FFF2-40B4-BE49-F238E27FC236}">
                <a16:creationId xmlns:a16="http://schemas.microsoft.com/office/drawing/2014/main" id="{C28EEBE1-B13B-4692-A5C5-2B0AD227C0A7}"/>
              </a:ext>
            </a:extLst>
          </p:cNvPr>
          <p:cNvSpPr/>
          <p:nvPr/>
        </p:nvSpPr>
        <p:spPr>
          <a:xfrm>
            <a:off x="150038" y="5855964"/>
            <a:ext cx="2767104" cy="923330"/>
          </a:xfrm>
          <a:prstGeom prst="rect">
            <a:avLst/>
          </a:prstGeom>
          <a:noFill/>
        </p:spPr>
        <p:txBody>
          <a:bodyPr wrap="none" lIns="91440" tIns="45720" rIns="91440" bIns="45720">
            <a:spAutoFit/>
          </a:bodyPr>
          <a:lstStyle/>
          <a:p>
            <a:pPr algn="ctr"/>
            <a:r>
              <a:rPr lang="en-US" sz="5400" b="0" cap="none" spc="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rPr>
              <a:t>Round II</a:t>
            </a:r>
          </a:p>
        </p:txBody>
      </p:sp>
      <p:sp>
        <p:nvSpPr>
          <p:cNvPr id="28" name="Rectangle 27">
            <a:extLst>
              <a:ext uri="{FF2B5EF4-FFF2-40B4-BE49-F238E27FC236}">
                <a16:creationId xmlns:a16="http://schemas.microsoft.com/office/drawing/2014/main" id="{9D8D66CF-161B-4F2E-B72C-FA0DFD1D0204}"/>
              </a:ext>
            </a:extLst>
          </p:cNvPr>
          <p:cNvSpPr/>
          <p:nvPr/>
        </p:nvSpPr>
        <p:spPr>
          <a:xfrm>
            <a:off x="-89641" y="1359325"/>
            <a:ext cx="3710861" cy="1938992"/>
          </a:xfrm>
          <a:prstGeom prst="rect">
            <a:avLst/>
          </a:prstGeom>
          <a:noFill/>
        </p:spPr>
        <p:txBody>
          <a:bodyPr wrap="square" lIns="91440" tIns="45720" rIns="91440" bIns="45720">
            <a:spAutoFit/>
          </a:bodyPr>
          <a:lstStyle/>
          <a:p>
            <a:pPr algn="ctr"/>
            <a:r>
              <a:rPr lang="en-US" sz="400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rPr>
              <a:t>Suffered from Lewy Body Dementia </a:t>
            </a:r>
            <a:endParaRPr lang="en-US" sz="4000" b="0" cap="none" spc="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endParaRPr>
          </a:p>
        </p:txBody>
      </p:sp>
      <p:sp>
        <p:nvSpPr>
          <p:cNvPr id="30" name="Rectangle 29">
            <a:extLst>
              <a:ext uri="{FF2B5EF4-FFF2-40B4-BE49-F238E27FC236}">
                <a16:creationId xmlns:a16="http://schemas.microsoft.com/office/drawing/2014/main" id="{5E5803B9-97D0-460A-9F2D-33EBEBB482E9}"/>
              </a:ext>
            </a:extLst>
          </p:cNvPr>
          <p:cNvSpPr/>
          <p:nvPr/>
        </p:nvSpPr>
        <p:spPr>
          <a:xfrm>
            <a:off x="237377" y="96673"/>
            <a:ext cx="8248239" cy="707886"/>
          </a:xfrm>
          <a:prstGeom prst="rect">
            <a:avLst/>
          </a:prstGeom>
          <a:noFill/>
        </p:spPr>
        <p:txBody>
          <a:bodyPr wrap="square" lIns="91440" tIns="45720" rIns="91440" bIns="45720">
            <a:spAutoFit/>
          </a:bodyPr>
          <a:lstStyle/>
          <a:p>
            <a:pPr algn="ctr"/>
            <a:r>
              <a:rPr lang="en-US" sz="400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rPr>
              <a:t>Allegations of murder and elder abuse</a:t>
            </a:r>
            <a:endParaRPr lang="en-US" sz="4000" b="0" cap="none" spc="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endParaRPr>
          </a:p>
        </p:txBody>
      </p:sp>
      <p:sp>
        <p:nvSpPr>
          <p:cNvPr id="32" name="Rectangle 31">
            <a:extLst>
              <a:ext uri="{FF2B5EF4-FFF2-40B4-BE49-F238E27FC236}">
                <a16:creationId xmlns:a16="http://schemas.microsoft.com/office/drawing/2014/main" id="{B1AEF169-AA23-4D3C-AEDF-146E63D21F1B}"/>
              </a:ext>
            </a:extLst>
          </p:cNvPr>
          <p:cNvSpPr/>
          <p:nvPr/>
        </p:nvSpPr>
        <p:spPr>
          <a:xfrm>
            <a:off x="289894" y="3390266"/>
            <a:ext cx="6140499" cy="2554545"/>
          </a:xfrm>
          <a:prstGeom prst="rect">
            <a:avLst/>
          </a:prstGeom>
          <a:noFill/>
        </p:spPr>
        <p:txBody>
          <a:bodyPr wrap="square" lIns="91440" tIns="45720" rIns="91440" bIns="45720">
            <a:spAutoFit/>
          </a:bodyPr>
          <a:lstStyle/>
          <a:p>
            <a:pPr algn="ctr"/>
            <a:r>
              <a:rPr lang="en-US" sz="400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rPr>
              <a:t>Was at the center of a vicious family feud between his wife and 3 children from a previous marriage</a:t>
            </a:r>
            <a:endParaRPr lang="en-US" sz="4000" b="0" cap="none" spc="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endParaRPr>
          </a:p>
        </p:txBody>
      </p:sp>
      <p:sp>
        <p:nvSpPr>
          <p:cNvPr id="33" name="Rectangle 32">
            <a:extLst>
              <a:ext uri="{FF2B5EF4-FFF2-40B4-BE49-F238E27FC236}">
                <a16:creationId xmlns:a16="http://schemas.microsoft.com/office/drawing/2014/main" id="{70426ED8-AF04-4211-B361-9B66A9C0D3C2}"/>
              </a:ext>
            </a:extLst>
          </p:cNvPr>
          <p:cNvSpPr/>
          <p:nvPr/>
        </p:nvSpPr>
        <p:spPr>
          <a:xfrm>
            <a:off x="3204595" y="5928374"/>
            <a:ext cx="7917355" cy="707886"/>
          </a:xfrm>
          <a:prstGeom prst="rect">
            <a:avLst/>
          </a:prstGeom>
          <a:noFill/>
        </p:spPr>
        <p:txBody>
          <a:bodyPr wrap="square" lIns="91440" tIns="45720" rIns="91440" bIns="45720">
            <a:spAutoFit/>
          </a:bodyPr>
          <a:lstStyle/>
          <a:p>
            <a:pPr algn="ctr"/>
            <a:r>
              <a:rPr lang="en-US" sz="400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rPr>
              <a:t>Estimated $80-100 million estate</a:t>
            </a:r>
            <a:endParaRPr lang="en-US" sz="4000" b="0" cap="none" spc="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endParaRPr>
          </a:p>
        </p:txBody>
      </p:sp>
      <p:sp>
        <p:nvSpPr>
          <p:cNvPr id="34" name="Rectangle 33">
            <a:extLst>
              <a:ext uri="{FF2B5EF4-FFF2-40B4-BE49-F238E27FC236}">
                <a16:creationId xmlns:a16="http://schemas.microsoft.com/office/drawing/2014/main" id="{84D90358-1B48-42C6-B7F3-7F551EBC31C5}"/>
              </a:ext>
            </a:extLst>
          </p:cNvPr>
          <p:cNvSpPr/>
          <p:nvPr/>
        </p:nvSpPr>
        <p:spPr>
          <a:xfrm>
            <a:off x="6747366" y="3236953"/>
            <a:ext cx="4985646" cy="2554545"/>
          </a:xfrm>
          <a:prstGeom prst="rect">
            <a:avLst/>
          </a:prstGeom>
          <a:noFill/>
        </p:spPr>
        <p:txBody>
          <a:bodyPr wrap="square" lIns="91440" tIns="45720" rIns="91440" bIns="45720">
            <a:spAutoFit/>
          </a:bodyPr>
          <a:lstStyle/>
          <a:p>
            <a:pPr algn="ctr"/>
            <a:r>
              <a:rPr lang="en-US" sz="400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rPr>
              <a:t>Wrongful death lawsuits were filed by the children and countered by the wife </a:t>
            </a:r>
            <a:endParaRPr lang="en-US" sz="4000" b="0" cap="none" spc="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endParaRPr>
          </a:p>
        </p:txBody>
      </p:sp>
      <p:sp>
        <p:nvSpPr>
          <p:cNvPr id="36" name="Rectangle 35">
            <a:extLst>
              <a:ext uri="{FF2B5EF4-FFF2-40B4-BE49-F238E27FC236}">
                <a16:creationId xmlns:a16="http://schemas.microsoft.com/office/drawing/2014/main" id="{E42B3087-B4A7-4E1A-8F46-8C3FD2C799DB}"/>
              </a:ext>
            </a:extLst>
          </p:cNvPr>
          <p:cNvSpPr/>
          <p:nvPr/>
        </p:nvSpPr>
        <p:spPr>
          <a:xfrm>
            <a:off x="3976803" y="847273"/>
            <a:ext cx="8118294" cy="1938992"/>
          </a:xfrm>
          <a:prstGeom prst="rect">
            <a:avLst/>
          </a:prstGeom>
          <a:noFill/>
        </p:spPr>
        <p:txBody>
          <a:bodyPr wrap="square" lIns="91440" tIns="45720" rIns="91440" bIns="45720">
            <a:spAutoFit/>
          </a:bodyPr>
          <a:lstStyle/>
          <a:p>
            <a:pPr algn="ctr"/>
            <a:r>
              <a:rPr lang="en-US" sz="400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rPr>
              <a:t>2007 and 2011 conflicting documents caused confusion - Is the daughter or wife in charge of making decision?</a:t>
            </a:r>
            <a:endParaRPr lang="en-US" sz="4000" b="0" cap="none" spc="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endParaRPr>
          </a:p>
        </p:txBody>
      </p:sp>
    </p:spTree>
    <p:extLst>
      <p:ext uri="{BB962C8B-B14F-4D97-AF65-F5344CB8AC3E}">
        <p14:creationId xmlns:p14="http://schemas.microsoft.com/office/powerpoint/2010/main" val="269728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2" grpId="0"/>
      <p:bldP spid="33" grpId="0"/>
      <p:bldP spid="34" grpId="0"/>
      <p:bldP spid="36"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3548E038-3F8B-4AE0-B110-A37E847E487F}"/>
              </a:ext>
            </a:extLst>
          </p:cNvPr>
          <p:cNvGrpSpPr/>
          <p:nvPr/>
        </p:nvGrpSpPr>
        <p:grpSpPr>
          <a:xfrm>
            <a:off x="265939" y="319503"/>
            <a:ext cx="11660116" cy="6281753"/>
            <a:chOff x="252386" y="266804"/>
            <a:chExt cx="11660116" cy="6281753"/>
          </a:xfrm>
        </p:grpSpPr>
        <p:pic>
          <p:nvPicPr>
            <p:cNvPr id="21" name="Picture 20" descr="A person looking at the camera&#10;&#10;Description automatically generated">
              <a:extLst>
                <a:ext uri="{FF2B5EF4-FFF2-40B4-BE49-F238E27FC236}">
                  <a16:creationId xmlns:a16="http://schemas.microsoft.com/office/drawing/2014/main" id="{0349515D-3C2D-4871-9E9F-FCE8512DFD44}"/>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6476" t="384" r="24471"/>
            <a:stretch/>
          </p:blipFill>
          <p:spPr>
            <a:xfrm>
              <a:off x="2493095" y="4530140"/>
              <a:ext cx="1764728" cy="2016139"/>
            </a:xfrm>
            <a:prstGeom prst="rect">
              <a:avLst/>
            </a:prstGeom>
          </p:spPr>
        </p:pic>
        <p:pic>
          <p:nvPicPr>
            <p:cNvPr id="23" name="Picture 22" descr="A person in a pink dress&#10;&#10;Description automatically generated">
              <a:extLst>
                <a:ext uri="{FF2B5EF4-FFF2-40B4-BE49-F238E27FC236}">
                  <a16:creationId xmlns:a16="http://schemas.microsoft.com/office/drawing/2014/main" id="{79F9576D-1802-4B32-A833-D6A824D13423}"/>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10174" r="15093" b="9397"/>
            <a:stretch/>
          </p:blipFill>
          <p:spPr>
            <a:xfrm>
              <a:off x="8662678" y="2294617"/>
              <a:ext cx="1473420" cy="2235523"/>
            </a:xfrm>
            <a:prstGeom prst="rect">
              <a:avLst/>
            </a:prstGeom>
          </p:spPr>
        </p:pic>
        <p:pic>
          <p:nvPicPr>
            <p:cNvPr id="25" name="Picture 24" descr="A person posing for the camera&#10;&#10;Description automatically generated">
              <a:extLst>
                <a:ext uri="{FF2B5EF4-FFF2-40B4-BE49-F238E27FC236}">
                  <a16:creationId xmlns:a16="http://schemas.microsoft.com/office/drawing/2014/main" id="{2A75D7C9-1A01-43C8-B2C0-C6A392807AC3}"/>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l="6231" r="37638" b="216"/>
            <a:stretch/>
          </p:blipFill>
          <p:spPr>
            <a:xfrm>
              <a:off x="8496830" y="267289"/>
              <a:ext cx="1713965" cy="2031271"/>
            </a:xfrm>
            <a:prstGeom prst="rect">
              <a:avLst/>
            </a:prstGeom>
          </p:spPr>
        </p:pic>
        <p:pic>
          <p:nvPicPr>
            <p:cNvPr id="27" name="Picture 26" descr="A picture containing person, woman, music&#10;&#10;Description automatically generated">
              <a:extLst>
                <a:ext uri="{FF2B5EF4-FFF2-40B4-BE49-F238E27FC236}">
                  <a16:creationId xmlns:a16="http://schemas.microsoft.com/office/drawing/2014/main" id="{0B14733B-09BE-4099-BE94-CDED65809845}"/>
                </a:ext>
              </a:extLst>
            </p:cNvPr>
            <p:cNvPicPr>
              <a:picLocks noChangeAspect="1"/>
            </p:cNvPicPr>
            <p:nvPr/>
          </p:nvPicPr>
          <p:blipFill rotWithShape="1">
            <a:blip r:embed="rId6">
              <a:lum bright="70000" contrast="-70000"/>
              <a:extLst>
                <a:ext uri="{28A0092B-C50C-407E-A947-70E740481C1C}">
                  <a14:useLocalDpi xmlns:a14="http://schemas.microsoft.com/office/drawing/2010/main" val="0"/>
                </a:ext>
              </a:extLst>
            </a:blip>
            <a:srcRect l="13231" t="1090" r="15080" b="10483"/>
            <a:stretch/>
          </p:blipFill>
          <p:spPr>
            <a:xfrm>
              <a:off x="9733182" y="4522357"/>
              <a:ext cx="2179320" cy="2016139"/>
            </a:xfrm>
            <a:prstGeom prst="rect">
              <a:avLst/>
            </a:prstGeom>
          </p:spPr>
        </p:pic>
        <p:pic>
          <p:nvPicPr>
            <p:cNvPr id="29" name="Picture 28" descr="A group of people sitting at a table wearing a suit and tie&#10;&#10;Description automatically generated">
              <a:extLst>
                <a:ext uri="{FF2B5EF4-FFF2-40B4-BE49-F238E27FC236}">
                  <a16:creationId xmlns:a16="http://schemas.microsoft.com/office/drawing/2014/main" id="{6DD337CE-12CF-45DB-B587-7D45212A0704}"/>
                </a:ext>
              </a:extLst>
            </p:cNvPr>
            <p:cNvPicPr>
              <a:picLocks noChangeAspect="1"/>
            </p:cNvPicPr>
            <p:nvPr/>
          </p:nvPicPr>
          <p:blipFill rotWithShape="1">
            <a:blip r:embed="rId7">
              <a:lum bright="70000" contrast="-70000"/>
              <a:extLst>
                <a:ext uri="{28A0092B-C50C-407E-A947-70E740481C1C}">
                  <a14:useLocalDpi xmlns:a14="http://schemas.microsoft.com/office/drawing/2010/main" val="0"/>
                </a:ext>
              </a:extLst>
            </a:blip>
            <a:srcRect l="21086" t="-1" b="1185"/>
            <a:stretch/>
          </p:blipFill>
          <p:spPr>
            <a:xfrm>
              <a:off x="10132857" y="2295038"/>
              <a:ext cx="1779645" cy="2228427"/>
            </a:xfrm>
            <a:prstGeom prst="rect">
              <a:avLst/>
            </a:prstGeom>
          </p:spPr>
        </p:pic>
        <p:pic>
          <p:nvPicPr>
            <p:cNvPr id="31" name="Picture 30" descr="A person smiling at the camera&#10;&#10;Description automatically generated">
              <a:extLst>
                <a:ext uri="{FF2B5EF4-FFF2-40B4-BE49-F238E27FC236}">
                  <a16:creationId xmlns:a16="http://schemas.microsoft.com/office/drawing/2014/main" id="{1605771F-1BE2-46D9-A653-1F7A1AEF0341}"/>
                </a:ext>
              </a:extLst>
            </p:cNvPr>
            <p:cNvPicPr>
              <a:picLocks noChangeAspect="1"/>
            </p:cNvPicPr>
            <p:nvPr/>
          </p:nvPicPr>
          <p:blipFill rotWithShape="1">
            <a:blip r:embed="rId8">
              <a:lum bright="70000" contrast="-70000"/>
              <a:extLst>
                <a:ext uri="{28A0092B-C50C-407E-A947-70E740481C1C}">
                  <a14:useLocalDpi xmlns:a14="http://schemas.microsoft.com/office/drawing/2010/main" val="0"/>
                </a:ext>
              </a:extLst>
            </a:blip>
            <a:srcRect l="20676" r="15801"/>
            <a:stretch/>
          </p:blipFill>
          <p:spPr>
            <a:xfrm>
              <a:off x="10198537" y="267423"/>
              <a:ext cx="1713965" cy="2023646"/>
            </a:xfrm>
            <a:prstGeom prst="rect">
              <a:avLst/>
            </a:prstGeom>
          </p:spPr>
        </p:pic>
        <p:pic>
          <p:nvPicPr>
            <p:cNvPr id="35" name="Picture 34" descr="A smiling person in a green shirt&#10;&#10;Description automatically generated">
              <a:extLst>
                <a:ext uri="{FF2B5EF4-FFF2-40B4-BE49-F238E27FC236}">
                  <a16:creationId xmlns:a16="http://schemas.microsoft.com/office/drawing/2014/main" id="{63F04545-C3E1-4F4F-8C6B-F94491135079}"/>
                </a:ext>
              </a:extLst>
            </p:cNvPr>
            <p:cNvPicPr>
              <a:picLocks noChangeAspect="1"/>
            </p:cNvPicPr>
            <p:nvPr/>
          </p:nvPicPr>
          <p:blipFill rotWithShape="1">
            <a:blip r:embed="rId9">
              <a:lum bright="70000" contrast="-70000"/>
              <a:extLst>
                <a:ext uri="{28A0092B-C50C-407E-A947-70E740481C1C}">
                  <a14:useLocalDpi xmlns:a14="http://schemas.microsoft.com/office/drawing/2010/main" val="0"/>
                </a:ext>
              </a:extLst>
            </a:blip>
            <a:srcRect l="20409" r="10269"/>
            <a:stretch/>
          </p:blipFill>
          <p:spPr>
            <a:xfrm>
              <a:off x="252386" y="273821"/>
              <a:ext cx="1391876" cy="2023922"/>
            </a:xfrm>
            <a:prstGeom prst="rect">
              <a:avLst/>
            </a:prstGeom>
          </p:spPr>
        </p:pic>
        <p:pic>
          <p:nvPicPr>
            <p:cNvPr id="37" name="Picture 36" descr="A person wearing a hat&#10;&#10;Description automatically generated">
              <a:extLst>
                <a:ext uri="{FF2B5EF4-FFF2-40B4-BE49-F238E27FC236}">
                  <a16:creationId xmlns:a16="http://schemas.microsoft.com/office/drawing/2014/main" id="{50030851-1E58-43CF-ACEA-7E1227B80C4E}"/>
                </a:ext>
              </a:extLst>
            </p:cNvPr>
            <p:cNvPicPr>
              <a:picLocks noChangeAspect="1"/>
            </p:cNvPicPr>
            <p:nvPr/>
          </p:nvPicPr>
          <p:blipFill rotWithShape="1">
            <a:blip r:embed="rId10">
              <a:lum bright="70000" contrast="-70000"/>
              <a:extLst>
                <a:ext uri="{28A0092B-C50C-407E-A947-70E740481C1C}">
                  <a14:useLocalDpi xmlns:a14="http://schemas.microsoft.com/office/drawing/2010/main" val="0"/>
                </a:ext>
              </a:extLst>
            </a:blip>
            <a:srcRect l="14913" r="16571"/>
            <a:stretch/>
          </p:blipFill>
          <p:spPr>
            <a:xfrm>
              <a:off x="6647900" y="266804"/>
              <a:ext cx="1848930" cy="2023922"/>
            </a:xfrm>
            <a:prstGeom prst="rect">
              <a:avLst/>
            </a:prstGeom>
          </p:spPr>
        </p:pic>
        <p:pic>
          <p:nvPicPr>
            <p:cNvPr id="39" name="Picture 38" descr="A person wearing a suit and tie&#10;&#10;Description automatically generated">
              <a:extLst>
                <a:ext uri="{FF2B5EF4-FFF2-40B4-BE49-F238E27FC236}">
                  <a16:creationId xmlns:a16="http://schemas.microsoft.com/office/drawing/2014/main" id="{E5ABEBA2-F46A-49BC-946D-CF32A5D855DA}"/>
                </a:ext>
              </a:extLst>
            </p:cNvPr>
            <p:cNvPicPr>
              <a:picLocks noChangeAspect="1"/>
            </p:cNvPicPr>
            <p:nvPr/>
          </p:nvPicPr>
          <p:blipFill rotWithShape="1">
            <a:blip r:embed="rId11">
              <a:lum bright="70000" contrast="-70000"/>
              <a:extLst>
                <a:ext uri="{28A0092B-C50C-407E-A947-70E740481C1C}">
                  <a14:useLocalDpi xmlns:a14="http://schemas.microsoft.com/office/drawing/2010/main" val="0"/>
                </a:ext>
              </a:extLst>
            </a:blip>
            <a:srcRect b="11122"/>
            <a:stretch/>
          </p:blipFill>
          <p:spPr>
            <a:xfrm>
              <a:off x="7774001" y="4522358"/>
              <a:ext cx="1959181" cy="2023921"/>
            </a:xfrm>
            <a:prstGeom prst="rect">
              <a:avLst/>
            </a:prstGeom>
          </p:spPr>
        </p:pic>
        <p:pic>
          <p:nvPicPr>
            <p:cNvPr id="41" name="Picture 40" descr="A person standing in front of a microphone&#10;&#10;Description automatically generated">
              <a:extLst>
                <a:ext uri="{FF2B5EF4-FFF2-40B4-BE49-F238E27FC236}">
                  <a16:creationId xmlns:a16="http://schemas.microsoft.com/office/drawing/2014/main" id="{C08F2D44-3EFD-445A-ABAC-F6913EF17D77}"/>
                </a:ext>
              </a:extLst>
            </p:cNvPr>
            <p:cNvPicPr>
              <a:picLocks noChangeAspect="1"/>
            </p:cNvPicPr>
            <p:nvPr/>
          </p:nvPicPr>
          <p:blipFill rotWithShape="1">
            <a:blip r:embed="rId12">
              <a:lum bright="70000" contrast="-70000"/>
              <a:extLst>
                <a:ext uri="{28A0092B-C50C-407E-A947-70E740481C1C}">
                  <a14:useLocalDpi xmlns:a14="http://schemas.microsoft.com/office/drawing/2010/main" val="0"/>
                </a:ext>
              </a:extLst>
            </a:blip>
            <a:srcRect l="28689" r="23744" b="4161"/>
            <a:stretch/>
          </p:blipFill>
          <p:spPr>
            <a:xfrm>
              <a:off x="6274343" y="4530140"/>
              <a:ext cx="1512716" cy="2016139"/>
            </a:xfrm>
            <a:prstGeom prst="rect">
              <a:avLst/>
            </a:prstGeom>
          </p:spPr>
        </p:pic>
        <p:pic>
          <p:nvPicPr>
            <p:cNvPr id="43" name="Picture 42" descr="A person wearing a costume&#10;&#10;Description automatically generated">
              <a:extLst>
                <a:ext uri="{FF2B5EF4-FFF2-40B4-BE49-F238E27FC236}">
                  <a16:creationId xmlns:a16="http://schemas.microsoft.com/office/drawing/2014/main" id="{31D12331-1D48-4F19-AB43-C09ECB8620B3}"/>
                </a:ext>
              </a:extLst>
            </p:cNvPr>
            <p:cNvPicPr>
              <a:picLocks noChangeAspect="1"/>
            </p:cNvPicPr>
            <p:nvPr/>
          </p:nvPicPr>
          <p:blipFill rotWithShape="1">
            <a:blip r:embed="rId13">
              <a:lum bright="70000" contrast="-70000"/>
              <a:extLst>
                <a:ext uri="{28A0092B-C50C-407E-A947-70E740481C1C}">
                  <a14:useLocalDpi xmlns:a14="http://schemas.microsoft.com/office/drawing/2010/main" val="0"/>
                </a:ext>
              </a:extLst>
            </a:blip>
            <a:srcRect l="10822" r="11914"/>
            <a:stretch/>
          </p:blipFill>
          <p:spPr>
            <a:xfrm>
              <a:off x="1634219" y="273821"/>
              <a:ext cx="1563748" cy="2023922"/>
            </a:xfrm>
            <a:prstGeom prst="rect">
              <a:avLst/>
            </a:prstGeom>
          </p:spPr>
        </p:pic>
        <p:pic>
          <p:nvPicPr>
            <p:cNvPr id="45" name="Picture 44" descr="A person wearing a white shirt&#10;&#10;Description automatically generated">
              <a:extLst>
                <a:ext uri="{FF2B5EF4-FFF2-40B4-BE49-F238E27FC236}">
                  <a16:creationId xmlns:a16="http://schemas.microsoft.com/office/drawing/2014/main" id="{980409D9-2A7C-4741-AE68-D189F2F3B8D2}"/>
                </a:ext>
              </a:extLst>
            </p:cNvPr>
            <p:cNvPicPr>
              <a:picLocks noChangeAspect="1"/>
            </p:cNvPicPr>
            <p:nvPr/>
          </p:nvPicPr>
          <p:blipFill rotWithShape="1">
            <a:blip r:embed="rId14">
              <a:lum bright="70000" contrast="-70000"/>
              <a:extLst>
                <a:ext uri="{28A0092B-C50C-407E-A947-70E740481C1C}">
                  <a14:useLocalDpi xmlns:a14="http://schemas.microsoft.com/office/drawing/2010/main" val="0"/>
                </a:ext>
              </a:extLst>
            </a:blip>
            <a:srcRect l="22202" r="23865"/>
            <a:stretch/>
          </p:blipFill>
          <p:spPr>
            <a:xfrm>
              <a:off x="4462021" y="2291068"/>
              <a:ext cx="2136339" cy="2232397"/>
            </a:xfrm>
            <a:prstGeom prst="rect">
              <a:avLst/>
            </a:prstGeom>
          </p:spPr>
        </p:pic>
        <p:pic>
          <p:nvPicPr>
            <p:cNvPr id="47" name="Picture 46" descr="A person holding a guitar&#10;&#10;Description automatically generated">
              <a:extLst>
                <a:ext uri="{FF2B5EF4-FFF2-40B4-BE49-F238E27FC236}">
                  <a16:creationId xmlns:a16="http://schemas.microsoft.com/office/drawing/2014/main" id="{6A73D86A-0FD5-4B46-9716-6E4243F9F682}"/>
                </a:ext>
              </a:extLst>
            </p:cNvPr>
            <p:cNvPicPr>
              <a:picLocks noChangeAspect="1"/>
            </p:cNvPicPr>
            <p:nvPr/>
          </p:nvPicPr>
          <p:blipFill>
            <a:blip r:embed="rId15">
              <a:lum bright="70000" contrast="-70000"/>
              <a:extLst>
                <a:ext uri="{28A0092B-C50C-407E-A947-70E740481C1C}">
                  <a14:useLocalDpi xmlns:a14="http://schemas.microsoft.com/office/drawing/2010/main" val="0"/>
                </a:ext>
              </a:extLst>
            </a:blip>
            <a:stretch>
              <a:fillRect/>
            </a:stretch>
          </p:blipFill>
          <p:spPr>
            <a:xfrm>
              <a:off x="6586363" y="2294617"/>
              <a:ext cx="2079556" cy="2235523"/>
            </a:xfrm>
            <a:prstGeom prst="rect">
              <a:avLst/>
            </a:prstGeom>
          </p:spPr>
        </p:pic>
        <p:pic>
          <p:nvPicPr>
            <p:cNvPr id="49" name="Picture 48" descr="A person holding a basketball&#10;&#10;Description automatically generated">
              <a:extLst>
                <a:ext uri="{FF2B5EF4-FFF2-40B4-BE49-F238E27FC236}">
                  <a16:creationId xmlns:a16="http://schemas.microsoft.com/office/drawing/2014/main" id="{1B053E6F-E73E-41FB-A11E-5FC5521DAF04}"/>
                </a:ext>
              </a:extLst>
            </p:cNvPr>
            <p:cNvPicPr>
              <a:picLocks noChangeAspect="1"/>
            </p:cNvPicPr>
            <p:nvPr/>
          </p:nvPicPr>
          <p:blipFill rotWithShape="1">
            <a:blip r:embed="rId16">
              <a:lum bright="70000" contrast="-70000"/>
              <a:extLst>
                <a:ext uri="{28A0092B-C50C-407E-A947-70E740481C1C}">
                  <a14:useLocalDpi xmlns:a14="http://schemas.microsoft.com/office/drawing/2010/main" val="0"/>
                </a:ext>
              </a:extLst>
            </a:blip>
            <a:srcRect t="1" b="2664"/>
            <a:stretch/>
          </p:blipFill>
          <p:spPr>
            <a:xfrm>
              <a:off x="3191053" y="2291068"/>
              <a:ext cx="1274384" cy="2232397"/>
            </a:xfrm>
            <a:prstGeom prst="rect">
              <a:avLst/>
            </a:prstGeom>
          </p:spPr>
        </p:pic>
        <p:pic>
          <p:nvPicPr>
            <p:cNvPr id="51" name="Picture 50" descr="A person in a pool of water&#10;&#10;Description automatically generated">
              <a:extLst>
                <a:ext uri="{FF2B5EF4-FFF2-40B4-BE49-F238E27FC236}">
                  <a16:creationId xmlns:a16="http://schemas.microsoft.com/office/drawing/2014/main" id="{57E9C41D-841D-4476-9478-07BDE605EFE5}"/>
                </a:ext>
              </a:extLst>
            </p:cNvPr>
            <p:cNvPicPr>
              <a:picLocks noChangeAspect="1"/>
            </p:cNvPicPr>
            <p:nvPr/>
          </p:nvPicPr>
          <p:blipFill rotWithShape="1">
            <a:blip r:embed="rId17">
              <a:lum bright="70000" contrast="-70000"/>
              <a:extLst>
                <a:ext uri="{28A0092B-C50C-407E-A947-70E740481C1C}">
                  <a14:useLocalDpi xmlns:a14="http://schemas.microsoft.com/office/drawing/2010/main" val="0"/>
                </a:ext>
              </a:extLst>
            </a:blip>
            <a:srcRect r="21355"/>
            <a:stretch/>
          </p:blipFill>
          <p:spPr>
            <a:xfrm>
              <a:off x="253996" y="2297743"/>
              <a:ext cx="1574276" cy="2231290"/>
            </a:xfrm>
            <a:prstGeom prst="rect">
              <a:avLst/>
            </a:prstGeom>
          </p:spPr>
        </p:pic>
        <p:pic>
          <p:nvPicPr>
            <p:cNvPr id="53" name="Picture 52" descr="A person wearing a uniform&#10;&#10;Description automatically generated">
              <a:extLst>
                <a:ext uri="{FF2B5EF4-FFF2-40B4-BE49-F238E27FC236}">
                  <a16:creationId xmlns:a16="http://schemas.microsoft.com/office/drawing/2014/main" id="{341F4F1D-DADA-4084-A291-08A39D8E2572}"/>
                </a:ext>
              </a:extLst>
            </p:cNvPr>
            <p:cNvPicPr>
              <a:picLocks noChangeAspect="1"/>
            </p:cNvPicPr>
            <p:nvPr/>
          </p:nvPicPr>
          <p:blipFill rotWithShape="1">
            <a:blip r:embed="rId18">
              <a:lum bright="70000" contrast="-70000"/>
              <a:extLst>
                <a:ext uri="{28A0092B-C50C-407E-A947-70E740481C1C}">
                  <a14:useLocalDpi xmlns:a14="http://schemas.microsoft.com/office/drawing/2010/main" val="0"/>
                </a:ext>
              </a:extLst>
            </a:blip>
            <a:srcRect l="32300" r="11371"/>
            <a:stretch/>
          </p:blipFill>
          <p:spPr>
            <a:xfrm>
              <a:off x="4242981" y="4529033"/>
              <a:ext cx="2023649" cy="2019524"/>
            </a:xfrm>
            <a:prstGeom prst="rect">
              <a:avLst/>
            </a:prstGeom>
          </p:spPr>
        </p:pic>
        <p:pic>
          <p:nvPicPr>
            <p:cNvPr id="55" name="Picture 54" descr="A person posing for the camera&#10;&#10;Description automatically generated">
              <a:extLst>
                <a:ext uri="{FF2B5EF4-FFF2-40B4-BE49-F238E27FC236}">
                  <a16:creationId xmlns:a16="http://schemas.microsoft.com/office/drawing/2014/main" id="{82F48142-C1CA-46EA-9180-966F0B3DE806}"/>
                </a:ext>
              </a:extLst>
            </p:cNvPr>
            <p:cNvPicPr>
              <a:picLocks noChangeAspect="1"/>
            </p:cNvPicPr>
            <p:nvPr/>
          </p:nvPicPr>
          <p:blipFill rotWithShape="1">
            <a:blip r:embed="rId19">
              <a:lum bright="70000" contrast="-70000"/>
              <a:extLst>
                <a:ext uri="{28A0092B-C50C-407E-A947-70E740481C1C}">
                  <a14:useLocalDpi xmlns:a14="http://schemas.microsoft.com/office/drawing/2010/main" val="0"/>
                </a:ext>
              </a:extLst>
            </a:blip>
            <a:srcRect l="14929" t="3037" r="22688"/>
            <a:stretch/>
          </p:blipFill>
          <p:spPr>
            <a:xfrm>
              <a:off x="4906681" y="266804"/>
              <a:ext cx="1741963" cy="2023923"/>
            </a:xfrm>
            <a:prstGeom prst="rect">
              <a:avLst/>
            </a:prstGeom>
          </p:spPr>
        </p:pic>
        <p:pic>
          <p:nvPicPr>
            <p:cNvPr id="57" name="Picture 56" descr="A person sitting on a couch&#10;&#10;Description automatically generated">
              <a:extLst>
                <a:ext uri="{FF2B5EF4-FFF2-40B4-BE49-F238E27FC236}">
                  <a16:creationId xmlns:a16="http://schemas.microsoft.com/office/drawing/2014/main" id="{27978F4E-FA28-4454-9C14-066F5EB14A57}"/>
                </a:ext>
              </a:extLst>
            </p:cNvPr>
            <p:cNvPicPr>
              <a:picLocks noChangeAspect="1"/>
            </p:cNvPicPr>
            <p:nvPr/>
          </p:nvPicPr>
          <p:blipFill rotWithShape="1">
            <a:blip r:embed="rId20">
              <a:lum bright="70000" contrast="-70000"/>
              <a:extLst>
                <a:ext uri="{28A0092B-C50C-407E-A947-70E740481C1C}">
                  <a14:useLocalDpi xmlns:a14="http://schemas.microsoft.com/office/drawing/2010/main" val="0"/>
                </a:ext>
              </a:extLst>
            </a:blip>
            <a:srcRect l="13494" t="3896" r="9647"/>
            <a:stretch/>
          </p:blipFill>
          <p:spPr>
            <a:xfrm>
              <a:off x="1795152" y="2297743"/>
              <a:ext cx="1395887" cy="2232397"/>
            </a:xfrm>
            <a:prstGeom prst="rect">
              <a:avLst/>
            </a:prstGeom>
          </p:spPr>
        </p:pic>
        <p:pic>
          <p:nvPicPr>
            <p:cNvPr id="59" name="Picture 58" descr="A close up of a person&#10;&#10;Description automatically generated">
              <a:extLst>
                <a:ext uri="{FF2B5EF4-FFF2-40B4-BE49-F238E27FC236}">
                  <a16:creationId xmlns:a16="http://schemas.microsoft.com/office/drawing/2014/main" id="{6430B2B2-180A-47A8-A4F6-1D49EB15E6BA}"/>
                </a:ext>
              </a:extLst>
            </p:cNvPr>
            <p:cNvPicPr>
              <a:picLocks noChangeAspect="1"/>
            </p:cNvPicPr>
            <p:nvPr/>
          </p:nvPicPr>
          <p:blipFill rotWithShape="1">
            <a:blip r:embed="rId21">
              <a:lum bright="70000" contrast="-70000"/>
              <a:extLst>
                <a:ext uri="{28A0092B-C50C-407E-A947-70E740481C1C}">
                  <a14:useLocalDpi xmlns:a14="http://schemas.microsoft.com/office/drawing/2010/main" val="0"/>
                </a:ext>
              </a:extLst>
            </a:blip>
            <a:srcRect l="16993" r="34835"/>
            <a:stretch/>
          </p:blipFill>
          <p:spPr>
            <a:xfrm>
              <a:off x="3183727" y="273821"/>
              <a:ext cx="1741963" cy="2025061"/>
            </a:xfrm>
            <a:prstGeom prst="rect">
              <a:avLst/>
            </a:prstGeom>
          </p:spPr>
        </p:pic>
        <p:pic>
          <p:nvPicPr>
            <p:cNvPr id="61" name="Picture 60" descr="A person standing on a stage&#10;&#10;Description automatically generated">
              <a:extLst>
                <a:ext uri="{FF2B5EF4-FFF2-40B4-BE49-F238E27FC236}">
                  <a16:creationId xmlns:a16="http://schemas.microsoft.com/office/drawing/2014/main" id="{D3F51A09-4373-497F-962B-51581EECA5AE}"/>
                </a:ext>
              </a:extLst>
            </p:cNvPr>
            <p:cNvPicPr>
              <a:picLocks noChangeAspect="1"/>
            </p:cNvPicPr>
            <p:nvPr/>
          </p:nvPicPr>
          <p:blipFill rotWithShape="1">
            <a:blip r:embed="rId22">
              <a:lum bright="70000" contrast="-70000"/>
              <a:extLst>
                <a:ext uri="{28A0092B-C50C-407E-A947-70E740481C1C}">
                  <a14:useLocalDpi xmlns:a14="http://schemas.microsoft.com/office/drawing/2010/main" val="0"/>
                </a:ext>
              </a:extLst>
            </a:blip>
            <a:srcRect l="11391" r="3117"/>
            <a:stretch/>
          </p:blipFill>
          <p:spPr>
            <a:xfrm>
              <a:off x="253982" y="4522358"/>
              <a:ext cx="2325390" cy="2016139"/>
            </a:xfrm>
            <a:prstGeom prst="rect">
              <a:avLst/>
            </a:prstGeom>
          </p:spPr>
        </p:pic>
      </p:grpSp>
      <p:sp>
        <p:nvSpPr>
          <p:cNvPr id="24" name="Rectangle 23">
            <a:extLst>
              <a:ext uri="{FF2B5EF4-FFF2-40B4-BE49-F238E27FC236}">
                <a16:creationId xmlns:a16="http://schemas.microsoft.com/office/drawing/2014/main" id="{2CEC2D7B-E2BC-40FE-89F0-CFD991895C7B}"/>
              </a:ext>
            </a:extLst>
          </p:cNvPr>
          <p:cNvSpPr/>
          <p:nvPr/>
        </p:nvSpPr>
        <p:spPr>
          <a:xfrm>
            <a:off x="1433505" y="319503"/>
            <a:ext cx="9324989" cy="1446550"/>
          </a:xfrm>
          <a:prstGeom prst="rect">
            <a:avLst/>
          </a:prstGeom>
          <a:noFill/>
        </p:spPr>
        <p:txBody>
          <a:bodyPr wrap="none" lIns="91440" tIns="45720" rIns="91440" bIns="45720">
            <a:spAutoFit/>
          </a:bodyPr>
          <a:lstStyle/>
          <a:p>
            <a:pPr algn="ctr"/>
            <a:r>
              <a:rPr lang="en-US" sz="880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rPr>
              <a:t>The Celebrity is…</a:t>
            </a:r>
            <a:endParaRPr lang="en-US" sz="8800" b="0" cap="none" spc="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endParaRPr>
          </a:p>
        </p:txBody>
      </p:sp>
      <p:grpSp>
        <p:nvGrpSpPr>
          <p:cNvPr id="4" name="Group 3">
            <a:extLst>
              <a:ext uri="{FF2B5EF4-FFF2-40B4-BE49-F238E27FC236}">
                <a16:creationId xmlns:a16="http://schemas.microsoft.com/office/drawing/2014/main" id="{6825C9C7-859F-4F0B-AE3D-A5A483883102}"/>
              </a:ext>
            </a:extLst>
          </p:cNvPr>
          <p:cNvGrpSpPr/>
          <p:nvPr/>
        </p:nvGrpSpPr>
        <p:grpSpPr>
          <a:xfrm>
            <a:off x="3143059" y="1971783"/>
            <a:ext cx="5905880" cy="4627195"/>
            <a:chOff x="3081531" y="2006889"/>
            <a:chExt cx="5905880" cy="4627195"/>
          </a:xfrm>
        </p:grpSpPr>
        <p:pic>
          <p:nvPicPr>
            <p:cNvPr id="3" name="Picture 2">
              <a:extLst>
                <a:ext uri="{FF2B5EF4-FFF2-40B4-BE49-F238E27FC236}">
                  <a16:creationId xmlns:a16="http://schemas.microsoft.com/office/drawing/2014/main" id="{105D71BA-C9F5-43B6-B8D2-589F9995342D}"/>
                </a:ext>
              </a:extLst>
            </p:cNvPr>
            <p:cNvPicPr>
              <a:picLocks noChangeAspect="1"/>
            </p:cNvPicPr>
            <p:nvPr/>
          </p:nvPicPr>
          <p:blipFill rotWithShape="1">
            <a:blip r:embed="rId23">
              <a:extLst>
                <a:ext uri="{28A0092B-C50C-407E-A947-70E740481C1C}">
                  <a14:useLocalDpi xmlns:a14="http://schemas.microsoft.com/office/drawing/2010/main" val="0"/>
                </a:ext>
              </a:extLst>
            </a:blip>
            <a:srcRect r="2041"/>
            <a:stretch/>
          </p:blipFill>
          <p:spPr>
            <a:xfrm>
              <a:off x="3081531" y="2006889"/>
              <a:ext cx="5905880" cy="3391275"/>
            </a:xfrm>
            <a:prstGeom prst="rect">
              <a:avLst/>
            </a:prstGeom>
          </p:spPr>
        </p:pic>
        <p:sp>
          <p:nvSpPr>
            <p:cNvPr id="26" name="Rectangle 25">
              <a:extLst>
                <a:ext uri="{FF2B5EF4-FFF2-40B4-BE49-F238E27FC236}">
                  <a16:creationId xmlns:a16="http://schemas.microsoft.com/office/drawing/2014/main" id="{7A4829EB-91AF-4543-972A-2666D9DDAC3A}"/>
                </a:ext>
              </a:extLst>
            </p:cNvPr>
            <p:cNvSpPr/>
            <p:nvPr/>
          </p:nvSpPr>
          <p:spPr>
            <a:xfrm>
              <a:off x="3719392" y="5618421"/>
              <a:ext cx="4753224" cy="1015663"/>
            </a:xfrm>
            <a:prstGeom prst="rect">
              <a:avLst/>
            </a:prstGeom>
            <a:noFill/>
          </p:spPr>
          <p:txBody>
            <a:bodyPr wrap="none" lIns="91440" tIns="45720" rIns="91440" bIns="45720">
              <a:spAutoFit/>
            </a:bodyPr>
            <a:lstStyle/>
            <a:p>
              <a:pPr algn="ctr"/>
              <a:r>
                <a:rPr lang="en-US" sz="6000" dirty="0">
                  <a:ln w="0">
                    <a:solidFill>
                      <a:srgbClr val="FFFF00"/>
                    </a:solidFill>
                  </a:ln>
                  <a:solidFill>
                    <a:srgbClr val="FF0066"/>
                  </a:solidFill>
                  <a:effectLst>
                    <a:outerShdw blurRad="50800" dist="38100" dir="10800000" algn="r" rotWithShape="0">
                      <a:prstClr val="black">
                        <a:alpha val="40000"/>
                      </a:prstClr>
                    </a:outerShdw>
                    <a:reflection blurRad="6350" stA="53000" endA="300" endPos="35500" dir="5400000" sy="-90000" algn="bl" rotWithShape="0"/>
                  </a:effectLst>
                  <a:latin typeface="Bauhaus 93" panose="04030905020B02020C02" pitchFamily="82" charset="0"/>
                </a:rPr>
                <a:t>CASEY KASEM</a:t>
              </a:r>
            </a:p>
          </p:txBody>
        </p:sp>
      </p:grpSp>
    </p:spTree>
    <p:extLst>
      <p:ext uri="{BB962C8B-B14F-4D97-AF65-F5344CB8AC3E}">
        <p14:creationId xmlns:p14="http://schemas.microsoft.com/office/powerpoint/2010/main" val="109023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3548E038-3F8B-4AE0-B110-A37E847E487F}"/>
              </a:ext>
            </a:extLst>
          </p:cNvPr>
          <p:cNvGrpSpPr/>
          <p:nvPr/>
        </p:nvGrpSpPr>
        <p:grpSpPr>
          <a:xfrm>
            <a:off x="265939" y="319503"/>
            <a:ext cx="11660116" cy="6281753"/>
            <a:chOff x="252386" y="266804"/>
            <a:chExt cx="11660116" cy="6281753"/>
          </a:xfrm>
        </p:grpSpPr>
        <p:pic>
          <p:nvPicPr>
            <p:cNvPr id="21" name="Picture 20" descr="A person looking at the camera&#10;&#10;Description automatically generated">
              <a:extLst>
                <a:ext uri="{FF2B5EF4-FFF2-40B4-BE49-F238E27FC236}">
                  <a16:creationId xmlns:a16="http://schemas.microsoft.com/office/drawing/2014/main" id="{0349515D-3C2D-4871-9E9F-FCE8512DFD44}"/>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6476" t="384" r="24471"/>
            <a:stretch/>
          </p:blipFill>
          <p:spPr>
            <a:xfrm>
              <a:off x="2493095" y="4530140"/>
              <a:ext cx="1764728" cy="2016139"/>
            </a:xfrm>
            <a:prstGeom prst="rect">
              <a:avLst/>
            </a:prstGeom>
          </p:spPr>
        </p:pic>
        <p:pic>
          <p:nvPicPr>
            <p:cNvPr id="23" name="Picture 22" descr="A person in a pink dress&#10;&#10;Description automatically generated">
              <a:extLst>
                <a:ext uri="{FF2B5EF4-FFF2-40B4-BE49-F238E27FC236}">
                  <a16:creationId xmlns:a16="http://schemas.microsoft.com/office/drawing/2014/main" id="{79F9576D-1802-4B32-A833-D6A824D13423}"/>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10174" r="15093" b="9397"/>
            <a:stretch/>
          </p:blipFill>
          <p:spPr>
            <a:xfrm>
              <a:off x="8662678" y="2294617"/>
              <a:ext cx="1473420" cy="2235523"/>
            </a:xfrm>
            <a:prstGeom prst="rect">
              <a:avLst/>
            </a:prstGeom>
          </p:spPr>
        </p:pic>
        <p:pic>
          <p:nvPicPr>
            <p:cNvPr id="25" name="Picture 24" descr="A person posing for the camera&#10;&#10;Description automatically generated">
              <a:extLst>
                <a:ext uri="{FF2B5EF4-FFF2-40B4-BE49-F238E27FC236}">
                  <a16:creationId xmlns:a16="http://schemas.microsoft.com/office/drawing/2014/main" id="{2A75D7C9-1A01-43C8-B2C0-C6A392807AC3}"/>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l="6231" r="37638" b="216"/>
            <a:stretch/>
          </p:blipFill>
          <p:spPr>
            <a:xfrm>
              <a:off x="8496830" y="267289"/>
              <a:ext cx="1713965" cy="2031271"/>
            </a:xfrm>
            <a:prstGeom prst="rect">
              <a:avLst/>
            </a:prstGeom>
          </p:spPr>
        </p:pic>
        <p:pic>
          <p:nvPicPr>
            <p:cNvPr id="27" name="Picture 26" descr="A picture containing person, woman, music&#10;&#10;Description automatically generated">
              <a:extLst>
                <a:ext uri="{FF2B5EF4-FFF2-40B4-BE49-F238E27FC236}">
                  <a16:creationId xmlns:a16="http://schemas.microsoft.com/office/drawing/2014/main" id="{0B14733B-09BE-4099-BE94-CDED65809845}"/>
                </a:ext>
              </a:extLst>
            </p:cNvPr>
            <p:cNvPicPr>
              <a:picLocks noChangeAspect="1"/>
            </p:cNvPicPr>
            <p:nvPr/>
          </p:nvPicPr>
          <p:blipFill rotWithShape="1">
            <a:blip r:embed="rId6">
              <a:lum bright="70000" contrast="-70000"/>
              <a:extLst>
                <a:ext uri="{28A0092B-C50C-407E-A947-70E740481C1C}">
                  <a14:useLocalDpi xmlns:a14="http://schemas.microsoft.com/office/drawing/2010/main" val="0"/>
                </a:ext>
              </a:extLst>
            </a:blip>
            <a:srcRect l="13231" t="1090" r="15080" b="10483"/>
            <a:stretch/>
          </p:blipFill>
          <p:spPr>
            <a:xfrm>
              <a:off x="9733182" y="4522357"/>
              <a:ext cx="2179320" cy="2016139"/>
            </a:xfrm>
            <a:prstGeom prst="rect">
              <a:avLst/>
            </a:prstGeom>
          </p:spPr>
        </p:pic>
        <p:pic>
          <p:nvPicPr>
            <p:cNvPr id="29" name="Picture 28" descr="A group of people sitting at a table wearing a suit and tie&#10;&#10;Description automatically generated">
              <a:extLst>
                <a:ext uri="{FF2B5EF4-FFF2-40B4-BE49-F238E27FC236}">
                  <a16:creationId xmlns:a16="http://schemas.microsoft.com/office/drawing/2014/main" id="{6DD337CE-12CF-45DB-B587-7D45212A0704}"/>
                </a:ext>
              </a:extLst>
            </p:cNvPr>
            <p:cNvPicPr>
              <a:picLocks noChangeAspect="1"/>
            </p:cNvPicPr>
            <p:nvPr/>
          </p:nvPicPr>
          <p:blipFill rotWithShape="1">
            <a:blip r:embed="rId7">
              <a:lum bright="70000" contrast="-70000"/>
              <a:extLst>
                <a:ext uri="{28A0092B-C50C-407E-A947-70E740481C1C}">
                  <a14:useLocalDpi xmlns:a14="http://schemas.microsoft.com/office/drawing/2010/main" val="0"/>
                </a:ext>
              </a:extLst>
            </a:blip>
            <a:srcRect l="21086" t="-1" b="1185"/>
            <a:stretch/>
          </p:blipFill>
          <p:spPr>
            <a:xfrm>
              <a:off x="10132857" y="2295038"/>
              <a:ext cx="1779645" cy="2228427"/>
            </a:xfrm>
            <a:prstGeom prst="rect">
              <a:avLst/>
            </a:prstGeom>
          </p:spPr>
        </p:pic>
        <p:pic>
          <p:nvPicPr>
            <p:cNvPr id="31" name="Picture 30" descr="A person smiling at the camera&#10;&#10;Description automatically generated">
              <a:extLst>
                <a:ext uri="{FF2B5EF4-FFF2-40B4-BE49-F238E27FC236}">
                  <a16:creationId xmlns:a16="http://schemas.microsoft.com/office/drawing/2014/main" id="{1605771F-1BE2-46D9-A653-1F7A1AEF0341}"/>
                </a:ext>
              </a:extLst>
            </p:cNvPr>
            <p:cNvPicPr>
              <a:picLocks noChangeAspect="1"/>
            </p:cNvPicPr>
            <p:nvPr/>
          </p:nvPicPr>
          <p:blipFill rotWithShape="1">
            <a:blip r:embed="rId8">
              <a:lum bright="70000" contrast="-70000"/>
              <a:extLst>
                <a:ext uri="{28A0092B-C50C-407E-A947-70E740481C1C}">
                  <a14:useLocalDpi xmlns:a14="http://schemas.microsoft.com/office/drawing/2010/main" val="0"/>
                </a:ext>
              </a:extLst>
            </a:blip>
            <a:srcRect l="20676" r="15801"/>
            <a:stretch/>
          </p:blipFill>
          <p:spPr>
            <a:xfrm>
              <a:off x="10198537" y="267423"/>
              <a:ext cx="1713965" cy="2023646"/>
            </a:xfrm>
            <a:prstGeom prst="rect">
              <a:avLst/>
            </a:prstGeom>
          </p:spPr>
        </p:pic>
        <p:pic>
          <p:nvPicPr>
            <p:cNvPr id="35" name="Picture 34" descr="A smiling person in a green shirt&#10;&#10;Description automatically generated">
              <a:extLst>
                <a:ext uri="{FF2B5EF4-FFF2-40B4-BE49-F238E27FC236}">
                  <a16:creationId xmlns:a16="http://schemas.microsoft.com/office/drawing/2014/main" id="{63F04545-C3E1-4F4F-8C6B-F94491135079}"/>
                </a:ext>
              </a:extLst>
            </p:cNvPr>
            <p:cNvPicPr>
              <a:picLocks noChangeAspect="1"/>
            </p:cNvPicPr>
            <p:nvPr/>
          </p:nvPicPr>
          <p:blipFill rotWithShape="1">
            <a:blip r:embed="rId9">
              <a:lum bright="70000" contrast="-70000"/>
              <a:extLst>
                <a:ext uri="{28A0092B-C50C-407E-A947-70E740481C1C}">
                  <a14:useLocalDpi xmlns:a14="http://schemas.microsoft.com/office/drawing/2010/main" val="0"/>
                </a:ext>
              </a:extLst>
            </a:blip>
            <a:srcRect l="20409" r="10269"/>
            <a:stretch/>
          </p:blipFill>
          <p:spPr>
            <a:xfrm>
              <a:off x="252386" y="273821"/>
              <a:ext cx="1391876" cy="2023922"/>
            </a:xfrm>
            <a:prstGeom prst="rect">
              <a:avLst/>
            </a:prstGeom>
          </p:spPr>
        </p:pic>
        <p:pic>
          <p:nvPicPr>
            <p:cNvPr id="37" name="Picture 36" descr="A person wearing a hat&#10;&#10;Description automatically generated">
              <a:extLst>
                <a:ext uri="{FF2B5EF4-FFF2-40B4-BE49-F238E27FC236}">
                  <a16:creationId xmlns:a16="http://schemas.microsoft.com/office/drawing/2014/main" id="{50030851-1E58-43CF-ACEA-7E1227B80C4E}"/>
                </a:ext>
              </a:extLst>
            </p:cNvPr>
            <p:cNvPicPr>
              <a:picLocks noChangeAspect="1"/>
            </p:cNvPicPr>
            <p:nvPr/>
          </p:nvPicPr>
          <p:blipFill rotWithShape="1">
            <a:blip r:embed="rId10">
              <a:lum bright="70000" contrast="-70000"/>
              <a:extLst>
                <a:ext uri="{28A0092B-C50C-407E-A947-70E740481C1C}">
                  <a14:useLocalDpi xmlns:a14="http://schemas.microsoft.com/office/drawing/2010/main" val="0"/>
                </a:ext>
              </a:extLst>
            </a:blip>
            <a:srcRect l="14913" r="16571"/>
            <a:stretch/>
          </p:blipFill>
          <p:spPr>
            <a:xfrm>
              <a:off x="6647900" y="266804"/>
              <a:ext cx="1848930" cy="2023922"/>
            </a:xfrm>
            <a:prstGeom prst="rect">
              <a:avLst/>
            </a:prstGeom>
          </p:spPr>
        </p:pic>
        <p:pic>
          <p:nvPicPr>
            <p:cNvPr id="39" name="Picture 38" descr="A person wearing a suit and tie&#10;&#10;Description automatically generated">
              <a:extLst>
                <a:ext uri="{FF2B5EF4-FFF2-40B4-BE49-F238E27FC236}">
                  <a16:creationId xmlns:a16="http://schemas.microsoft.com/office/drawing/2014/main" id="{E5ABEBA2-F46A-49BC-946D-CF32A5D855DA}"/>
                </a:ext>
              </a:extLst>
            </p:cNvPr>
            <p:cNvPicPr>
              <a:picLocks noChangeAspect="1"/>
            </p:cNvPicPr>
            <p:nvPr/>
          </p:nvPicPr>
          <p:blipFill rotWithShape="1">
            <a:blip r:embed="rId11">
              <a:lum bright="70000" contrast="-70000"/>
              <a:extLst>
                <a:ext uri="{28A0092B-C50C-407E-A947-70E740481C1C}">
                  <a14:useLocalDpi xmlns:a14="http://schemas.microsoft.com/office/drawing/2010/main" val="0"/>
                </a:ext>
              </a:extLst>
            </a:blip>
            <a:srcRect b="11122"/>
            <a:stretch/>
          </p:blipFill>
          <p:spPr>
            <a:xfrm>
              <a:off x="7774001" y="4522358"/>
              <a:ext cx="1959181" cy="2023921"/>
            </a:xfrm>
            <a:prstGeom prst="rect">
              <a:avLst/>
            </a:prstGeom>
          </p:spPr>
        </p:pic>
        <p:pic>
          <p:nvPicPr>
            <p:cNvPr id="41" name="Picture 40" descr="A person standing in front of a microphone&#10;&#10;Description automatically generated">
              <a:extLst>
                <a:ext uri="{FF2B5EF4-FFF2-40B4-BE49-F238E27FC236}">
                  <a16:creationId xmlns:a16="http://schemas.microsoft.com/office/drawing/2014/main" id="{C08F2D44-3EFD-445A-ABAC-F6913EF17D77}"/>
                </a:ext>
              </a:extLst>
            </p:cNvPr>
            <p:cNvPicPr>
              <a:picLocks noChangeAspect="1"/>
            </p:cNvPicPr>
            <p:nvPr/>
          </p:nvPicPr>
          <p:blipFill rotWithShape="1">
            <a:blip r:embed="rId12">
              <a:lum bright="70000" contrast="-70000"/>
              <a:extLst>
                <a:ext uri="{28A0092B-C50C-407E-A947-70E740481C1C}">
                  <a14:useLocalDpi xmlns:a14="http://schemas.microsoft.com/office/drawing/2010/main" val="0"/>
                </a:ext>
              </a:extLst>
            </a:blip>
            <a:srcRect l="28689" r="23744" b="4161"/>
            <a:stretch/>
          </p:blipFill>
          <p:spPr>
            <a:xfrm>
              <a:off x="6274343" y="4530140"/>
              <a:ext cx="1512716" cy="2016139"/>
            </a:xfrm>
            <a:prstGeom prst="rect">
              <a:avLst/>
            </a:prstGeom>
          </p:spPr>
        </p:pic>
        <p:pic>
          <p:nvPicPr>
            <p:cNvPr id="43" name="Picture 42" descr="A person wearing a costume&#10;&#10;Description automatically generated">
              <a:extLst>
                <a:ext uri="{FF2B5EF4-FFF2-40B4-BE49-F238E27FC236}">
                  <a16:creationId xmlns:a16="http://schemas.microsoft.com/office/drawing/2014/main" id="{31D12331-1D48-4F19-AB43-C09ECB8620B3}"/>
                </a:ext>
              </a:extLst>
            </p:cNvPr>
            <p:cNvPicPr>
              <a:picLocks noChangeAspect="1"/>
            </p:cNvPicPr>
            <p:nvPr/>
          </p:nvPicPr>
          <p:blipFill rotWithShape="1">
            <a:blip r:embed="rId13">
              <a:lum bright="70000" contrast="-70000"/>
              <a:extLst>
                <a:ext uri="{28A0092B-C50C-407E-A947-70E740481C1C}">
                  <a14:useLocalDpi xmlns:a14="http://schemas.microsoft.com/office/drawing/2010/main" val="0"/>
                </a:ext>
              </a:extLst>
            </a:blip>
            <a:srcRect l="10822" r="11914"/>
            <a:stretch/>
          </p:blipFill>
          <p:spPr>
            <a:xfrm>
              <a:off x="1634219" y="273821"/>
              <a:ext cx="1563748" cy="2023922"/>
            </a:xfrm>
            <a:prstGeom prst="rect">
              <a:avLst/>
            </a:prstGeom>
          </p:spPr>
        </p:pic>
        <p:pic>
          <p:nvPicPr>
            <p:cNvPr id="45" name="Picture 44" descr="A person wearing a white shirt&#10;&#10;Description automatically generated">
              <a:extLst>
                <a:ext uri="{FF2B5EF4-FFF2-40B4-BE49-F238E27FC236}">
                  <a16:creationId xmlns:a16="http://schemas.microsoft.com/office/drawing/2014/main" id="{980409D9-2A7C-4741-AE68-D189F2F3B8D2}"/>
                </a:ext>
              </a:extLst>
            </p:cNvPr>
            <p:cNvPicPr>
              <a:picLocks noChangeAspect="1"/>
            </p:cNvPicPr>
            <p:nvPr/>
          </p:nvPicPr>
          <p:blipFill rotWithShape="1">
            <a:blip r:embed="rId14">
              <a:lum bright="70000" contrast="-70000"/>
              <a:extLst>
                <a:ext uri="{28A0092B-C50C-407E-A947-70E740481C1C}">
                  <a14:useLocalDpi xmlns:a14="http://schemas.microsoft.com/office/drawing/2010/main" val="0"/>
                </a:ext>
              </a:extLst>
            </a:blip>
            <a:srcRect l="22202" r="23865"/>
            <a:stretch/>
          </p:blipFill>
          <p:spPr>
            <a:xfrm>
              <a:off x="4462021" y="2291068"/>
              <a:ext cx="2136339" cy="2232397"/>
            </a:xfrm>
            <a:prstGeom prst="rect">
              <a:avLst/>
            </a:prstGeom>
          </p:spPr>
        </p:pic>
        <p:pic>
          <p:nvPicPr>
            <p:cNvPr id="47" name="Picture 46" descr="A person holding a guitar&#10;&#10;Description automatically generated">
              <a:extLst>
                <a:ext uri="{FF2B5EF4-FFF2-40B4-BE49-F238E27FC236}">
                  <a16:creationId xmlns:a16="http://schemas.microsoft.com/office/drawing/2014/main" id="{6A73D86A-0FD5-4B46-9716-6E4243F9F682}"/>
                </a:ext>
              </a:extLst>
            </p:cNvPr>
            <p:cNvPicPr>
              <a:picLocks noChangeAspect="1"/>
            </p:cNvPicPr>
            <p:nvPr/>
          </p:nvPicPr>
          <p:blipFill>
            <a:blip r:embed="rId15">
              <a:lum bright="70000" contrast="-70000"/>
              <a:extLst>
                <a:ext uri="{28A0092B-C50C-407E-A947-70E740481C1C}">
                  <a14:useLocalDpi xmlns:a14="http://schemas.microsoft.com/office/drawing/2010/main" val="0"/>
                </a:ext>
              </a:extLst>
            </a:blip>
            <a:stretch>
              <a:fillRect/>
            </a:stretch>
          </p:blipFill>
          <p:spPr>
            <a:xfrm>
              <a:off x="6586363" y="2294617"/>
              <a:ext cx="2079556" cy="2235523"/>
            </a:xfrm>
            <a:prstGeom prst="rect">
              <a:avLst/>
            </a:prstGeom>
          </p:spPr>
        </p:pic>
        <p:pic>
          <p:nvPicPr>
            <p:cNvPr id="49" name="Picture 48" descr="A person holding a basketball&#10;&#10;Description automatically generated">
              <a:extLst>
                <a:ext uri="{FF2B5EF4-FFF2-40B4-BE49-F238E27FC236}">
                  <a16:creationId xmlns:a16="http://schemas.microsoft.com/office/drawing/2014/main" id="{1B053E6F-E73E-41FB-A11E-5FC5521DAF04}"/>
                </a:ext>
              </a:extLst>
            </p:cNvPr>
            <p:cNvPicPr>
              <a:picLocks noChangeAspect="1"/>
            </p:cNvPicPr>
            <p:nvPr/>
          </p:nvPicPr>
          <p:blipFill rotWithShape="1">
            <a:blip r:embed="rId16">
              <a:lum bright="70000" contrast="-70000"/>
              <a:extLst>
                <a:ext uri="{28A0092B-C50C-407E-A947-70E740481C1C}">
                  <a14:useLocalDpi xmlns:a14="http://schemas.microsoft.com/office/drawing/2010/main" val="0"/>
                </a:ext>
              </a:extLst>
            </a:blip>
            <a:srcRect t="1" b="2664"/>
            <a:stretch/>
          </p:blipFill>
          <p:spPr>
            <a:xfrm>
              <a:off x="3191053" y="2291068"/>
              <a:ext cx="1274384" cy="2232397"/>
            </a:xfrm>
            <a:prstGeom prst="rect">
              <a:avLst/>
            </a:prstGeom>
          </p:spPr>
        </p:pic>
        <p:pic>
          <p:nvPicPr>
            <p:cNvPr id="51" name="Picture 50" descr="A person in a pool of water&#10;&#10;Description automatically generated">
              <a:extLst>
                <a:ext uri="{FF2B5EF4-FFF2-40B4-BE49-F238E27FC236}">
                  <a16:creationId xmlns:a16="http://schemas.microsoft.com/office/drawing/2014/main" id="{57E9C41D-841D-4476-9478-07BDE605EFE5}"/>
                </a:ext>
              </a:extLst>
            </p:cNvPr>
            <p:cNvPicPr>
              <a:picLocks noChangeAspect="1"/>
            </p:cNvPicPr>
            <p:nvPr/>
          </p:nvPicPr>
          <p:blipFill rotWithShape="1">
            <a:blip r:embed="rId17">
              <a:lum bright="70000" contrast="-70000"/>
              <a:extLst>
                <a:ext uri="{28A0092B-C50C-407E-A947-70E740481C1C}">
                  <a14:useLocalDpi xmlns:a14="http://schemas.microsoft.com/office/drawing/2010/main" val="0"/>
                </a:ext>
              </a:extLst>
            </a:blip>
            <a:srcRect r="21355"/>
            <a:stretch/>
          </p:blipFill>
          <p:spPr>
            <a:xfrm>
              <a:off x="253996" y="2297743"/>
              <a:ext cx="1574276" cy="2231290"/>
            </a:xfrm>
            <a:prstGeom prst="rect">
              <a:avLst/>
            </a:prstGeom>
          </p:spPr>
        </p:pic>
        <p:pic>
          <p:nvPicPr>
            <p:cNvPr id="53" name="Picture 52" descr="A person wearing a uniform&#10;&#10;Description automatically generated">
              <a:extLst>
                <a:ext uri="{FF2B5EF4-FFF2-40B4-BE49-F238E27FC236}">
                  <a16:creationId xmlns:a16="http://schemas.microsoft.com/office/drawing/2014/main" id="{341F4F1D-DADA-4084-A291-08A39D8E2572}"/>
                </a:ext>
              </a:extLst>
            </p:cNvPr>
            <p:cNvPicPr>
              <a:picLocks noChangeAspect="1"/>
            </p:cNvPicPr>
            <p:nvPr/>
          </p:nvPicPr>
          <p:blipFill rotWithShape="1">
            <a:blip r:embed="rId18">
              <a:lum bright="70000" contrast="-70000"/>
              <a:extLst>
                <a:ext uri="{28A0092B-C50C-407E-A947-70E740481C1C}">
                  <a14:useLocalDpi xmlns:a14="http://schemas.microsoft.com/office/drawing/2010/main" val="0"/>
                </a:ext>
              </a:extLst>
            </a:blip>
            <a:srcRect l="32300" r="11371"/>
            <a:stretch/>
          </p:blipFill>
          <p:spPr>
            <a:xfrm>
              <a:off x="4242981" y="4529033"/>
              <a:ext cx="2023649" cy="2019524"/>
            </a:xfrm>
            <a:prstGeom prst="rect">
              <a:avLst/>
            </a:prstGeom>
          </p:spPr>
        </p:pic>
        <p:pic>
          <p:nvPicPr>
            <p:cNvPr id="55" name="Picture 54" descr="A person posing for the camera&#10;&#10;Description automatically generated">
              <a:extLst>
                <a:ext uri="{FF2B5EF4-FFF2-40B4-BE49-F238E27FC236}">
                  <a16:creationId xmlns:a16="http://schemas.microsoft.com/office/drawing/2014/main" id="{82F48142-C1CA-46EA-9180-966F0B3DE806}"/>
                </a:ext>
              </a:extLst>
            </p:cNvPr>
            <p:cNvPicPr>
              <a:picLocks noChangeAspect="1"/>
            </p:cNvPicPr>
            <p:nvPr/>
          </p:nvPicPr>
          <p:blipFill rotWithShape="1">
            <a:blip r:embed="rId19">
              <a:lum bright="70000" contrast="-70000"/>
              <a:extLst>
                <a:ext uri="{28A0092B-C50C-407E-A947-70E740481C1C}">
                  <a14:useLocalDpi xmlns:a14="http://schemas.microsoft.com/office/drawing/2010/main" val="0"/>
                </a:ext>
              </a:extLst>
            </a:blip>
            <a:srcRect l="14929" t="3037" r="22688"/>
            <a:stretch/>
          </p:blipFill>
          <p:spPr>
            <a:xfrm>
              <a:off x="4906681" y="266804"/>
              <a:ext cx="1741963" cy="2023923"/>
            </a:xfrm>
            <a:prstGeom prst="rect">
              <a:avLst/>
            </a:prstGeom>
          </p:spPr>
        </p:pic>
        <p:pic>
          <p:nvPicPr>
            <p:cNvPr id="57" name="Picture 56" descr="A person sitting on a couch&#10;&#10;Description automatically generated">
              <a:extLst>
                <a:ext uri="{FF2B5EF4-FFF2-40B4-BE49-F238E27FC236}">
                  <a16:creationId xmlns:a16="http://schemas.microsoft.com/office/drawing/2014/main" id="{27978F4E-FA28-4454-9C14-066F5EB14A57}"/>
                </a:ext>
              </a:extLst>
            </p:cNvPr>
            <p:cNvPicPr>
              <a:picLocks noChangeAspect="1"/>
            </p:cNvPicPr>
            <p:nvPr/>
          </p:nvPicPr>
          <p:blipFill rotWithShape="1">
            <a:blip r:embed="rId20">
              <a:lum bright="70000" contrast="-70000"/>
              <a:extLst>
                <a:ext uri="{28A0092B-C50C-407E-A947-70E740481C1C}">
                  <a14:useLocalDpi xmlns:a14="http://schemas.microsoft.com/office/drawing/2010/main" val="0"/>
                </a:ext>
              </a:extLst>
            </a:blip>
            <a:srcRect l="13494" t="3896" r="9647"/>
            <a:stretch/>
          </p:blipFill>
          <p:spPr>
            <a:xfrm>
              <a:off x="1795152" y="2297743"/>
              <a:ext cx="1395887" cy="2232397"/>
            </a:xfrm>
            <a:prstGeom prst="rect">
              <a:avLst/>
            </a:prstGeom>
          </p:spPr>
        </p:pic>
        <p:pic>
          <p:nvPicPr>
            <p:cNvPr id="59" name="Picture 58" descr="A close up of a person&#10;&#10;Description automatically generated">
              <a:extLst>
                <a:ext uri="{FF2B5EF4-FFF2-40B4-BE49-F238E27FC236}">
                  <a16:creationId xmlns:a16="http://schemas.microsoft.com/office/drawing/2014/main" id="{6430B2B2-180A-47A8-A4F6-1D49EB15E6BA}"/>
                </a:ext>
              </a:extLst>
            </p:cNvPr>
            <p:cNvPicPr>
              <a:picLocks noChangeAspect="1"/>
            </p:cNvPicPr>
            <p:nvPr/>
          </p:nvPicPr>
          <p:blipFill rotWithShape="1">
            <a:blip r:embed="rId21">
              <a:lum bright="70000" contrast="-70000"/>
              <a:extLst>
                <a:ext uri="{28A0092B-C50C-407E-A947-70E740481C1C}">
                  <a14:useLocalDpi xmlns:a14="http://schemas.microsoft.com/office/drawing/2010/main" val="0"/>
                </a:ext>
              </a:extLst>
            </a:blip>
            <a:srcRect l="16993" r="34835"/>
            <a:stretch/>
          </p:blipFill>
          <p:spPr>
            <a:xfrm>
              <a:off x="3183727" y="273821"/>
              <a:ext cx="1741963" cy="2025061"/>
            </a:xfrm>
            <a:prstGeom prst="rect">
              <a:avLst/>
            </a:prstGeom>
          </p:spPr>
        </p:pic>
        <p:pic>
          <p:nvPicPr>
            <p:cNvPr id="61" name="Picture 60" descr="A person standing on a stage&#10;&#10;Description automatically generated">
              <a:extLst>
                <a:ext uri="{FF2B5EF4-FFF2-40B4-BE49-F238E27FC236}">
                  <a16:creationId xmlns:a16="http://schemas.microsoft.com/office/drawing/2014/main" id="{D3F51A09-4373-497F-962B-51581EECA5AE}"/>
                </a:ext>
              </a:extLst>
            </p:cNvPr>
            <p:cNvPicPr>
              <a:picLocks noChangeAspect="1"/>
            </p:cNvPicPr>
            <p:nvPr/>
          </p:nvPicPr>
          <p:blipFill rotWithShape="1">
            <a:blip r:embed="rId22">
              <a:lum bright="70000" contrast="-70000"/>
              <a:extLst>
                <a:ext uri="{28A0092B-C50C-407E-A947-70E740481C1C}">
                  <a14:useLocalDpi xmlns:a14="http://schemas.microsoft.com/office/drawing/2010/main" val="0"/>
                </a:ext>
              </a:extLst>
            </a:blip>
            <a:srcRect l="11391" r="3117"/>
            <a:stretch/>
          </p:blipFill>
          <p:spPr>
            <a:xfrm>
              <a:off x="253982" y="4522358"/>
              <a:ext cx="2325390" cy="2016139"/>
            </a:xfrm>
            <a:prstGeom prst="rect">
              <a:avLst/>
            </a:prstGeom>
          </p:spPr>
        </p:pic>
      </p:grpSp>
      <p:sp>
        <p:nvSpPr>
          <p:cNvPr id="24" name="Rectangle 23">
            <a:extLst>
              <a:ext uri="{FF2B5EF4-FFF2-40B4-BE49-F238E27FC236}">
                <a16:creationId xmlns:a16="http://schemas.microsoft.com/office/drawing/2014/main" id="{2CEC2D7B-E2BC-40FE-89F0-CFD991895C7B}"/>
              </a:ext>
            </a:extLst>
          </p:cNvPr>
          <p:cNvSpPr/>
          <p:nvPr/>
        </p:nvSpPr>
        <p:spPr>
          <a:xfrm>
            <a:off x="3536643" y="931671"/>
            <a:ext cx="5118709" cy="923330"/>
          </a:xfrm>
          <a:prstGeom prst="rect">
            <a:avLst/>
          </a:prstGeom>
          <a:noFill/>
        </p:spPr>
        <p:txBody>
          <a:bodyPr wrap="none" lIns="91440" tIns="45720" rIns="91440" bIns="45720">
            <a:spAutoFit/>
          </a:bodyPr>
          <a:lstStyle/>
          <a:p>
            <a:pPr algn="ctr"/>
            <a:r>
              <a:rPr lang="en-US" sz="540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rPr>
              <a:t>What stood out?</a:t>
            </a:r>
            <a:endParaRPr lang="en-US" sz="5400" b="0" cap="none" spc="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endParaRPr>
          </a:p>
        </p:txBody>
      </p:sp>
      <p:sp>
        <p:nvSpPr>
          <p:cNvPr id="28" name="Rectangle 27">
            <a:extLst>
              <a:ext uri="{FF2B5EF4-FFF2-40B4-BE49-F238E27FC236}">
                <a16:creationId xmlns:a16="http://schemas.microsoft.com/office/drawing/2014/main" id="{746D55E6-616E-44AD-B953-D34D37B6AEDD}"/>
              </a:ext>
            </a:extLst>
          </p:cNvPr>
          <p:cNvSpPr/>
          <p:nvPr/>
        </p:nvSpPr>
        <p:spPr>
          <a:xfrm>
            <a:off x="133773" y="2878558"/>
            <a:ext cx="11924451" cy="923330"/>
          </a:xfrm>
          <a:prstGeom prst="rect">
            <a:avLst/>
          </a:prstGeom>
          <a:noFill/>
        </p:spPr>
        <p:txBody>
          <a:bodyPr wrap="square" lIns="91440" tIns="45720" rIns="91440" bIns="45720">
            <a:spAutoFit/>
          </a:bodyPr>
          <a:lstStyle/>
          <a:p>
            <a:pPr algn="ctr"/>
            <a:r>
              <a:rPr lang="en-US" sz="540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rPr>
              <a:t>How could this have been prevented?</a:t>
            </a:r>
            <a:endParaRPr lang="en-US" sz="5400" b="0" cap="none" spc="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endParaRPr>
          </a:p>
        </p:txBody>
      </p:sp>
      <p:sp>
        <p:nvSpPr>
          <p:cNvPr id="30" name="Rectangle 29">
            <a:extLst>
              <a:ext uri="{FF2B5EF4-FFF2-40B4-BE49-F238E27FC236}">
                <a16:creationId xmlns:a16="http://schemas.microsoft.com/office/drawing/2014/main" id="{532B0626-A7A6-46F5-AACC-8B7EB2E9D84E}"/>
              </a:ext>
            </a:extLst>
          </p:cNvPr>
          <p:cNvSpPr/>
          <p:nvPr/>
        </p:nvSpPr>
        <p:spPr>
          <a:xfrm>
            <a:off x="133773" y="5213984"/>
            <a:ext cx="11924451" cy="923330"/>
          </a:xfrm>
          <a:prstGeom prst="rect">
            <a:avLst/>
          </a:prstGeom>
          <a:noFill/>
        </p:spPr>
        <p:txBody>
          <a:bodyPr wrap="square" lIns="91440" tIns="45720" rIns="91440" bIns="45720">
            <a:spAutoFit/>
          </a:bodyPr>
          <a:lstStyle/>
          <a:p>
            <a:pPr algn="ctr"/>
            <a:r>
              <a:rPr lang="en-US" sz="540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rPr>
              <a:t>What should we take from this?</a:t>
            </a:r>
            <a:endParaRPr lang="en-US" sz="5400" b="0" cap="none" spc="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endParaRPr>
          </a:p>
        </p:txBody>
      </p:sp>
    </p:spTree>
    <p:extLst>
      <p:ext uri="{BB962C8B-B14F-4D97-AF65-F5344CB8AC3E}">
        <p14:creationId xmlns:p14="http://schemas.microsoft.com/office/powerpoint/2010/main" val="260761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30"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3548E038-3F8B-4AE0-B110-A37E847E487F}"/>
              </a:ext>
            </a:extLst>
          </p:cNvPr>
          <p:cNvGrpSpPr/>
          <p:nvPr/>
        </p:nvGrpSpPr>
        <p:grpSpPr>
          <a:xfrm>
            <a:off x="265942" y="332709"/>
            <a:ext cx="11660116" cy="6281753"/>
            <a:chOff x="252386" y="266804"/>
            <a:chExt cx="11660116" cy="6281753"/>
          </a:xfrm>
        </p:grpSpPr>
        <p:pic>
          <p:nvPicPr>
            <p:cNvPr id="21" name="Picture 20" descr="A person looking at the camera&#10;&#10;Description automatically generated">
              <a:extLst>
                <a:ext uri="{FF2B5EF4-FFF2-40B4-BE49-F238E27FC236}">
                  <a16:creationId xmlns:a16="http://schemas.microsoft.com/office/drawing/2014/main" id="{0349515D-3C2D-4871-9E9F-FCE8512DFD44}"/>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6476" t="384" r="24471"/>
            <a:stretch/>
          </p:blipFill>
          <p:spPr>
            <a:xfrm>
              <a:off x="2493095" y="4530140"/>
              <a:ext cx="1764728" cy="2016139"/>
            </a:xfrm>
            <a:prstGeom prst="rect">
              <a:avLst/>
            </a:prstGeom>
          </p:spPr>
        </p:pic>
        <p:pic>
          <p:nvPicPr>
            <p:cNvPr id="23" name="Picture 22" descr="A person in a pink dress&#10;&#10;Description automatically generated">
              <a:extLst>
                <a:ext uri="{FF2B5EF4-FFF2-40B4-BE49-F238E27FC236}">
                  <a16:creationId xmlns:a16="http://schemas.microsoft.com/office/drawing/2014/main" id="{79F9576D-1802-4B32-A833-D6A824D13423}"/>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10174" r="15093" b="9397"/>
            <a:stretch/>
          </p:blipFill>
          <p:spPr>
            <a:xfrm>
              <a:off x="8662678" y="2294617"/>
              <a:ext cx="1473420" cy="2235523"/>
            </a:xfrm>
            <a:prstGeom prst="rect">
              <a:avLst/>
            </a:prstGeom>
          </p:spPr>
        </p:pic>
        <p:pic>
          <p:nvPicPr>
            <p:cNvPr id="25" name="Picture 24" descr="A person posing for the camera&#10;&#10;Description automatically generated">
              <a:extLst>
                <a:ext uri="{FF2B5EF4-FFF2-40B4-BE49-F238E27FC236}">
                  <a16:creationId xmlns:a16="http://schemas.microsoft.com/office/drawing/2014/main" id="{2A75D7C9-1A01-43C8-B2C0-C6A392807AC3}"/>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l="6231" r="37638" b="216"/>
            <a:stretch/>
          </p:blipFill>
          <p:spPr>
            <a:xfrm>
              <a:off x="8496830" y="267289"/>
              <a:ext cx="1713965" cy="2031271"/>
            </a:xfrm>
            <a:prstGeom prst="rect">
              <a:avLst/>
            </a:prstGeom>
          </p:spPr>
        </p:pic>
        <p:pic>
          <p:nvPicPr>
            <p:cNvPr id="27" name="Picture 26" descr="A picture containing person, woman, music&#10;&#10;Description automatically generated">
              <a:extLst>
                <a:ext uri="{FF2B5EF4-FFF2-40B4-BE49-F238E27FC236}">
                  <a16:creationId xmlns:a16="http://schemas.microsoft.com/office/drawing/2014/main" id="{0B14733B-09BE-4099-BE94-CDED65809845}"/>
                </a:ext>
              </a:extLst>
            </p:cNvPr>
            <p:cNvPicPr>
              <a:picLocks noChangeAspect="1"/>
            </p:cNvPicPr>
            <p:nvPr/>
          </p:nvPicPr>
          <p:blipFill rotWithShape="1">
            <a:blip r:embed="rId6">
              <a:lum bright="70000" contrast="-70000"/>
              <a:extLst>
                <a:ext uri="{28A0092B-C50C-407E-A947-70E740481C1C}">
                  <a14:useLocalDpi xmlns:a14="http://schemas.microsoft.com/office/drawing/2010/main" val="0"/>
                </a:ext>
              </a:extLst>
            </a:blip>
            <a:srcRect l="13231" t="1090" r="15080" b="10483"/>
            <a:stretch/>
          </p:blipFill>
          <p:spPr>
            <a:xfrm>
              <a:off x="9733182" y="4530140"/>
              <a:ext cx="2179320" cy="2016139"/>
            </a:xfrm>
            <a:prstGeom prst="rect">
              <a:avLst/>
            </a:prstGeom>
          </p:spPr>
        </p:pic>
        <p:pic>
          <p:nvPicPr>
            <p:cNvPr id="29" name="Picture 28" descr="A group of people sitting at a table wearing a suit and tie&#10;&#10;Description automatically generated">
              <a:extLst>
                <a:ext uri="{FF2B5EF4-FFF2-40B4-BE49-F238E27FC236}">
                  <a16:creationId xmlns:a16="http://schemas.microsoft.com/office/drawing/2014/main" id="{6DD337CE-12CF-45DB-B587-7D45212A0704}"/>
                </a:ext>
              </a:extLst>
            </p:cNvPr>
            <p:cNvPicPr>
              <a:picLocks noChangeAspect="1"/>
            </p:cNvPicPr>
            <p:nvPr/>
          </p:nvPicPr>
          <p:blipFill rotWithShape="1">
            <a:blip r:embed="rId7">
              <a:lum bright="70000" contrast="-70000"/>
              <a:extLst>
                <a:ext uri="{28A0092B-C50C-407E-A947-70E740481C1C}">
                  <a14:useLocalDpi xmlns:a14="http://schemas.microsoft.com/office/drawing/2010/main" val="0"/>
                </a:ext>
              </a:extLst>
            </a:blip>
            <a:srcRect l="21086" t="-1" b="1185"/>
            <a:stretch/>
          </p:blipFill>
          <p:spPr>
            <a:xfrm>
              <a:off x="10132857" y="2295038"/>
              <a:ext cx="1779645" cy="2228427"/>
            </a:xfrm>
            <a:prstGeom prst="rect">
              <a:avLst/>
            </a:prstGeom>
          </p:spPr>
        </p:pic>
        <p:pic>
          <p:nvPicPr>
            <p:cNvPr id="31" name="Picture 30" descr="A person smiling at the camera&#10;&#10;Description automatically generated">
              <a:extLst>
                <a:ext uri="{FF2B5EF4-FFF2-40B4-BE49-F238E27FC236}">
                  <a16:creationId xmlns:a16="http://schemas.microsoft.com/office/drawing/2014/main" id="{1605771F-1BE2-46D9-A653-1F7A1AEF0341}"/>
                </a:ext>
              </a:extLst>
            </p:cNvPr>
            <p:cNvPicPr>
              <a:picLocks noChangeAspect="1"/>
            </p:cNvPicPr>
            <p:nvPr/>
          </p:nvPicPr>
          <p:blipFill rotWithShape="1">
            <a:blip r:embed="rId8">
              <a:lum bright="70000" contrast="-70000"/>
              <a:extLst>
                <a:ext uri="{28A0092B-C50C-407E-A947-70E740481C1C}">
                  <a14:useLocalDpi xmlns:a14="http://schemas.microsoft.com/office/drawing/2010/main" val="0"/>
                </a:ext>
              </a:extLst>
            </a:blip>
            <a:srcRect l="20676" r="15801"/>
            <a:stretch/>
          </p:blipFill>
          <p:spPr>
            <a:xfrm>
              <a:off x="10198537" y="267423"/>
              <a:ext cx="1713965" cy="2023646"/>
            </a:xfrm>
            <a:prstGeom prst="rect">
              <a:avLst/>
            </a:prstGeom>
          </p:spPr>
        </p:pic>
        <p:pic>
          <p:nvPicPr>
            <p:cNvPr id="35" name="Picture 34" descr="A smiling person in a green shirt&#10;&#10;Description automatically generated">
              <a:extLst>
                <a:ext uri="{FF2B5EF4-FFF2-40B4-BE49-F238E27FC236}">
                  <a16:creationId xmlns:a16="http://schemas.microsoft.com/office/drawing/2014/main" id="{63F04545-C3E1-4F4F-8C6B-F94491135079}"/>
                </a:ext>
              </a:extLst>
            </p:cNvPr>
            <p:cNvPicPr>
              <a:picLocks noChangeAspect="1"/>
            </p:cNvPicPr>
            <p:nvPr/>
          </p:nvPicPr>
          <p:blipFill rotWithShape="1">
            <a:blip r:embed="rId9">
              <a:lum bright="70000" contrast="-70000"/>
              <a:extLst>
                <a:ext uri="{28A0092B-C50C-407E-A947-70E740481C1C}">
                  <a14:useLocalDpi xmlns:a14="http://schemas.microsoft.com/office/drawing/2010/main" val="0"/>
                </a:ext>
              </a:extLst>
            </a:blip>
            <a:srcRect l="20409" r="10269"/>
            <a:stretch/>
          </p:blipFill>
          <p:spPr>
            <a:xfrm>
              <a:off x="252386" y="273821"/>
              <a:ext cx="1391876" cy="2023922"/>
            </a:xfrm>
            <a:prstGeom prst="rect">
              <a:avLst/>
            </a:prstGeom>
          </p:spPr>
        </p:pic>
        <p:pic>
          <p:nvPicPr>
            <p:cNvPr id="37" name="Picture 36" descr="A person wearing a hat&#10;&#10;Description automatically generated">
              <a:extLst>
                <a:ext uri="{FF2B5EF4-FFF2-40B4-BE49-F238E27FC236}">
                  <a16:creationId xmlns:a16="http://schemas.microsoft.com/office/drawing/2014/main" id="{50030851-1E58-43CF-ACEA-7E1227B80C4E}"/>
                </a:ext>
              </a:extLst>
            </p:cNvPr>
            <p:cNvPicPr>
              <a:picLocks noChangeAspect="1"/>
            </p:cNvPicPr>
            <p:nvPr/>
          </p:nvPicPr>
          <p:blipFill rotWithShape="1">
            <a:blip r:embed="rId10">
              <a:lum bright="70000" contrast="-70000"/>
              <a:extLst>
                <a:ext uri="{28A0092B-C50C-407E-A947-70E740481C1C}">
                  <a14:useLocalDpi xmlns:a14="http://schemas.microsoft.com/office/drawing/2010/main" val="0"/>
                </a:ext>
              </a:extLst>
            </a:blip>
            <a:srcRect l="14913" r="16571"/>
            <a:stretch/>
          </p:blipFill>
          <p:spPr>
            <a:xfrm>
              <a:off x="6647900" y="266804"/>
              <a:ext cx="1848930" cy="2023922"/>
            </a:xfrm>
            <a:prstGeom prst="rect">
              <a:avLst/>
            </a:prstGeom>
          </p:spPr>
        </p:pic>
        <p:pic>
          <p:nvPicPr>
            <p:cNvPr id="39" name="Picture 38" descr="A person wearing a suit and tie&#10;&#10;Description automatically generated">
              <a:extLst>
                <a:ext uri="{FF2B5EF4-FFF2-40B4-BE49-F238E27FC236}">
                  <a16:creationId xmlns:a16="http://schemas.microsoft.com/office/drawing/2014/main" id="{E5ABEBA2-F46A-49BC-946D-CF32A5D855DA}"/>
                </a:ext>
              </a:extLst>
            </p:cNvPr>
            <p:cNvPicPr>
              <a:picLocks noChangeAspect="1"/>
            </p:cNvPicPr>
            <p:nvPr/>
          </p:nvPicPr>
          <p:blipFill rotWithShape="1">
            <a:blip r:embed="rId11">
              <a:lum bright="70000" contrast="-70000"/>
              <a:extLst>
                <a:ext uri="{28A0092B-C50C-407E-A947-70E740481C1C}">
                  <a14:useLocalDpi xmlns:a14="http://schemas.microsoft.com/office/drawing/2010/main" val="0"/>
                </a:ext>
              </a:extLst>
            </a:blip>
            <a:srcRect b="11122"/>
            <a:stretch/>
          </p:blipFill>
          <p:spPr>
            <a:xfrm>
              <a:off x="7774001" y="4522358"/>
              <a:ext cx="1959181" cy="2023921"/>
            </a:xfrm>
            <a:prstGeom prst="rect">
              <a:avLst/>
            </a:prstGeom>
          </p:spPr>
        </p:pic>
        <p:pic>
          <p:nvPicPr>
            <p:cNvPr id="41" name="Picture 40" descr="A person standing in front of a microphone&#10;&#10;Description automatically generated">
              <a:extLst>
                <a:ext uri="{FF2B5EF4-FFF2-40B4-BE49-F238E27FC236}">
                  <a16:creationId xmlns:a16="http://schemas.microsoft.com/office/drawing/2014/main" id="{C08F2D44-3EFD-445A-ABAC-F6913EF17D77}"/>
                </a:ext>
              </a:extLst>
            </p:cNvPr>
            <p:cNvPicPr>
              <a:picLocks noChangeAspect="1"/>
            </p:cNvPicPr>
            <p:nvPr/>
          </p:nvPicPr>
          <p:blipFill rotWithShape="1">
            <a:blip r:embed="rId12">
              <a:lum bright="70000" contrast="-70000"/>
              <a:extLst>
                <a:ext uri="{28A0092B-C50C-407E-A947-70E740481C1C}">
                  <a14:useLocalDpi xmlns:a14="http://schemas.microsoft.com/office/drawing/2010/main" val="0"/>
                </a:ext>
              </a:extLst>
            </a:blip>
            <a:srcRect l="28689" r="23744" b="4161"/>
            <a:stretch/>
          </p:blipFill>
          <p:spPr>
            <a:xfrm>
              <a:off x="6274343" y="4530140"/>
              <a:ext cx="1512716" cy="2016139"/>
            </a:xfrm>
            <a:prstGeom prst="rect">
              <a:avLst/>
            </a:prstGeom>
          </p:spPr>
        </p:pic>
        <p:pic>
          <p:nvPicPr>
            <p:cNvPr id="43" name="Picture 42" descr="A person wearing a costume&#10;&#10;Description automatically generated">
              <a:extLst>
                <a:ext uri="{FF2B5EF4-FFF2-40B4-BE49-F238E27FC236}">
                  <a16:creationId xmlns:a16="http://schemas.microsoft.com/office/drawing/2014/main" id="{31D12331-1D48-4F19-AB43-C09ECB8620B3}"/>
                </a:ext>
              </a:extLst>
            </p:cNvPr>
            <p:cNvPicPr>
              <a:picLocks noChangeAspect="1"/>
            </p:cNvPicPr>
            <p:nvPr/>
          </p:nvPicPr>
          <p:blipFill rotWithShape="1">
            <a:blip r:embed="rId13">
              <a:lum bright="70000" contrast="-70000"/>
              <a:extLst>
                <a:ext uri="{28A0092B-C50C-407E-A947-70E740481C1C}">
                  <a14:useLocalDpi xmlns:a14="http://schemas.microsoft.com/office/drawing/2010/main" val="0"/>
                </a:ext>
              </a:extLst>
            </a:blip>
            <a:srcRect l="10822" r="11914"/>
            <a:stretch/>
          </p:blipFill>
          <p:spPr>
            <a:xfrm>
              <a:off x="1634219" y="273821"/>
              <a:ext cx="1563748" cy="2023922"/>
            </a:xfrm>
            <a:prstGeom prst="rect">
              <a:avLst/>
            </a:prstGeom>
          </p:spPr>
        </p:pic>
        <p:pic>
          <p:nvPicPr>
            <p:cNvPr id="45" name="Picture 44" descr="A person wearing a white shirt&#10;&#10;Description automatically generated">
              <a:extLst>
                <a:ext uri="{FF2B5EF4-FFF2-40B4-BE49-F238E27FC236}">
                  <a16:creationId xmlns:a16="http://schemas.microsoft.com/office/drawing/2014/main" id="{980409D9-2A7C-4741-AE68-D189F2F3B8D2}"/>
                </a:ext>
              </a:extLst>
            </p:cNvPr>
            <p:cNvPicPr>
              <a:picLocks noChangeAspect="1"/>
            </p:cNvPicPr>
            <p:nvPr/>
          </p:nvPicPr>
          <p:blipFill rotWithShape="1">
            <a:blip r:embed="rId14">
              <a:lum bright="70000" contrast="-70000"/>
              <a:extLst>
                <a:ext uri="{28A0092B-C50C-407E-A947-70E740481C1C}">
                  <a14:useLocalDpi xmlns:a14="http://schemas.microsoft.com/office/drawing/2010/main" val="0"/>
                </a:ext>
              </a:extLst>
            </a:blip>
            <a:srcRect l="22202" r="23865"/>
            <a:stretch/>
          </p:blipFill>
          <p:spPr>
            <a:xfrm>
              <a:off x="4462021" y="2291068"/>
              <a:ext cx="2136339" cy="2232397"/>
            </a:xfrm>
            <a:prstGeom prst="rect">
              <a:avLst/>
            </a:prstGeom>
          </p:spPr>
        </p:pic>
        <p:pic>
          <p:nvPicPr>
            <p:cNvPr id="47" name="Picture 46" descr="A person holding a guitar&#10;&#10;Description automatically generated">
              <a:extLst>
                <a:ext uri="{FF2B5EF4-FFF2-40B4-BE49-F238E27FC236}">
                  <a16:creationId xmlns:a16="http://schemas.microsoft.com/office/drawing/2014/main" id="{6A73D86A-0FD5-4B46-9716-6E4243F9F682}"/>
                </a:ext>
              </a:extLst>
            </p:cNvPr>
            <p:cNvPicPr>
              <a:picLocks noChangeAspect="1"/>
            </p:cNvPicPr>
            <p:nvPr/>
          </p:nvPicPr>
          <p:blipFill>
            <a:blip r:embed="rId15">
              <a:lum bright="70000" contrast="-70000"/>
              <a:extLst>
                <a:ext uri="{28A0092B-C50C-407E-A947-70E740481C1C}">
                  <a14:useLocalDpi xmlns:a14="http://schemas.microsoft.com/office/drawing/2010/main" val="0"/>
                </a:ext>
              </a:extLst>
            </a:blip>
            <a:stretch>
              <a:fillRect/>
            </a:stretch>
          </p:blipFill>
          <p:spPr>
            <a:xfrm>
              <a:off x="6586363" y="2294617"/>
              <a:ext cx="2079556" cy="2235523"/>
            </a:xfrm>
            <a:prstGeom prst="rect">
              <a:avLst/>
            </a:prstGeom>
          </p:spPr>
        </p:pic>
        <p:pic>
          <p:nvPicPr>
            <p:cNvPr id="49" name="Picture 48" descr="A person holding a basketball&#10;&#10;Description automatically generated">
              <a:extLst>
                <a:ext uri="{FF2B5EF4-FFF2-40B4-BE49-F238E27FC236}">
                  <a16:creationId xmlns:a16="http://schemas.microsoft.com/office/drawing/2014/main" id="{1B053E6F-E73E-41FB-A11E-5FC5521DAF04}"/>
                </a:ext>
              </a:extLst>
            </p:cNvPr>
            <p:cNvPicPr>
              <a:picLocks noChangeAspect="1"/>
            </p:cNvPicPr>
            <p:nvPr/>
          </p:nvPicPr>
          <p:blipFill rotWithShape="1">
            <a:blip r:embed="rId16">
              <a:lum bright="70000" contrast="-70000"/>
              <a:extLst>
                <a:ext uri="{28A0092B-C50C-407E-A947-70E740481C1C}">
                  <a14:useLocalDpi xmlns:a14="http://schemas.microsoft.com/office/drawing/2010/main" val="0"/>
                </a:ext>
              </a:extLst>
            </a:blip>
            <a:srcRect t="1" b="2664"/>
            <a:stretch/>
          </p:blipFill>
          <p:spPr>
            <a:xfrm>
              <a:off x="3191053" y="2291068"/>
              <a:ext cx="1274384" cy="2232397"/>
            </a:xfrm>
            <a:prstGeom prst="rect">
              <a:avLst/>
            </a:prstGeom>
          </p:spPr>
        </p:pic>
        <p:pic>
          <p:nvPicPr>
            <p:cNvPr id="51" name="Picture 50" descr="A person in a pool of water&#10;&#10;Description automatically generated">
              <a:extLst>
                <a:ext uri="{FF2B5EF4-FFF2-40B4-BE49-F238E27FC236}">
                  <a16:creationId xmlns:a16="http://schemas.microsoft.com/office/drawing/2014/main" id="{57E9C41D-841D-4476-9478-07BDE605EFE5}"/>
                </a:ext>
              </a:extLst>
            </p:cNvPr>
            <p:cNvPicPr>
              <a:picLocks noChangeAspect="1"/>
            </p:cNvPicPr>
            <p:nvPr/>
          </p:nvPicPr>
          <p:blipFill rotWithShape="1">
            <a:blip r:embed="rId17">
              <a:lum bright="70000" contrast="-70000"/>
              <a:extLst>
                <a:ext uri="{28A0092B-C50C-407E-A947-70E740481C1C}">
                  <a14:useLocalDpi xmlns:a14="http://schemas.microsoft.com/office/drawing/2010/main" val="0"/>
                </a:ext>
              </a:extLst>
            </a:blip>
            <a:srcRect r="21355"/>
            <a:stretch/>
          </p:blipFill>
          <p:spPr>
            <a:xfrm>
              <a:off x="253996" y="2297743"/>
              <a:ext cx="1574276" cy="2231290"/>
            </a:xfrm>
            <a:prstGeom prst="rect">
              <a:avLst/>
            </a:prstGeom>
          </p:spPr>
        </p:pic>
        <p:pic>
          <p:nvPicPr>
            <p:cNvPr id="53" name="Picture 52" descr="A person wearing a uniform&#10;&#10;Description automatically generated">
              <a:extLst>
                <a:ext uri="{FF2B5EF4-FFF2-40B4-BE49-F238E27FC236}">
                  <a16:creationId xmlns:a16="http://schemas.microsoft.com/office/drawing/2014/main" id="{341F4F1D-DADA-4084-A291-08A39D8E2572}"/>
                </a:ext>
              </a:extLst>
            </p:cNvPr>
            <p:cNvPicPr>
              <a:picLocks noChangeAspect="1"/>
            </p:cNvPicPr>
            <p:nvPr/>
          </p:nvPicPr>
          <p:blipFill rotWithShape="1">
            <a:blip r:embed="rId18">
              <a:lum bright="70000" contrast="-70000"/>
              <a:extLst>
                <a:ext uri="{28A0092B-C50C-407E-A947-70E740481C1C}">
                  <a14:useLocalDpi xmlns:a14="http://schemas.microsoft.com/office/drawing/2010/main" val="0"/>
                </a:ext>
              </a:extLst>
            </a:blip>
            <a:srcRect l="32300" r="11371"/>
            <a:stretch/>
          </p:blipFill>
          <p:spPr>
            <a:xfrm>
              <a:off x="4242981" y="4529033"/>
              <a:ext cx="2023649" cy="2019524"/>
            </a:xfrm>
            <a:prstGeom prst="rect">
              <a:avLst/>
            </a:prstGeom>
          </p:spPr>
        </p:pic>
        <p:pic>
          <p:nvPicPr>
            <p:cNvPr id="55" name="Picture 54" descr="A person posing for the camera&#10;&#10;Description automatically generated">
              <a:extLst>
                <a:ext uri="{FF2B5EF4-FFF2-40B4-BE49-F238E27FC236}">
                  <a16:creationId xmlns:a16="http://schemas.microsoft.com/office/drawing/2014/main" id="{82F48142-C1CA-46EA-9180-966F0B3DE806}"/>
                </a:ext>
              </a:extLst>
            </p:cNvPr>
            <p:cNvPicPr>
              <a:picLocks noChangeAspect="1"/>
            </p:cNvPicPr>
            <p:nvPr/>
          </p:nvPicPr>
          <p:blipFill rotWithShape="1">
            <a:blip r:embed="rId19">
              <a:lum bright="70000" contrast="-70000"/>
              <a:extLst>
                <a:ext uri="{28A0092B-C50C-407E-A947-70E740481C1C}">
                  <a14:useLocalDpi xmlns:a14="http://schemas.microsoft.com/office/drawing/2010/main" val="0"/>
                </a:ext>
              </a:extLst>
            </a:blip>
            <a:srcRect l="14929" t="3037" r="22688"/>
            <a:stretch/>
          </p:blipFill>
          <p:spPr>
            <a:xfrm>
              <a:off x="4906681" y="266804"/>
              <a:ext cx="1741963" cy="2023923"/>
            </a:xfrm>
            <a:prstGeom prst="rect">
              <a:avLst/>
            </a:prstGeom>
          </p:spPr>
        </p:pic>
        <p:pic>
          <p:nvPicPr>
            <p:cNvPr id="57" name="Picture 56" descr="A person sitting on a couch&#10;&#10;Description automatically generated">
              <a:extLst>
                <a:ext uri="{FF2B5EF4-FFF2-40B4-BE49-F238E27FC236}">
                  <a16:creationId xmlns:a16="http://schemas.microsoft.com/office/drawing/2014/main" id="{27978F4E-FA28-4454-9C14-066F5EB14A57}"/>
                </a:ext>
              </a:extLst>
            </p:cNvPr>
            <p:cNvPicPr>
              <a:picLocks noChangeAspect="1"/>
            </p:cNvPicPr>
            <p:nvPr/>
          </p:nvPicPr>
          <p:blipFill rotWithShape="1">
            <a:blip r:embed="rId20">
              <a:lum bright="70000" contrast="-70000"/>
              <a:extLst>
                <a:ext uri="{28A0092B-C50C-407E-A947-70E740481C1C}">
                  <a14:useLocalDpi xmlns:a14="http://schemas.microsoft.com/office/drawing/2010/main" val="0"/>
                </a:ext>
              </a:extLst>
            </a:blip>
            <a:srcRect l="13494" t="3896" r="9647"/>
            <a:stretch/>
          </p:blipFill>
          <p:spPr>
            <a:xfrm>
              <a:off x="1795152" y="2297743"/>
              <a:ext cx="1395887" cy="2232397"/>
            </a:xfrm>
            <a:prstGeom prst="rect">
              <a:avLst/>
            </a:prstGeom>
          </p:spPr>
        </p:pic>
        <p:pic>
          <p:nvPicPr>
            <p:cNvPr id="59" name="Picture 58" descr="A close up of a person&#10;&#10;Description automatically generated">
              <a:extLst>
                <a:ext uri="{FF2B5EF4-FFF2-40B4-BE49-F238E27FC236}">
                  <a16:creationId xmlns:a16="http://schemas.microsoft.com/office/drawing/2014/main" id="{6430B2B2-180A-47A8-A4F6-1D49EB15E6BA}"/>
                </a:ext>
              </a:extLst>
            </p:cNvPr>
            <p:cNvPicPr>
              <a:picLocks noChangeAspect="1"/>
            </p:cNvPicPr>
            <p:nvPr/>
          </p:nvPicPr>
          <p:blipFill rotWithShape="1">
            <a:blip r:embed="rId21">
              <a:lum bright="70000" contrast="-70000"/>
              <a:extLst>
                <a:ext uri="{28A0092B-C50C-407E-A947-70E740481C1C}">
                  <a14:useLocalDpi xmlns:a14="http://schemas.microsoft.com/office/drawing/2010/main" val="0"/>
                </a:ext>
              </a:extLst>
            </a:blip>
            <a:srcRect l="16993" r="34835"/>
            <a:stretch/>
          </p:blipFill>
          <p:spPr>
            <a:xfrm>
              <a:off x="3183727" y="273821"/>
              <a:ext cx="1741963" cy="2025061"/>
            </a:xfrm>
            <a:prstGeom prst="rect">
              <a:avLst/>
            </a:prstGeom>
          </p:spPr>
        </p:pic>
        <p:pic>
          <p:nvPicPr>
            <p:cNvPr id="61" name="Picture 60" descr="A person standing on a stage&#10;&#10;Description automatically generated">
              <a:extLst>
                <a:ext uri="{FF2B5EF4-FFF2-40B4-BE49-F238E27FC236}">
                  <a16:creationId xmlns:a16="http://schemas.microsoft.com/office/drawing/2014/main" id="{D3F51A09-4373-497F-962B-51581EECA5AE}"/>
                </a:ext>
              </a:extLst>
            </p:cNvPr>
            <p:cNvPicPr>
              <a:picLocks noChangeAspect="1"/>
            </p:cNvPicPr>
            <p:nvPr/>
          </p:nvPicPr>
          <p:blipFill rotWithShape="1">
            <a:blip r:embed="rId22">
              <a:lum bright="70000" contrast="-70000"/>
              <a:extLst>
                <a:ext uri="{28A0092B-C50C-407E-A947-70E740481C1C}">
                  <a14:useLocalDpi xmlns:a14="http://schemas.microsoft.com/office/drawing/2010/main" val="0"/>
                </a:ext>
              </a:extLst>
            </a:blip>
            <a:srcRect l="11391" r="3117"/>
            <a:stretch/>
          </p:blipFill>
          <p:spPr>
            <a:xfrm>
              <a:off x="253982" y="4522358"/>
              <a:ext cx="2325390" cy="2016139"/>
            </a:xfrm>
            <a:prstGeom prst="rect">
              <a:avLst/>
            </a:prstGeom>
          </p:spPr>
        </p:pic>
      </p:grpSp>
      <p:sp>
        <p:nvSpPr>
          <p:cNvPr id="26" name="Rectangle 25">
            <a:extLst>
              <a:ext uri="{FF2B5EF4-FFF2-40B4-BE49-F238E27FC236}">
                <a16:creationId xmlns:a16="http://schemas.microsoft.com/office/drawing/2014/main" id="{C28EEBE1-B13B-4692-A5C5-2B0AD227C0A7}"/>
              </a:ext>
            </a:extLst>
          </p:cNvPr>
          <p:cNvSpPr/>
          <p:nvPr/>
        </p:nvSpPr>
        <p:spPr>
          <a:xfrm>
            <a:off x="149608" y="5814467"/>
            <a:ext cx="2996334" cy="923330"/>
          </a:xfrm>
          <a:prstGeom prst="rect">
            <a:avLst/>
          </a:prstGeom>
          <a:noFill/>
        </p:spPr>
        <p:txBody>
          <a:bodyPr wrap="none" lIns="91440" tIns="45720" rIns="91440" bIns="45720">
            <a:spAutoFit/>
          </a:bodyPr>
          <a:lstStyle/>
          <a:p>
            <a:pPr algn="ctr"/>
            <a:r>
              <a:rPr lang="en-US" sz="5400" b="0" cap="none" spc="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rPr>
              <a:t>Round III</a:t>
            </a:r>
          </a:p>
        </p:txBody>
      </p:sp>
      <p:sp>
        <p:nvSpPr>
          <p:cNvPr id="28" name="Rectangle 27">
            <a:extLst>
              <a:ext uri="{FF2B5EF4-FFF2-40B4-BE49-F238E27FC236}">
                <a16:creationId xmlns:a16="http://schemas.microsoft.com/office/drawing/2014/main" id="{9D8D66CF-161B-4F2E-B72C-FA0DFD1D0204}"/>
              </a:ext>
            </a:extLst>
          </p:cNvPr>
          <p:cNvSpPr/>
          <p:nvPr/>
        </p:nvSpPr>
        <p:spPr>
          <a:xfrm>
            <a:off x="3341072" y="4572556"/>
            <a:ext cx="6320621" cy="707886"/>
          </a:xfrm>
          <a:prstGeom prst="rect">
            <a:avLst/>
          </a:prstGeom>
          <a:noFill/>
        </p:spPr>
        <p:txBody>
          <a:bodyPr wrap="square" lIns="91440" tIns="45720" rIns="91440" bIns="45720">
            <a:spAutoFit/>
          </a:bodyPr>
          <a:lstStyle/>
          <a:p>
            <a:pPr algn="ctr"/>
            <a:r>
              <a:rPr lang="en-US" sz="400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rPr>
              <a:t>Died without an estate plan</a:t>
            </a:r>
            <a:endParaRPr lang="en-US" sz="4000" b="0" cap="none" spc="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endParaRPr>
          </a:p>
        </p:txBody>
      </p:sp>
      <p:sp>
        <p:nvSpPr>
          <p:cNvPr id="30" name="Rectangle 29">
            <a:extLst>
              <a:ext uri="{FF2B5EF4-FFF2-40B4-BE49-F238E27FC236}">
                <a16:creationId xmlns:a16="http://schemas.microsoft.com/office/drawing/2014/main" id="{5E5803B9-97D0-460A-9F2D-33EBEBB482E9}"/>
              </a:ext>
            </a:extLst>
          </p:cNvPr>
          <p:cNvSpPr/>
          <p:nvPr/>
        </p:nvSpPr>
        <p:spPr>
          <a:xfrm>
            <a:off x="5306214" y="435572"/>
            <a:ext cx="6740040" cy="3785652"/>
          </a:xfrm>
          <a:prstGeom prst="rect">
            <a:avLst/>
          </a:prstGeom>
          <a:noFill/>
        </p:spPr>
        <p:txBody>
          <a:bodyPr wrap="square" lIns="91440" tIns="45720" rIns="91440" bIns="45720">
            <a:spAutoFit/>
          </a:bodyPr>
          <a:lstStyle/>
          <a:p>
            <a:pPr algn="ctr"/>
            <a:r>
              <a:rPr lang="en-US" sz="400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rPr>
              <a:t>Since there were no known children and no obvious heir, 45 people claimed to be an heir (including siblings, half-siblings, nieces, and even supposed children)</a:t>
            </a:r>
            <a:endParaRPr lang="en-US" sz="4000" b="0" cap="none" spc="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endParaRPr>
          </a:p>
        </p:txBody>
      </p:sp>
      <p:sp>
        <p:nvSpPr>
          <p:cNvPr id="32" name="Rectangle 31">
            <a:extLst>
              <a:ext uri="{FF2B5EF4-FFF2-40B4-BE49-F238E27FC236}">
                <a16:creationId xmlns:a16="http://schemas.microsoft.com/office/drawing/2014/main" id="{B1AEF169-AA23-4D3C-AEDF-146E63D21F1B}"/>
              </a:ext>
            </a:extLst>
          </p:cNvPr>
          <p:cNvSpPr/>
          <p:nvPr/>
        </p:nvSpPr>
        <p:spPr>
          <a:xfrm>
            <a:off x="361176" y="2445068"/>
            <a:ext cx="2736604" cy="3170099"/>
          </a:xfrm>
          <a:prstGeom prst="rect">
            <a:avLst/>
          </a:prstGeom>
          <a:noFill/>
        </p:spPr>
        <p:txBody>
          <a:bodyPr wrap="square" lIns="91440" tIns="45720" rIns="91440" bIns="45720">
            <a:spAutoFit/>
          </a:bodyPr>
          <a:lstStyle/>
          <a:p>
            <a:pPr algn="ctr"/>
            <a:r>
              <a:rPr lang="en-US" sz="400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rPr>
              <a:t>Died from an opioid overdose at the age of 57</a:t>
            </a:r>
            <a:endParaRPr lang="en-US" sz="4000" b="0" cap="none" spc="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endParaRPr>
          </a:p>
        </p:txBody>
      </p:sp>
      <p:sp>
        <p:nvSpPr>
          <p:cNvPr id="33" name="Rectangle 32">
            <a:extLst>
              <a:ext uri="{FF2B5EF4-FFF2-40B4-BE49-F238E27FC236}">
                <a16:creationId xmlns:a16="http://schemas.microsoft.com/office/drawing/2014/main" id="{70426ED8-AF04-4211-B361-9B66A9C0D3C2}"/>
              </a:ext>
            </a:extLst>
          </p:cNvPr>
          <p:cNvSpPr/>
          <p:nvPr/>
        </p:nvSpPr>
        <p:spPr>
          <a:xfrm>
            <a:off x="5179128" y="5722777"/>
            <a:ext cx="6819573" cy="707886"/>
          </a:xfrm>
          <a:prstGeom prst="rect">
            <a:avLst/>
          </a:prstGeom>
          <a:noFill/>
        </p:spPr>
        <p:txBody>
          <a:bodyPr wrap="square" lIns="91440" tIns="45720" rIns="91440" bIns="45720">
            <a:spAutoFit/>
          </a:bodyPr>
          <a:lstStyle/>
          <a:p>
            <a:pPr algn="ctr"/>
            <a:r>
              <a:rPr lang="en-US" sz="400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rPr>
              <a:t>Estimated $200 million estate</a:t>
            </a:r>
            <a:endParaRPr lang="en-US" sz="4000" b="0" cap="none" spc="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endParaRPr>
          </a:p>
        </p:txBody>
      </p:sp>
      <p:sp>
        <p:nvSpPr>
          <p:cNvPr id="34" name="Rectangle 33">
            <a:extLst>
              <a:ext uri="{FF2B5EF4-FFF2-40B4-BE49-F238E27FC236}">
                <a16:creationId xmlns:a16="http://schemas.microsoft.com/office/drawing/2014/main" id="{84D90358-1B48-42C6-B7F3-7F551EBC31C5}"/>
              </a:ext>
            </a:extLst>
          </p:cNvPr>
          <p:cNvSpPr/>
          <p:nvPr/>
        </p:nvSpPr>
        <p:spPr>
          <a:xfrm>
            <a:off x="288686" y="281604"/>
            <a:ext cx="4985646" cy="1938992"/>
          </a:xfrm>
          <a:prstGeom prst="rect">
            <a:avLst/>
          </a:prstGeom>
          <a:noFill/>
        </p:spPr>
        <p:txBody>
          <a:bodyPr wrap="square" lIns="91440" tIns="45720" rIns="91440" bIns="45720">
            <a:spAutoFit/>
          </a:bodyPr>
          <a:lstStyle/>
          <a:p>
            <a:pPr algn="ctr"/>
            <a:r>
              <a:rPr lang="en-US" sz="400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rPr>
              <a:t>In 2018, approximately $6 million was spent on legal fees alone</a:t>
            </a:r>
            <a:endParaRPr lang="en-US" sz="4000" b="0" cap="none" spc="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endParaRPr>
          </a:p>
        </p:txBody>
      </p:sp>
    </p:spTree>
    <p:extLst>
      <p:ext uri="{BB962C8B-B14F-4D97-AF65-F5344CB8AC3E}">
        <p14:creationId xmlns:p14="http://schemas.microsoft.com/office/powerpoint/2010/main" val="279170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2" grpId="0"/>
      <p:bldP spid="33"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7DEB8-FE5C-4DA0-90E7-9524DE6F9156}"/>
              </a:ext>
            </a:extLst>
          </p:cNvPr>
          <p:cNvSpPr>
            <a:spLocks noGrp="1"/>
          </p:cNvSpPr>
          <p:nvPr>
            <p:ph type="title"/>
          </p:nvPr>
        </p:nvSpPr>
        <p:spPr>
          <a:xfrm>
            <a:off x="211015" y="267286"/>
            <a:ext cx="11718387" cy="1698674"/>
          </a:xfrm>
        </p:spPr>
        <p:txBody>
          <a:bodyPr>
            <a:noAutofit/>
          </a:bodyPr>
          <a:lstStyle/>
          <a:p>
            <a:pPr algn="ctr"/>
            <a:r>
              <a:rPr lang="en-US" sz="5400" b="1" dirty="0">
                <a:solidFill>
                  <a:srgbClr val="003399"/>
                </a:solidFill>
                <a:effectLst>
                  <a:outerShdw blurRad="38100" dist="38100" dir="2700000" algn="tl">
                    <a:srgbClr val="000000">
                      <a:alpha val="43137"/>
                    </a:srgbClr>
                  </a:outerShdw>
                </a:effectLst>
                <a:latin typeface="Sitka Text" panose="02000505000000020004" pitchFamily="2" charset="0"/>
              </a:rPr>
              <a:t>Welcome to Brian M. Douglas &amp; Associates, LLC </a:t>
            </a:r>
          </a:p>
        </p:txBody>
      </p:sp>
      <p:sp>
        <p:nvSpPr>
          <p:cNvPr id="6" name="Rectangle 5">
            <a:extLst>
              <a:ext uri="{FF2B5EF4-FFF2-40B4-BE49-F238E27FC236}">
                <a16:creationId xmlns:a16="http://schemas.microsoft.com/office/drawing/2014/main" id="{159B64E7-88E7-407C-8707-1CADB2903A94}"/>
              </a:ext>
            </a:extLst>
          </p:cNvPr>
          <p:cNvSpPr/>
          <p:nvPr/>
        </p:nvSpPr>
        <p:spPr>
          <a:xfrm>
            <a:off x="2433387" y="5642029"/>
            <a:ext cx="7273642" cy="907941"/>
          </a:xfrm>
          <a:prstGeom prst="rect">
            <a:avLst/>
          </a:prstGeom>
        </p:spPr>
        <p:txBody>
          <a:bodyPr wrap="square">
            <a:spAutoFit/>
          </a:bodyPr>
          <a:lstStyle/>
          <a:p>
            <a:pPr algn="ctr">
              <a:spcBef>
                <a:spcPts val="600"/>
              </a:spcBef>
              <a:spcAft>
                <a:spcPts val="600"/>
              </a:spcAft>
              <a:defRPr/>
            </a:pPr>
            <a:r>
              <a:rPr lang="en-US" sz="2400" i="1" dirty="0">
                <a:latin typeface="Sitka Heading" panose="02000505000000020004" pitchFamily="2" charset="0"/>
                <a:cs typeface="Times New Roman" pitchFamily="18" charset="0"/>
              </a:rPr>
              <a:t>900 Circle 75 Parkway, Suite 800•</a:t>
            </a:r>
            <a:r>
              <a:rPr lang="en-US" sz="2400" dirty="0">
                <a:latin typeface="Sitka Heading" panose="02000505000000020004" pitchFamily="2" charset="0"/>
                <a:cs typeface="Times New Roman" pitchFamily="18" charset="0"/>
              </a:rPr>
              <a:t> Atlanta, GA 30339</a:t>
            </a:r>
          </a:p>
          <a:p>
            <a:pPr algn="ctr">
              <a:defRPr/>
            </a:pPr>
            <a:r>
              <a:rPr lang="en-US" sz="2400" dirty="0">
                <a:latin typeface="Sitka Heading" panose="02000505000000020004" pitchFamily="2" charset="0"/>
                <a:cs typeface="Times New Roman" pitchFamily="18" charset="0"/>
              </a:rPr>
              <a:t>770-933-9009 </a:t>
            </a:r>
            <a:r>
              <a:rPr lang="en-US" sz="2400" i="1" dirty="0">
                <a:latin typeface="Sitka Heading" panose="02000505000000020004" pitchFamily="2" charset="0"/>
                <a:cs typeface="Times New Roman" pitchFamily="18" charset="0"/>
              </a:rPr>
              <a:t>• </a:t>
            </a:r>
            <a:r>
              <a:rPr lang="en-US" sz="2400" i="1" cap="small" dirty="0">
                <a:latin typeface="Sitka Heading" panose="02000505000000020004" pitchFamily="2" charset="0"/>
                <a:cs typeface="Times New Roman" pitchFamily="18" charset="0"/>
              </a:rPr>
              <a:t> </a:t>
            </a:r>
            <a:r>
              <a:rPr lang="en-US" sz="2400" cap="small" dirty="0">
                <a:latin typeface="Sitka Heading" panose="02000505000000020004" pitchFamily="2" charset="0"/>
                <a:cs typeface="Times New Roman" pitchFamily="18" charset="0"/>
              </a:rPr>
              <a:t>www.BrianDouglasLaw.com</a:t>
            </a:r>
          </a:p>
        </p:txBody>
      </p:sp>
      <p:pic>
        <p:nvPicPr>
          <p:cNvPr id="8" name="Content Placeholder 7" descr="A group of people posing for a photo&#10;&#10;Description automatically generated">
            <a:extLst>
              <a:ext uri="{FF2B5EF4-FFF2-40B4-BE49-F238E27FC236}">
                <a16:creationId xmlns:a16="http://schemas.microsoft.com/office/drawing/2014/main" id="{B11AC360-5228-4084-A2B8-65596689568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40026" y="1962294"/>
            <a:ext cx="6511947" cy="3683402"/>
          </a:xfrm>
        </p:spPr>
      </p:pic>
    </p:spTree>
    <p:extLst>
      <p:ext uri="{BB962C8B-B14F-4D97-AF65-F5344CB8AC3E}">
        <p14:creationId xmlns:p14="http://schemas.microsoft.com/office/powerpoint/2010/main" val="1549382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D19D429-892D-4B05-82B8-BDC8D86580AC}"/>
              </a:ext>
            </a:extLst>
          </p:cNvPr>
          <p:cNvGraphicFramePr>
            <a:graphicFrameLocks noGrp="1"/>
          </p:cNvGraphicFramePr>
          <p:nvPr>
            <p:ph idx="1"/>
            <p:extLst>
              <p:ext uri="{D42A27DB-BD31-4B8C-83A1-F6EECF244321}">
                <p14:modId xmlns:p14="http://schemas.microsoft.com/office/powerpoint/2010/main" val="3320192465"/>
              </p:ext>
            </p:extLst>
          </p:nvPr>
        </p:nvGraphicFramePr>
        <p:xfrm>
          <a:off x="655638" y="503238"/>
          <a:ext cx="10880725" cy="5851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3887721" y="5127584"/>
            <a:ext cx="1600969" cy="1015663"/>
          </a:xfrm>
          <a:prstGeom prst="rect">
            <a:avLst/>
          </a:prstGeom>
          <a:noFill/>
        </p:spPr>
        <p:txBody>
          <a:bodyPr wrap="square" rtlCol="0">
            <a:spAutoFit/>
          </a:bodyPr>
          <a:lstStyle/>
          <a:p>
            <a:r>
              <a:rPr lang="en-US" sz="6000" dirty="0">
                <a:solidFill>
                  <a:schemeClr val="bg1"/>
                </a:solidFill>
                <a:latin typeface="Sitka Text" panose="02000505000000020004"/>
              </a:rPr>
              <a:t>Me</a:t>
            </a:r>
          </a:p>
        </p:txBody>
      </p:sp>
      <p:sp>
        <p:nvSpPr>
          <p:cNvPr id="5" name="TextBox 4"/>
          <p:cNvSpPr txBox="1"/>
          <p:nvPr/>
        </p:nvSpPr>
        <p:spPr>
          <a:xfrm>
            <a:off x="6331352" y="5127585"/>
            <a:ext cx="4190035" cy="1015663"/>
          </a:xfrm>
          <a:prstGeom prst="rect">
            <a:avLst/>
          </a:prstGeom>
          <a:noFill/>
        </p:spPr>
        <p:txBody>
          <a:bodyPr wrap="square" rtlCol="0">
            <a:spAutoFit/>
          </a:bodyPr>
          <a:lstStyle/>
          <a:p>
            <a:r>
              <a:rPr lang="en-US" sz="6000" dirty="0">
                <a:solidFill>
                  <a:schemeClr val="bg1"/>
                </a:solidFill>
                <a:latin typeface="Sitka Text" panose="02000505000000020004"/>
              </a:rPr>
              <a:t>Spouse</a:t>
            </a:r>
          </a:p>
        </p:txBody>
      </p:sp>
    </p:spTree>
    <p:extLst>
      <p:ext uri="{BB962C8B-B14F-4D97-AF65-F5344CB8AC3E}">
        <p14:creationId xmlns:p14="http://schemas.microsoft.com/office/powerpoint/2010/main" val="146920072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3548E038-3F8B-4AE0-B110-A37E847E487F}"/>
              </a:ext>
            </a:extLst>
          </p:cNvPr>
          <p:cNvGrpSpPr/>
          <p:nvPr/>
        </p:nvGrpSpPr>
        <p:grpSpPr>
          <a:xfrm>
            <a:off x="265939" y="319503"/>
            <a:ext cx="11660116" cy="6281753"/>
            <a:chOff x="252386" y="266804"/>
            <a:chExt cx="11660116" cy="6281753"/>
          </a:xfrm>
        </p:grpSpPr>
        <p:pic>
          <p:nvPicPr>
            <p:cNvPr id="21" name="Picture 20" descr="A person looking at the camera&#10;&#10;Description automatically generated">
              <a:extLst>
                <a:ext uri="{FF2B5EF4-FFF2-40B4-BE49-F238E27FC236}">
                  <a16:creationId xmlns:a16="http://schemas.microsoft.com/office/drawing/2014/main" id="{0349515D-3C2D-4871-9E9F-FCE8512DFD44}"/>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6476" t="384" r="24471"/>
            <a:stretch/>
          </p:blipFill>
          <p:spPr>
            <a:xfrm>
              <a:off x="2493095" y="4530140"/>
              <a:ext cx="1764728" cy="2016139"/>
            </a:xfrm>
            <a:prstGeom prst="rect">
              <a:avLst/>
            </a:prstGeom>
          </p:spPr>
        </p:pic>
        <p:pic>
          <p:nvPicPr>
            <p:cNvPr id="23" name="Picture 22" descr="A person in a pink dress&#10;&#10;Description automatically generated">
              <a:extLst>
                <a:ext uri="{FF2B5EF4-FFF2-40B4-BE49-F238E27FC236}">
                  <a16:creationId xmlns:a16="http://schemas.microsoft.com/office/drawing/2014/main" id="{79F9576D-1802-4B32-A833-D6A824D13423}"/>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10174" r="15093" b="9397"/>
            <a:stretch/>
          </p:blipFill>
          <p:spPr>
            <a:xfrm>
              <a:off x="8662678" y="2294617"/>
              <a:ext cx="1473420" cy="2235523"/>
            </a:xfrm>
            <a:prstGeom prst="rect">
              <a:avLst/>
            </a:prstGeom>
          </p:spPr>
        </p:pic>
        <p:pic>
          <p:nvPicPr>
            <p:cNvPr id="25" name="Picture 24" descr="A person posing for the camera&#10;&#10;Description automatically generated">
              <a:extLst>
                <a:ext uri="{FF2B5EF4-FFF2-40B4-BE49-F238E27FC236}">
                  <a16:creationId xmlns:a16="http://schemas.microsoft.com/office/drawing/2014/main" id="{2A75D7C9-1A01-43C8-B2C0-C6A392807AC3}"/>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l="6231" r="37638" b="216"/>
            <a:stretch/>
          </p:blipFill>
          <p:spPr>
            <a:xfrm>
              <a:off x="8496830" y="267289"/>
              <a:ext cx="1713965" cy="2031271"/>
            </a:xfrm>
            <a:prstGeom prst="rect">
              <a:avLst/>
            </a:prstGeom>
          </p:spPr>
        </p:pic>
        <p:pic>
          <p:nvPicPr>
            <p:cNvPr id="27" name="Picture 26" descr="A picture containing person, woman, music&#10;&#10;Description automatically generated">
              <a:extLst>
                <a:ext uri="{FF2B5EF4-FFF2-40B4-BE49-F238E27FC236}">
                  <a16:creationId xmlns:a16="http://schemas.microsoft.com/office/drawing/2014/main" id="{0B14733B-09BE-4099-BE94-CDED65809845}"/>
                </a:ext>
              </a:extLst>
            </p:cNvPr>
            <p:cNvPicPr>
              <a:picLocks noChangeAspect="1"/>
            </p:cNvPicPr>
            <p:nvPr/>
          </p:nvPicPr>
          <p:blipFill rotWithShape="1">
            <a:blip r:embed="rId6">
              <a:lum bright="70000" contrast="-70000"/>
              <a:extLst>
                <a:ext uri="{28A0092B-C50C-407E-A947-70E740481C1C}">
                  <a14:useLocalDpi xmlns:a14="http://schemas.microsoft.com/office/drawing/2010/main" val="0"/>
                </a:ext>
              </a:extLst>
            </a:blip>
            <a:srcRect l="13231" t="1090" r="15080" b="10483"/>
            <a:stretch/>
          </p:blipFill>
          <p:spPr>
            <a:xfrm>
              <a:off x="9733182" y="4522357"/>
              <a:ext cx="2179320" cy="2016139"/>
            </a:xfrm>
            <a:prstGeom prst="rect">
              <a:avLst/>
            </a:prstGeom>
          </p:spPr>
        </p:pic>
        <p:pic>
          <p:nvPicPr>
            <p:cNvPr id="29" name="Picture 28" descr="A group of people sitting at a table wearing a suit and tie&#10;&#10;Description automatically generated">
              <a:extLst>
                <a:ext uri="{FF2B5EF4-FFF2-40B4-BE49-F238E27FC236}">
                  <a16:creationId xmlns:a16="http://schemas.microsoft.com/office/drawing/2014/main" id="{6DD337CE-12CF-45DB-B587-7D45212A0704}"/>
                </a:ext>
              </a:extLst>
            </p:cNvPr>
            <p:cNvPicPr>
              <a:picLocks noChangeAspect="1"/>
            </p:cNvPicPr>
            <p:nvPr/>
          </p:nvPicPr>
          <p:blipFill rotWithShape="1">
            <a:blip r:embed="rId7">
              <a:lum bright="70000" contrast="-70000"/>
              <a:extLst>
                <a:ext uri="{28A0092B-C50C-407E-A947-70E740481C1C}">
                  <a14:useLocalDpi xmlns:a14="http://schemas.microsoft.com/office/drawing/2010/main" val="0"/>
                </a:ext>
              </a:extLst>
            </a:blip>
            <a:srcRect l="21086" t="-1" b="1185"/>
            <a:stretch/>
          </p:blipFill>
          <p:spPr>
            <a:xfrm>
              <a:off x="10132857" y="2295038"/>
              <a:ext cx="1779645" cy="2228427"/>
            </a:xfrm>
            <a:prstGeom prst="rect">
              <a:avLst/>
            </a:prstGeom>
          </p:spPr>
        </p:pic>
        <p:pic>
          <p:nvPicPr>
            <p:cNvPr id="31" name="Picture 30" descr="A person smiling at the camera&#10;&#10;Description automatically generated">
              <a:extLst>
                <a:ext uri="{FF2B5EF4-FFF2-40B4-BE49-F238E27FC236}">
                  <a16:creationId xmlns:a16="http://schemas.microsoft.com/office/drawing/2014/main" id="{1605771F-1BE2-46D9-A653-1F7A1AEF0341}"/>
                </a:ext>
              </a:extLst>
            </p:cNvPr>
            <p:cNvPicPr>
              <a:picLocks noChangeAspect="1"/>
            </p:cNvPicPr>
            <p:nvPr/>
          </p:nvPicPr>
          <p:blipFill rotWithShape="1">
            <a:blip r:embed="rId8">
              <a:lum bright="70000" contrast="-70000"/>
              <a:extLst>
                <a:ext uri="{28A0092B-C50C-407E-A947-70E740481C1C}">
                  <a14:useLocalDpi xmlns:a14="http://schemas.microsoft.com/office/drawing/2010/main" val="0"/>
                </a:ext>
              </a:extLst>
            </a:blip>
            <a:srcRect l="20676" r="15801"/>
            <a:stretch/>
          </p:blipFill>
          <p:spPr>
            <a:xfrm>
              <a:off x="10198537" y="267423"/>
              <a:ext cx="1713965" cy="2023646"/>
            </a:xfrm>
            <a:prstGeom prst="rect">
              <a:avLst/>
            </a:prstGeom>
          </p:spPr>
        </p:pic>
        <p:pic>
          <p:nvPicPr>
            <p:cNvPr id="35" name="Picture 34" descr="A smiling person in a green shirt&#10;&#10;Description automatically generated">
              <a:extLst>
                <a:ext uri="{FF2B5EF4-FFF2-40B4-BE49-F238E27FC236}">
                  <a16:creationId xmlns:a16="http://schemas.microsoft.com/office/drawing/2014/main" id="{63F04545-C3E1-4F4F-8C6B-F94491135079}"/>
                </a:ext>
              </a:extLst>
            </p:cNvPr>
            <p:cNvPicPr>
              <a:picLocks noChangeAspect="1"/>
            </p:cNvPicPr>
            <p:nvPr/>
          </p:nvPicPr>
          <p:blipFill rotWithShape="1">
            <a:blip r:embed="rId9">
              <a:lum bright="70000" contrast="-70000"/>
              <a:extLst>
                <a:ext uri="{28A0092B-C50C-407E-A947-70E740481C1C}">
                  <a14:useLocalDpi xmlns:a14="http://schemas.microsoft.com/office/drawing/2010/main" val="0"/>
                </a:ext>
              </a:extLst>
            </a:blip>
            <a:srcRect l="20409" r="10269"/>
            <a:stretch/>
          </p:blipFill>
          <p:spPr>
            <a:xfrm>
              <a:off x="252386" y="273821"/>
              <a:ext cx="1391876" cy="2023922"/>
            </a:xfrm>
            <a:prstGeom prst="rect">
              <a:avLst/>
            </a:prstGeom>
          </p:spPr>
        </p:pic>
        <p:pic>
          <p:nvPicPr>
            <p:cNvPr id="37" name="Picture 36" descr="A person wearing a hat&#10;&#10;Description automatically generated">
              <a:extLst>
                <a:ext uri="{FF2B5EF4-FFF2-40B4-BE49-F238E27FC236}">
                  <a16:creationId xmlns:a16="http://schemas.microsoft.com/office/drawing/2014/main" id="{50030851-1E58-43CF-ACEA-7E1227B80C4E}"/>
                </a:ext>
              </a:extLst>
            </p:cNvPr>
            <p:cNvPicPr>
              <a:picLocks noChangeAspect="1"/>
            </p:cNvPicPr>
            <p:nvPr/>
          </p:nvPicPr>
          <p:blipFill rotWithShape="1">
            <a:blip r:embed="rId10">
              <a:lum bright="70000" contrast="-70000"/>
              <a:extLst>
                <a:ext uri="{28A0092B-C50C-407E-A947-70E740481C1C}">
                  <a14:useLocalDpi xmlns:a14="http://schemas.microsoft.com/office/drawing/2010/main" val="0"/>
                </a:ext>
              </a:extLst>
            </a:blip>
            <a:srcRect l="14913" r="16571"/>
            <a:stretch/>
          </p:blipFill>
          <p:spPr>
            <a:xfrm>
              <a:off x="6647900" y="266804"/>
              <a:ext cx="1848930" cy="2023922"/>
            </a:xfrm>
            <a:prstGeom prst="rect">
              <a:avLst/>
            </a:prstGeom>
          </p:spPr>
        </p:pic>
        <p:pic>
          <p:nvPicPr>
            <p:cNvPr id="39" name="Picture 38" descr="A person wearing a suit and tie&#10;&#10;Description automatically generated">
              <a:extLst>
                <a:ext uri="{FF2B5EF4-FFF2-40B4-BE49-F238E27FC236}">
                  <a16:creationId xmlns:a16="http://schemas.microsoft.com/office/drawing/2014/main" id="{E5ABEBA2-F46A-49BC-946D-CF32A5D855DA}"/>
                </a:ext>
              </a:extLst>
            </p:cNvPr>
            <p:cNvPicPr>
              <a:picLocks noChangeAspect="1"/>
            </p:cNvPicPr>
            <p:nvPr/>
          </p:nvPicPr>
          <p:blipFill rotWithShape="1">
            <a:blip r:embed="rId11">
              <a:lum bright="70000" contrast="-70000"/>
              <a:extLst>
                <a:ext uri="{28A0092B-C50C-407E-A947-70E740481C1C}">
                  <a14:useLocalDpi xmlns:a14="http://schemas.microsoft.com/office/drawing/2010/main" val="0"/>
                </a:ext>
              </a:extLst>
            </a:blip>
            <a:srcRect b="11122"/>
            <a:stretch/>
          </p:blipFill>
          <p:spPr>
            <a:xfrm>
              <a:off x="7774001" y="4522358"/>
              <a:ext cx="1959181" cy="2023921"/>
            </a:xfrm>
            <a:prstGeom prst="rect">
              <a:avLst/>
            </a:prstGeom>
          </p:spPr>
        </p:pic>
        <p:pic>
          <p:nvPicPr>
            <p:cNvPr id="41" name="Picture 40" descr="A person standing in front of a microphone&#10;&#10;Description automatically generated">
              <a:extLst>
                <a:ext uri="{FF2B5EF4-FFF2-40B4-BE49-F238E27FC236}">
                  <a16:creationId xmlns:a16="http://schemas.microsoft.com/office/drawing/2014/main" id="{C08F2D44-3EFD-445A-ABAC-F6913EF17D77}"/>
                </a:ext>
              </a:extLst>
            </p:cNvPr>
            <p:cNvPicPr>
              <a:picLocks noChangeAspect="1"/>
            </p:cNvPicPr>
            <p:nvPr/>
          </p:nvPicPr>
          <p:blipFill rotWithShape="1">
            <a:blip r:embed="rId12">
              <a:lum bright="70000" contrast="-70000"/>
              <a:extLst>
                <a:ext uri="{28A0092B-C50C-407E-A947-70E740481C1C}">
                  <a14:useLocalDpi xmlns:a14="http://schemas.microsoft.com/office/drawing/2010/main" val="0"/>
                </a:ext>
              </a:extLst>
            </a:blip>
            <a:srcRect l="28689" r="23744" b="4161"/>
            <a:stretch/>
          </p:blipFill>
          <p:spPr>
            <a:xfrm>
              <a:off x="6274343" y="4530140"/>
              <a:ext cx="1512716" cy="2016139"/>
            </a:xfrm>
            <a:prstGeom prst="rect">
              <a:avLst/>
            </a:prstGeom>
          </p:spPr>
        </p:pic>
        <p:pic>
          <p:nvPicPr>
            <p:cNvPr id="43" name="Picture 42" descr="A person wearing a costume&#10;&#10;Description automatically generated">
              <a:extLst>
                <a:ext uri="{FF2B5EF4-FFF2-40B4-BE49-F238E27FC236}">
                  <a16:creationId xmlns:a16="http://schemas.microsoft.com/office/drawing/2014/main" id="{31D12331-1D48-4F19-AB43-C09ECB8620B3}"/>
                </a:ext>
              </a:extLst>
            </p:cNvPr>
            <p:cNvPicPr>
              <a:picLocks noChangeAspect="1"/>
            </p:cNvPicPr>
            <p:nvPr/>
          </p:nvPicPr>
          <p:blipFill rotWithShape="1">
            <a:blip r:embed="rId13">
              <a:lum bright="70000" contrast="-70000"/>
              <a:extLst>
                <a:ext uri="{28A0092B-C50C-407E-A947-70E740481C1C}">
                  <a14:useLocalDpi xmlns:a14="http://schemas.microsoft.com/office/drawing/2010/main" val="0"/>
                </a:ext>
              </a:extLst>
            </a:blip>
            <a:srcRect l="10822" r="11914"/>
            <a:stretch/>
          </p:blipFill>
          <p:spPr>
            <a:xfrm>
              <a:off x="1634219" y="273821"/>
              <a:ext cx="1563748" cy="2023922"/>
            </a:xfrm>
            <a:prstGeom prst="rect">
              <a:avLst/>
            </a:prstGeom>
          </p:spPr>
        </p:pic>
        <p:pic>
          <p:nvPicPr>
            <p:cNvPr id="45" name="Picture 44" descr="A person wearing a white shirt&#10;&#10;Description automatically generated">
              <a:extLst>
                <a:ext uri="{FF2B5EF4-FFF2-40B4-BE49-F238E27FC236}">
                  <a16:creationId xmlns:a16="http://schemas.microsoft.com/office/drawing/2014/main" id="{980409D9-2A7C-4741-AE68-D189F2F3B8D2}"/>
                </a:ext>
              </a:extLst>
            </p:cNvPr>
            <p:cNvPicPr>
              <a:picLocks noChangeAspect="1"/>
            </p:cNvPicPr>
            <p:nvPr/>
          </p:nvPicPr>
          <p:blipFill rotWithShape="1">
            <a:blip r:embed="rId14">
              <a:lum bright="70000" contrast="-70000"/>
              <a:extLst>
                <a:ext uri="{28A0092B-C50C-407E-A947-70E740481C1C}">
                  <a14:useLocalDpi xmlns:a14="http://schemas.microsoft.com/office/drawing/2010/main" val="0"/>
                </a:ext>
              </a:extLst>
            </a:blip>
            <a:srcRect l="22202" r="23865"/>
            <a:stretch/>
          </p:blipFill>
          <p:spPr>
            <a:xfrm>
              <a:off x="4462021" y="2291068"/>
              <a:ext cx="2136339" cy="2232397"/>
            </a:xfrm>
            <a:prstGeom prst="rect">
              <a:avLst/>
            </a:prstGeom>
          </p:spPr>
        </p:pic>
        <p:pic>
          <p:nvPicPr>
            <p:cNvPr id="47" name="Picture 46" descr="A person holding a guitar&#10;&#10;Description automatically generated">
              <a:extLst>
                <a:ext uri="{FF2B5EF4-FFF2-40B4-BE49-F238E27FC236}">
                  <a16:creationId xmlns:a16="http://schemas.microsoft.com/office/drawing/2014/main" id="{6A73D86A-0FD5-4B46-9716-6E4243F9F682}"/>
                </a:ext>
              </a:extLst>
            </p:cNvPr>
            <p:cNvPicPr>
              <a:picLocks noChangeAspect="1"/>
            </p:cNvPicPr>
            <p:nvPr/>
          </p:nvPicPr>
          <p:blipFill>
            <a:blip r:embed="rId15">
              <a:lum bright="70000" contrast="-70000"/>
              <a:extLst>
                <a:ext uri="{28A0092B-C50C-407E-A947-70E740481C1C}">
                  <a14:useLocalDpi xmlns:a14="http://schemas.microsoft.com/office/drawing/2010/main" val="0"/>
                </a:ext>
              </a:extLst>
            </a:blip>
            <a:stretch>
              <a:fillRect/>
            </a:stretch>
          </p:blipFill>
          <p:spPr>
            <a:xfrm>
              <a:off x="6586363" y="2294617"/>
              <a:ext cx="2079556" cy="2235523"/>
            </a:xfrm>
            <a:prstGeom prst="rect">
              <a:avLst/>
            </a:prstGeom>
          </p:spPr>
        </p:pic>
        <p:pic>
          <p:nvPicPr>
            <p:cNvPr id="49" name="Picture 48" descr="A person holding a basketball&#10;&#10;Description automatically generated">
              <a:extLst>
                <a:ext uri="{FF2B5EF4-FFF2-40B4-BE49-F238E27FC236}">
                  <a16:creationId xmlns:a16="http://schemas.microsoft.com/office/drawing/2014/main" id="{1B053E6F-E73E-41FB-A11E-5FC5521DAF04}"/>
                </a:ext>
              </a:extLst>
            </p:cNvPr>
            <p:cNvPicPr>
              <a:picLocks noChangeAspect="1"/>
            </p:cNvPicPr>
            <p:nvPr/>
          </p:nvPicPr>
          <p:blipFill rotWithShape="1">
            <a:blip r:embed="rId16">
              <a:lum bright="70000" contrast="-70000"/>
              <a:extLst>
                <a:ext uri="{28A0092B-C50C-407E-A947-70E740481C1C}">
                  <a14:useLocalDpi xmlns:a14="http://schemas.microsoft.com/office/drawing/2010/main" val="0"/>
                </a:ext>
              </a:extLst>
            </a:blip>
            <a:srcRect t="1" b="2664"/>
            <a:stretch/>
          </p:blipFill>
          <p:spPr>
            <a:xfrm>
              <a:off x="3191053" y="2291068"/>
              <a:ext cx="1274384" cy="2232397"/>
            </a:xfrm>
            <a:prstGeom prst="rect">
              <a:avLst/>
            </a:prstGeom>
          </p:spPr>
        </p:pic>
        <p:pic>
          <p:nvPicPr>
            <p:cNvPr id="51" name="Picture 50" descr="A person in a pool of water&#10;&#10;Description automatically generated">
              <a:extLst>
                <a:ext uri="{FF2B5EF4-FFF2-40B4-BE49-F238E27FC236}">
                  <a16:creationId xmlns:a16="http://schemas.microsoft.com/office/drawing/2014/main" id="{57E9C41D-841D-4476-9478-07BDE605EFE5}"/>
                </a:ext>
              </a:extLst>
            </p:cNvPr>
            <p:cNvPicPr>
              <a:picLocks noChangeAspect="1"/>
            </p:cNvPicPr>
            <p:nvPr/>
          </p:nvPicPr>
          <p:blipFill rotWithShape="1">
            <a:blip r:embed="rId17">
              <a:lum bright="70000" contrast="-70000"/>
              <a:extLst>
                <a:ext uri="{28A0092B-C50C-407E-A947-70E740481C1C}">
                  <a14:useLocalDpi xmlns:a14="http://schemas.microsoft.com/office/drawing/2010/main" val="0"/>
                </a:ext>
              </a:extLst>
            </a:blip>
            <a:srcRect r="21355"/>
            <a:stretch/>
          </p:blipFill>
          <p:spPr>
            <a:xfrm>
              <a:off x="253996" y="2297743"/>
              <a:ext cx="1574276" cy="2231290"/>
            </a:xfrm>
            <a:prstGeom prst="rect">
              <a:avLst/>
            </a:prstGeom>
          </p:spPr>
        </p:pic>
        <p:pic>
          <p:nvPicPr>
            <p:cNvPr id="53" name="Picture 52" descr="A person wearing a uniform&#10;&#10;Description automatically generated">
              <a:extLst>
                <a:ext uri="{FF2B5EF4-FFF2-40B4-BE49-F238E27FC236}">
                  <a16:creationId xmlns:a16="http://schemas.microsoft.com/office/drawing/2014/main" id="{341F4F1D-DADA-4084-A291-08A39D8E2572}"/>
                </a:ext>
              </a:extLst>
            </p:cNvPr>
            <p:cNvPicPr>
              <a:picLocks noChangeAspect="1"/>
            </p:cNvPicPr>
            <p:nvPr/>
          </p:nvPicPr>
          <p:blipFill rotWithShape="1">
            <a:blip r:embed="rId18">
              <a:lum bright="70000" contrast="-70000"/>
              <a:extLst>
                <a:ext uri="{28A0092B-C50C-407E-A947-70E740481C1C}">
                  <a14:useLocalDpi xmlns:a14="http://schemas.microsoft.com/office/drawing/2010/main" val="0"/>
                </a:ext>
              </a:extLst>
            </a:blip>
            <a:srcRect l="32300" r="11371"/>
            <a:stretch/>
          </p:blipFill>
          <p:spPr>
            <a:xfrm>
              <a:off x="4242981" y="4529033"/>
              <a:ext cx="2023649" cy="2019524"/>
            </a:xfrm>
            <a:prstGeom prst="rect">
              <a:avLst/>
            </a:prstGeom>
          </p:spPr>
        </p:pic>
        <p:pic>
          <p:nvPicPr>
            <p:cNvPr id="55" name="Picture 54" descr="A person posing for the camera&#10;&#10;Description automatically generated">
              <a:extLst>
                <a:ext uri="{FF2B5EF4-FFF2-40B4-BE49-F238E27FC236}">
                  <a16:creationId xmlns:a16="http://schemas.microsoft.com/office/drawing/2014/main" id="{82F48142-C1CA-46EA-9180-966F0B3DE806}"/>
                </a:ext>
              </a:extLst>
            </p:cNvPr>
            <p:cNvPicPr>
              <a:picLocks noChangeAspect="1"/>
            </p:cNvPicPr>
            <p:nvPr/>
          </p:nvPicPr>
          <p:blipFill rotWithShape="1">
            <a:blip r:embed="rId19">
              <a:lum bright="70000" contrast="-70000"/>
              <a:extLst>
                <a:ext uri="{28A0092B-C50C-407E-A947-70E740481C1C}">
                  <a14:useLocalDpi xmlns:a14="http://schemas.microsoft.com/office/drawing/2010/main" val="0"/>
                </a:ext>
              </a:extLst>
            </a:blip>
            <a:srcRect l="14929" t="3037" r="22688"/>
            <a:stretch/>
          </p:blipFill>
          <p:spPr>
            <a:xfrm>
              <a:off x="4906681" y="266804"/>
              <a:ext cx="1741963" cy="2023923"/>
            </a:xfrm>
            <a:prstGeom prst="rect">
              <a:avLst/>
            </a:prstGeom>
          </p:spPr>
        </p:pic>
        <p:pic>
          <p:nvPicPr>
            <p:cNvPr id="57" name="Picture 56" descr="A person sitting on a couch&#10;&#10;Description automatically generated">
              <a:extLst>
                <a:ext uri="{FF2B5EF4-FFF2-40B4-BE49-F238E27FC236}">
                  <a16:creationId xmlns:a16="http://schemas.microsoft.com/office/drawing/2014/main" id="{27978F4E-FA28-4454-9C14-066F5EB14A57}"/>
                </a:ext>
              </a:extLst>
            </p:cNvPr>
            <p:cNvPicPr>
              <a:picLocks noChangeAspect="1"/>
            </p:cNvPicPr>
            <p:nvPr/>
          </p:nvPicPr>
          <p:blipFill rotWithShape="1">
            <a:blip r:embed="rId20">
              <a:lum bright="70000" contrast="-70000"/>
              <a:extLst>
                <a:ext uri="{28A0092B-C50C-407E-A947-70E740481C1C}">
                  <a14:useLocalDpi xmlns:a14="http://schemas.microsoft.com/office/drawing/2010/main" val="0"/>
                </a:ext>
              </a:extLst>
            </a:blip>
            <a:srcRect l="13494" t="3896" r="9647"/>
            <a:stretch/>
          </p:blipFill>
          <p:spPr>
            <a:xfrm>
              <a:off x="1795152" y="2297743"/>
              <a:ext cx="1395887" cy="2232397"/>
            </a:xfrm>
            <a:prstGeom prst="rect">
              <a:avLst/>
            </a:prstGeom>
          </p:spPr>
        </p:pic>
        <p:pic>
          <p:nvPicPr>
            <p:cNvPr id="59" name="Picture 58" descr="A close up of a person&#10;&#10;Description automatically generated">
              <a:extLst>
                <a:ext uri="{FF2B5EF4-FFF2-40B4-BE49-F238E27FC236}">
                  <a16:creationId xmlns:a16="http://schemas.microsoft.com/office/drawing/2014/main" id="{6430B2B2-180A-47A8-A4F6-1D49EB15E6BA}"/>
                </a:ext>
              </a:extLst>
            </p:cNvPr>
            <p:cNvPicPr>
              <a:picLocks noChangeAspect="1"/>
            </p:cNvPicPr>
            <p:nvPr/>
          </p:nvPicPr>
          <p:blipFill rotWithShape="1">
            <a:blip r:embed="rId21">
              <a:lum bright="70000" contrast="-70000"/>
              <a:extLst>
                <a:ext uri="{28A0092B-C50C-407E-A947-70E740481C1C}">
                  <a14:useLocalDpi xmlns:a14="http://schemas.microsoft.com/office/drawing/2010/main" val="0"/>
                </a:ext>
              </a:extLst>
            </a:blip>
            <a:srcRect l="16993" r="34835"/>
            <a:stretch/>
          </p:blipFill>
          <p:spPr>
            <a:xfrm>
              <a:off x="3183727" y="273821"/>
              <a:ext cx="1741963" cy="2025061"/>
            </a:xfrm>
            <a:prstGeom prst="rect">
              <a:avLst/>
            </a:prstGeom>
          </p:spPr>
        </p:pic>
        <p:pic>
          <p:nvPicPr>
            <p:cNvPr id="61" name="Picture 60" descr="A person standing on a stage&#10;&#10;Description automatically generated">
              <a:extLst>
                <a:ext uri="{FF2B5EF4-FFF2-40B4-BE49-F238E27FC236}">
                  <a16:creationId xmlns:a16="http://schemas.microsoft.com/office/drawing/2014/main" id="{D3F51A09-4373-497F-962B-51581EECA5AE}"/>
                </a:ext>
              </a:extLst>
            </p:cNvPr>
            <p:cNvPicPr>
              <a:picLocks noChangeAspect="1"/>
            </p:cNvPicPr>
            <p:nvPr/>
          </p:nvPicPr>
          <p:blipFill rotWithShape="1">
            <a:blip r:embed="rId22">
              <a:lum bright="70000" contrast="-70000"/>
              <a:extLst>
                <a:ext uri="{28A0092B-C50C-407E-A947-70E740481C1C}">
                  <a14:useLocalDpi xmlns:a14="http://schemas.microsoft.com/office/drawing/2010/main" val="0"/>
                </a:ext>
              </a:extLst>
            </a:blip>
            <a:srcRect l="11391" r="3117"/>
            <a:stretch/>
          </p:blipFill>
          <p:spPr>
            <a:xfrm>
              <a:off x="253982" y="4522358"/>
              <a:ext cx="2325390" cy="2016139"/>
            </a:xfrm>
            <a:prstGeom prst="rect">
              <a:avLst/>
            </a:prstGeom>
          </p:spPr>
        </p:pic>
      </p:grpSp>
      <p:sp>
        <p:nvSpPr>
          <p:cNvPr id="24" name="Rectangle 23">
            <a:extLst>
              <a:ext uri="{FF2B5EF4-FFF2-40B4-BE49-F238E27FC236}">
                <a16:creationId xmlns:a16="http://schemas.microsoft.com/office/drawing/2014/main" id="{2CEC2D7B-E2BC-40FE-89F0-CFD991895C7B}"/>
              </a:ext>
            </a:extLst>
          </p:cNvPr>
          <p:cNvSpPr/>
          <p:nvPr/>
        </p:nvSpPr>
        <p:spPr>
          <a:xfrm>
            <a:off x="1433505" y="319503"/>
            <a:ext cx="9324989" cy="1446550"/>
          </a:xfrm>
          <a:prstGeom prst="rect">
            <a:avLst/>
          </a:prstGeom>
          <a:noFill/>
        </p:spPr>
        <p:txBody>
          <a:bodyPr wrap="none" lIns="91440" tIns="45720" rIns="91440" bIns="45720">
            <a:spAutoFit/>
          </a:bodyPr>
          <a:lstStyle/>
          <a:p>
            <a:pPr algn="ctr"/>
            <a:r>
              <a:rPr lang="en-US" sz="880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rPr>
              <a:t>The Celebrity is…</a:t>
            </a:r>
            <a:endParaRPr lang="en-US" sz="8800" b="0" cap="none" spc="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endParaRPr>
          </a:p>
        </p:txBody>
      </p:sp>
      <p:grpSp>
        <p:nvGrpSpPr>
          <p:cNvPr id="4" name="Group 3">
            <a:extLst>
              <a:ext uri="{FF2B5EF4-FFF2-40B4-BE49-F238E27FC236}">
                <a16:creationId xmlns:a16="http://schemas.microsoft.com/office/drawing/2014/main" id="{6825C9C7-859F-4F0B-AE3D-A5A483883102}"/>
              </a:ext>
            </a:extLst>
          </p:cNvPr>
          <p:cNvGrpSpPr/>
          <p:nvPr/>
        </p:nvGrpSpPr>
        <p:grpSpPr>
          <a:xfrm>
            <a:off x="3081530" y="2002964"/>
            <a:ext cx="6028935" cy="4631120"/>
            <a:chOff x="3081530" y="2002964"/>
            <a:chExt cx="6028935" cy="4631120"/>
          </a:xfrm>
        </p:grpSpPr>
        <p:pic>
          <p:nvPicPr>
            <p:cNvPr id="3" name="Picture 2">
              <a:extLst>
                <a:ext uri="{FF2B5EF4-FFF2-40B4-BE49-F238E27FC236}">
                  <a16:creationId xmlns:a16="http://schemas.microsoft.com/office/drawing/2014/main" id="{105D71BA-C9F5-43B6-B8D2-589F9995342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081530" y="2002964"/>
              <a:ext cx="6028935" cy="3399126"/>
            </a:xfrm>
            <a:prstGeom prst="rect">
              <a:avLst/>
            </a:prstGeom>
          </p:spPr>
        </p:pic>
        <p:sp>
          <p:nvSpPr>
            <p:cNvPr id="26" name="Rectangle 25">
              <a:extLst>
                <a:ext uri="{FF2B5EF4-FFF2-40B4-BE49-F238E27FC236}">
                  <a16:creationId xmlns:a16="http://schemas.microsoft.com/office/drawing/2014/main" id="{7A4829EB-91AF-4543-972A-2666D9DDAC3A}"/>
                </a:ext>
              </a:extLst>
            </p:cNvPr>
            <p:cNvSpPr/>
            <p:nvPr/>
          </p:nvSpPr>
          <p:spPr>
            <a:xfrm>
              <a:off x="4728479" y="5618421"/>
              <a:ext cx="2735044" cy="1015663"/>
            </a:xfrm>
            <a:prstGeom prst="rect">
              <a:avLst/>
            </a:prstGeom>
            <a:noFill/>
          </p:spPr>
          <p:txBody>
            <a:bodyPr wrap="none" lIns="91440" tIns="45720" rIns="91440" bIns="45720">
              <a:spAutoFit/>
            </a:bodyPr>
            <a:lstStyle/>
            <a:p>
              <a:pPr algn="ctr"/>
              <a:r>
                <a:rPr lang="en-US" sz="6000" dirty="0">
                  <a:ln w="0">
                    <a:solidFill>
                      <a:srgbClr val="FFFF00"/>
                    </a:solidFill>
                  </a:ln>
                  <a:solidFill>
                    <a:srgbClr val="FF0066"/>
                  </a:solidFill>
                  <a:effectLst>
                    <a:outerShdw blurRad="50800" dist="38100" dir="10800000" algn="r" rotWithShape="0">
                      <a:prstClr val="black">
                        <a:alpha val="40000"/>
                      </a:prstClr>
                    </a:outerShdw>
                    <a:reflection blurRad="6350" stA="53000" endA="300" endPos="35500" dir="5400000" sy="-90000" algn="bl" rotWithShape="0"/>
                  </a:effectLst>
                  <a:latin typeface="Bauhaus 93" panose="04030905020B02020C02" pitchFamily="82" charset="0"/>
                </a:rPr>
                <a:t>PRINCE</a:t>
              </a:r>
            </a:p>
          </p:txBody>
        </p:sp>
      </p:grpSp>
    </p:spTree>
    <p:extLst>
      <p:ext uri="{BB962C8B-B14F-4D97-AF65-F5344CB8AC3E}">
        <p14:creationId xmlns:p14="http://schemas.microsoft.com/office/powerpoint/2010/main" val="88558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3548E038-3F8B-4AE0-B110-A37E847E487F}"/>
              </a:ext>
            </a:extLst>
          </p:cNvPr>
          <p:cNvGrpSpPr/>
          <p:nvPr/>
        </p:nvGrpSpPr>
        <p:grpSpPr>
          <a:xfrm>
            <a:off x="265939" y="319503"/>
            <a:ext cx="11660116" cy="6281753"/>
            <a:chOff x="252386" y="266804"/>
            <a:chExt cx="11660116" cy="6281753"/>
          </a:xfrm>
        </p:grpSpPr>
        <p:pic>
          <p:nvPicPr>
            <p:cNvPr id="21" name="Picture 20" descr="A person looking at the camera&#10;&#10;Description automatically generated">
              <a:extLst>
                <a:ext uri="{FF2B5EF4-FFF2-40B4-BE49-F238E27FC236}">
                  <a16:creationId xmlns:a16="http://schemas.microsoft.com/office/drawing/2014/main" id="{0349515D-3C2D-4871-9E9F-FCE8512DFD44}"/>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6476" t="384" r="24471"/>
            <a:stretch/>
          </p:blipFill>
          <p:spPr>
            <a:xfrm>
              <a:off x="2493095" y="4530140"/>
              <a:ext cx="1764728" cy="2016139"/>
            </a:xfrm>
            <a:prstGeom prst="rect">
              <a:avLst/>
            </a:prstGeom>
          </p:spPr>
        </p:pic>
        <p:pic>
          <p:nvPicPr>
            <p:cNvPr id="23" name="Picture 22" descr="A person in a pink dress&#10;&#10;Description automatically generated">
              <a:extLst>
                <a:ext uri="{FF2B5EF4-FFF2-40B4-BE49-F238E27FC236}">
                  <a16:creationId xmlns:a16="http://schemas.microsoft.com/office/drawing/2014/main" id="{79F9576D-1802-4B32-A833-D6A824D13423}"/>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10174" r="15093" b="9397"/>
            <a:stretch/>
          </p:blipFill>
          <p:spPr>
            <a:xfrm>
              <a:off x="8662678" y="2294617"/>
              <a:ext cx="1473420" cy="2235523"/>
            </a:xfrm>
            <a:prstGeom prst="rect">
              <a:avLst/>
            </a:prstGeom>
          </p:spPr>
        </p:pic>
        <p:pic>
          <p:nvPicPr>
            <p:cNvPr id="25" name="Picture 24" descr="A person posing for the camera&#10;&#10;Description automatically generated">
              <a:extLst>
                <a:ext uri="{FF2B5EF4-FFF2-40B4-BE49-F238E27FC236}">
                  <a16:creationId xmlns:a16="http://schemas.microsoft.com/office/drawing/2014/main" id="{2A75D7C9-1A01-43C8-B2C0-C6A392807AC3}"/>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l="6231" r="37638" b="216"/>
            <a:stretch/>
          </p:blipFill>
          <p:spPr>
            <a:xfrm>
              <a:off x="8496830" y="267289"/>
              <a:ext cx="1713965" cy="2031271"/>
            </a:xfrm>
            <a:prstGeom prst="rect">
              <a:avLst/>
            </a:prstGeom>
          </p:spPr>
        </p:pic>
        <p:pic>
          <p:nvPicPr>
            <p:cNvPr id="27" name="Picture 26" descr="A picture containing person, woman, music&#10;&#10;Description automatically generated">
              <a:extLst>
                <a:ext uri="{FF2B5EF4-FFF2-40B4-BE49-F238E27FC236}">
                  <a16:creationId xmlns:a16="http://schemas.microsoft.com/office/drawing/2014/main" id="{0B14733B-09BE-4099-BE94-CDED65809845}"/>
                </a:ext>
              </a:extLst>
            </p:cNvPr>
            <p:cNvPicPr>
              <a:picLocks noChangeAspect="1"/>
            </p:cNvPicPr>
            <p:nvPr/>
          </p:nvPicPr>
          <p:blipFill rotWithShape="1">
            <a:blip r:embed="rId6">
              <a:lum bright="70000" contrast="-70000"/>
              <a:extLst>
                <a:ext uri="{28A0092B-C50C-407E-A947-70E740481C1C}">
                  <a14:useLocalDpi xmlns:a14="http://schemas.microsoft.com/office/drawing/2010/main" val="0"/>
                </a:ext>
              </a:extLst>
            </a:blip>
            <a:srcRect l="13231" t="1090" r="15080" b="10483"/>
            <a:stretch/>
          </p:blipFill>
          <p:spPr>
            <a:xfrm>
              <a:off x="9733182" y="4522357"/>
              <a:ext cx="2179320" cy="2016139"/>
            </a:xfrm>
            <a:prstGeom prst="rect">
              <a:avLst/>
            </a:prstGeom>
          </p:spPr>
        </p:pic>
        <p:pic>
          <p:nvPicPr>
            <p:cNvPr id="29" name="Picture 28" descr="A group of people sitting at a table wearing a suit and tie&#10;&#10;Description automatically generated">
              <a:extLst>
                <a:ext uri="{FF2B5EF4-FFF2-40B4-BE49-F238E27FC236}">
                  <a16:creationId xmlns:a16="http://schemas.microsoft.com/office/drawing/2014/main" id="{6DD337CE-12CF-45DB-B587-7D45212A0704}"/>
                </a:ext>
              </a:extLst>
            </p:cNvPr>
            <p:cNvPicPr>
              <a:picLocks noChangeAspect="1"/>
            </p:cNvPicPr>
            <p:nvPr/>
          </p:nvPicPr>
          <p:blipFill rotWithShape="1">
            <a:blip r:embed="rId7">
              <a:lum bright="70000" contrast="-70000"/>
              <a:extLst>
                <a:ext uri="{28A0092B-C50C-407E-A947-70E740481C1C}">
                  <a14:useLocalDpi xmlns:a14="http://schemas.microsoft.com/office/drawing/2010/main" val="0"/>
                </a:ext>
              </a:extLst>
            </a:blip>
            <a:srcRect l="21086" t="-1" b="1185"/>
            <a:stretch/>
          </p:blipFill>
          <p:spPr>
            <a:xfrm>
              <a:off x="10132857" y="2295038"/>
              <a:ext cx="1779645" cy="2228427"/>
            </a:xfrm>
            <a:prstGeom prst="rect">
              <a:avLst/>
            </a:prstGeom>
          </p:spPr>
        </p:pic>
        <p:pic>
          <p:nvPicPr>
            <p:cNvPr id="31" name="Picture 30" descr="A person smiling at the camera&#10;&#10;Description automatically generated">
              <a:extLst>
                <a:ext uri="{FF2B5EF4-FFF2-40B4-BE49-F238E27FC236}">
                  <a16:creationId xmlns:a16="http://schemas.microsoft.com/office/drawing/2014/main" id="{1605771F-1BE2-46D9-A653-1F7A1AEF0341}"/>
                </a:ext>
              </a:extLst>
            </p:cNvPr>
            <p:cNvPicPr>
              <a:picLocks noChangeAspect="1"/>
            </p:cNvPicPr>
            <p:nvPr/>
          </p:nvPicPr>
          <p:blipFill rotWithShape="1">
            <a:blip r:embed="rId8">
              <a:lum bright="70000" contrast="-70000"/>
              <a:extLst>
                <a:ext uri="{28A0092B-C50C-407E-A947-70E740481C1C}">
                  <a14:useLocalDpi xmlns:a14="http://schemas.microsoft.com/office/drawing/2010/main" val="0"/>
                </a:ext>
              </a:extLst>
            </a:blip>
            <a:srcRect l="20676" r="15801"/>
            <a:stretch/>
          </p:blipFill>
          <p:spPr>
            <a:xfrm>
              <a:off x="10198537" y="267423"/>
              <a:ext cx="1713965" cy="2023646"/>
            </a:xfrm>
            <a:prstGeom prst="rect">
              <a:avLst/>
            </a:prstGeom>
          </p:spPr>
        </p:pic>
        <p:pic>
          <p:nvPicPr>
            <p:cNvPr id="35" name="Picture 34" descr="A smiling person in a green shirt&#10;&#10;Description automatically generated">
              <a:extLst>
                <a:ext uri="{FF2B5EF4-FFF2-40B4-BE49-F238E27FC236}">
                  <a16:creationId xmlns:a16="http://schemas.microsoft.com/office/drawing/2014/main" id="{63F04545-C3E1-4F4F-8C6B-F94491135079}"/>
                </a:ext>
              </a:extLst>
            </p:cNvPr>
            <p:cNvPicPr>
              <a:picLocks noChangeAspect="1"/>
            </p:cNvPicPr>
            <p:nvPr/>
          </p:nvPicPr>
          <p:blipFill rotWithShape="1">
            <a:blip r:embed="rId9">
              <a:lum bright="70000" contrast="-70000"/>
              <a:extLst>
                <a:ext uri="{28A0092B-C50C-407E-A947-70E740481C1C}">
                  <a14:useLocalDpi xmlns:a14="http://schemas.microsoft.com/office/drawing/2010/main" val="0"/>
                </a:ext>
              </a:extLst>
            </a:blip>
            <a:srcRect l="20409" r="10269"/>
            <a:stretch/>
          </p:blipFill>
          <p:spPr>
            <a:xfrm>
              <a:off x="252386" y="273821"/>
              <a:ext cx="1391876" cy="2023922"/>
            </a:xfrm>
            <a:prstGeom prst="rect">
              <a:avLst/>
            </a:prstGeom>
          </p:spPr>
        </p:pic>
        <p:pic>
          <p:nvPicPr>
            <p:cNvPr id="37" name="Picture 36" descr="A person wearing a hat&#10;&#10;Description automatically generated">
              <a:extLst>
                <a:ext uri="{FF2B5EF4-FFF2-40B4-BE49-F238E27FC236}">
                  <a16:creationId xmlns:a16="http://schemas.microsoft.com/office/drawing/2014/main" id="{50030851-1E58-43CF-ACEA-7E1227B80C4E}"/>
                </a:ext>
              </a:extLst>
            </p:cNvPr>
            <p:cNvPicPr>
              <a:picLocks noChangeAspect="1"/>
            </p:cNvPicPr>
            <p:nvPr/>
          </p:nvPicPr>
          <p:blipFill rotWithShape="1">
            <a:blip r:embed="rId10">
              <a:lum bright="70000" contrast="-70000"/>
              <a:extLst>
                <a:ext uri="{28A0092B-C50C-407E-A947-70E740481C1C}">
                  <a14:useLocalDpi xmlns:a14="http://schemas.microsoft.com/office/drawing/2010/main" val="0"/>
                </a:ext>
              </a:extLst>
            </a:blip>
            <a:srcRect l="14913" r="16571"/>
            <a:stretch/>
          </p:blipFill>
          <p:spPr>
            <a:xfrm>
              <a:off x="6647900" y="266804"/>
              <a:ext cx="1848930" cy="2023922"/>
            </a:xfrm>
            <a:prstGeom prst="rect">
              <a:avLst/>
            </a:prstGeom>
          </p:spPr>
        </p:pic>
        <p:pic>
          <p:nvPicPr>
            <p:cNvPr id="39" name="Picture 38" descr="A person wearing a suit and tie&#10;&#10;Description automatically generated">
              <a:extLst>
                <a:ext uri="{FF2B5EF4-FFF2-40B4-BE49-F238E27FC236}">
                  <a16:creationId xmlns:a16="http://schemas.microsoft.com/office/drawing/2014/main" id="{E5ABEBA2-F46A-49BC-946D-CF32A5D855DA}"/>
                </a:ext>
              </a:extLst>
            </p:cNvPr>
            <p:cNvPicPr>
              <a:picLocks noChangeAspect="1"/>
            </p:cNvPicPr>
            <p:nvPr/>
          </p:nvPicPr>
          <p:blipFill rotWithShape="1">
            <a:blip r:embed="rId11">
              <a:lum bright="70000" contrast="-70000"/>
              <a:extLst>
                <a:ext uri="{28A0092B-C50C-407E-A947-70E740481C1C}">
                  <a14:useLocalDpi xmlns:a14="http://schemas.microsoft.com/office/drawing/2010/main" val="0"/>
                </a:ext>
              </a:extLst>
            </a:blip>
            <a:srcRect b="11122"/>
            <a:stretch/>
          </p:blipFill>
          <p:spPr>
            <a:xfrm>
              <a:off x="7774001" y="4522358"/>
              <a:ext cx="1959181" cy="2023921"/>
            </a:xfrm>
            <a:prstGeom prst="rect">
              <a:avLst/>
            </a:prstGeom>
          </p:spPr>
        </p:pic>
        <p:pic>
          <p:nvPicPr>
            <p:cNvPr id="41" name="Picture 40" descr="A person standing in front of a microphone&#10;&#10;Description automatically generated">
              <a:extLst>
                <a:ext uri="{FF2B5EF4-FFF2-40B4-BE49-F238E27FC236}">
                  <a16:creationId xmlns:a16="http://schemas.microsoft.com/office/drawing/2014/main" id="{C08F2D44-3EFD-445A-ABAC-F6913EF17D77}"/>
                </a:ext>
              </a:extLst>
            </p:cNvPr>
            <p:cNvPicPr>
              <a:picLocks noChangeAspect="1"/>
            </p:cNvPicPr>
            <p:nvPr/>
          </p:nvPicPr>
          <p:blipFill rotWithShape="1">
            <a:blip r:embed="rId12">
              <a:lum bright="70000" contrast="-70000"/>
              <a:extLst>
                <a:ext uri="{28A0092B-C50C-407E-A947-70E740481C1C}">
                  <a14:useLocalDpi xmlns:a14="http://schemas.microsoft.com/office/drawing/2010/main" val="0"/>
                </a:ext>
              </a:extLst>
            </a:blip>
            <a:srcRect l="28689" r="23744" b="4161"/>
            <a:stretch/>
          </p:blipFill>
          <p:spPr>
            <a:xfrm>
              <a:off x="6274343" y="4530140"/>
              <a:ext cx="1512716" cy="2016139"/>
            </a:xfrm>
            <a:prstGeom prst="rect">
              <a:avLst/>
            </a:prstGeom>
          </p:spPr>
        </p:pic>
        <p:pic>
          <p:nvPicPr>
            <p:cNvPr id="43" name="Picture 42" descr="A person wearing a costume&#10;&#10;Description automatically generated">
              <a:extLst>
                <a:ext uri="{FF2B5EF4-FFF2-40B4-BE49-F238E27FC236}">
                  <a16:creationId xmlns:a16="http://schemas.microsoft.com/office/drawing/2014/main" id="{31D12331-1D48-4F19-AB43-C09ECB8620B3}"/>
                </a:ext>
              </a:extLst>
            </p:cNvPr>
            <p:cNvPicPr>
              <a:picLocks noChangeAspect="1"/>
            </p:cNvPicPr>
            <p:nvPr/>
          </p:nvPicPr>
          <p:blipFill rotWithShape="1">
            <a:blip r:embed="rId13">
              <a:lum bright="70000" contrast="-70000"/>
              <a:extLst>
                <a:ext uri="{28A0092B-C50C-407E-A947-70E740481C1C}">
                  <a14:useLocalDpi xmlns:a14="http://schemas.microsoft.com/office/drawing/2010/main" val="0"/>
                </a:ext>
              </a:extLst>
            </a:blip>
            <a:srcRect l="10822" r="11914"/>
            <a:stretch/>
          </p:blipFill>
          <p:spPr>
            <a:xfrm>
              <a:off x="1634219" y="273821"/>
              <a:ext cx="1563748" cy="2023922"/>
            </a:xfrm>
            <a:prstGeom prst="rect">
              <a:avLst/>
            </a:prstGeom>
          </p:spPr>
        </p:pic>
        <p:pic>
          <p:nvPicPr>
            <p:cNvPr id="45" name="Picture 44" descr="A person wearing a white shirt&#10;&#10;Description automatically generated">
              <a:extLst>
                <a:ext uri="{FF2B5EF4-FFF2-40B4-BE49-F238E27FC236}">
                  <a16:creationId xmlns:a16="http://schemas.microsoft.com/office/drawing/2014/main" id="{980409D9-2A7C-4741-AE68-D189F2F3B8D2}"/>
                </a:ext>
              </a:extLst>
            </p:cNvPr>
            <p:cNvPicPr>
              <a:picLocks noChangeAspect="1"/>
            </p:cNvPicPr>
            <p:nvPr/>
          </p:nvPicPr>
          <p:blipFill rotWithShape="1">
            <a:blip r:embed="rId14">
              <a:lum bright="70000" contrast="-70000"/>
              <a:extLst>
                <a:ext uri="{28A0092B-C50C-407E-A947-70E740481C1C}">
                  <a14:useLocalDpi xmlns:a14="http://schemas.microsoft.com/office/drawing/2010/main" val="0"/>
                </a:ext>
              </a:extLst>
            </a:blip>
            <a:srcRect l="22202" r="23865"/>
            <a:stretch/>
          </p:blipFill>
          <p:spPr>
            <a:xfrm>
              <a:off x="4462021" y="2291068"/>
              <a:ext cx="2136339" cy="2232397"/>
            </a:xfrm>
            <a:prstGeom prst="rect">
              <a:avLst/>
            </a:prstGeom>
          </p:spPr>
        </p:pic>
        <p:pic>
          <p:nvPicPr>
            <p:cNvPr id="47" name="Picture 46" descr="A person holding a guitar&#10;&#10;Description automatically generated">
              <a:extLst>
                <a:ext uri="{FF2B5EF4-FFF2-40B4-BE49-F238E27FC236}">
                  <a16:creationId xmlns:a16="http://schemas.microsoft.com/office/drawing/2014/main" id="{6A73D86A-0FD5-4B46-9716-6E4243F9F682}"/>
                </a:ext>
              </a:extLst>
            </p:cNvPr>
            <p:cNvPicPr>
              <a:picLocks noChangeAspect="1"/>
            </p:cNvPicPr>
            <p:nvPr/>
          </p:nvPicPr>
          <p:blipFill>
            <a:blip r:embed="rId15">
              <a:lum bright="70000" contrast="-70000"/>
              <a:extLst>
                <a:ext uri="{28A0092B-C50C-407E-A947-70E740481C1C}">
                  <a14:useLocalDpi xmlns:a14="http://schemas.microsoft.com/office/drawing/2010/main" val="0"/>
                </a:ext>
              </a:extLst>
            </a:blip>
            <a:stretch>
              <a:fillRect/>
            </a:stretch>
          </p:blipFill>
          <p:spPr>
            <a:xfrm>
              <a:off x="6586363" y="2294617"/>
              <a:ext cx="2079556" cy="2235523"/>
            </a:xfrm>
            <a:prstGeom prst="rect">
              <a:avLst/>
            </a:prstGeom>
          </p:spPr>
        </p:pic>
        <p:pic>
          <p:nvPicPr>
            <p:cNvPr id="49" name="Picture 48" descr="A person holding a basketball&#10;&#10;Description automatically generated">
              <a:extLst>
                <a:ext uri="{FF2B5EF4-FFF2-40B4-BE49-F238E27FC236}">
                  <a16:creationId xmlns:a16="http://schemas.microsoft.com/office/drawing/2014/main" id="{1B053E6F-E73E-41FB-A11E-5FC5521DAF04}"/>
                </a:ext>
              </a:extLst>
            </p:cNvPr>
            <p:cNvPicPr>
              <a:picLocks noChangeAspect="1"/>
            </p:cNvPicPr>
            <p:nvPr/>
          </p:nvPicPr>
          <p:blipFill rotWithShape="1">
            <a:blip r:embed="rId16">
              <a:lum bright="70000" contrast="-70000"/>
              <a:extLst>
                <a:ext uri="{28A0092B-C50C-407E-A947-70E740481C1C}">
                  <a14:useLocalDpi xmlns:a14="http://schemas.microsoft.com/office/drawing/2010/main" val="0"/>
                </a:ext>
              </a:extLst>
            </a:blip>
            <a:srcRect t="1" b="2664"/>
            <a:stretch/>
          </p:blipFill>
          <p:spPr>
            <a:xfrm>
              <a:off x="3191053" y="2291068"/>
              <a:ext cx="1274384" cy="2232397"/>
            </a:xfrm>
            <a:prstGeom prst="rect">
              <a:avLst/>
            </a:prstGeom>
          </p:spPr>
        </p:pic>
        <p:pic>
          <p:nvPicPr>
            <p:cNvPr id="51" name="Picture 50" descr="A person in a pool of water&#10;&#10;Description automatically generated">
              <a:extLst>
                <a:ext uri="{FF2B5EF4-FFF2-40B4-BE49-F238E27FC236}">
                  <a16:creationId xmlns:a16="http://schemas.microsoft.com/office/drawing/2014/main" id="{57E9C41D-841D-4476-9478-07BDE605EFE5}"/>
                </a:ext>
              </a:extLst>
            </p:cNvPr>
            <p:cNvPicPr>
              <a:picLocks noChangeAspect="1"/>
            </p:cNvPicPr>
            <p:nvPr/>
          </p:nvPicPr>
          <p:blipFill rotWithShape="1">
            <a:blip r:embed="rId17">
              <a:lum bright="70000" contrast="-70000"/>
              <a:extLst>
                <a:ext uri="{28A0092B-C50C-407E-A947-70E740481C1C}">
                  <a14:useLocalDpi xmlns:a14="http://schemas.microsoft.com/office/drawing/2010/main" val="0"/>
                </a:ext>
              </a:extLst>
            </a:blip>
            <a:srcRect r="21355"/>
            <a:stretch/>
          </p:blipFill>
          <p:spPr>
            <a:xfrm>
              <a:off x="253996" y="2297743"/>
              <a:ext cx="1574276" cy="2231290"/>
            </a:xfrm>
            <a:prstGeom prst="rect">
              <a:avLst/>
            </a:prstGeom>
          </p:spPr>
        </p:pic>
        <p:pic>
          <p:nvPicPr>
            <p:cNvPr id="53" name="Picture 52" descr="A person wearing a uniform&#10;&#10;Description automatically generated">
              <a:extLst>
                <a:ext uri="{FF2B5EF4-FFF2-40B4-BE49-F238E27FC236}">
                  <a16:creationId xmlns:a16="http://schemas.microsoft.com/office/drawing/2014/main" id="{341F4F1D-DADA-4084-A291-08A39D8E2572}"/>
                </a:ext>
              </a:extLst>
            </p:cNvPr>
            <p:cNvPicPr>
              <a:picLocks noChangeAspect="1"/>
            </p:cNvPicPr>
            <p:nvPr/>
          </p:nvPicPr>
          <p:blipFill rotWithShape="1">
            <a:blip r:embed="rId18">
              <a:lum bright="70000" contrast="-70000"/>
              <a:extLst>
                <a:ext uri="{28A0092B-C50C-407E-A947-70E740481C1C}">
                  <a14:useLocalDpi xmlns:a14="http://schemas.microsoft.com/office/drawing/2010/main" val="0"/>
                </a:ext>
              </a:extLst>
            </a:blip>
            <a:srcRect l="32300" r="11371"/>
            <a:stretch/>
          </p:blipFill>
          <p:spPr>
            <a:xfrm>
              <a:off x="4242981" y="4529033"/>
              <a:ext cx="2023649" cy="2019524"/>
            </a:xfrm>
            <a:prstGeom prst="rect">
              <a:avLst/>
            </a:prstGeom>
          </p:spPr>
        </p:pic>
        <p:pic>
          <p:nvPicPr>
            <p:cNvPr id="55" name="Picture 54" descr="A person posing for the camera&#10;&#10;Description automatically generated">
              <a:extLst>
                <a:ext uri="{FF2B5EF4-FFF2-40B4-BE49-F238E27FC236}">
                  <a16:creationId xmlns:a16="http://schemas.microsoft.com/office/drawing/2014/main" id="{82F48142-C1CA-46EA-9180-966F0B3DE806}"/>
                </a:ext>
              </a:extLst>
            </p:cNvPr>
            <p:cNvPicPr>
              <a:picLocks noChangeAspect="1"/>
            </p:cNvPicPr>
            <p:nvPr/>
          </p:nvPicPr>
          <p:blipFill rotWithShape="1">
            <a:blip r:embed="rId19">
              <a:lum bright="70000" contrast="-70000"/>
              <a:extLst>
                <a:ext uri="{28A0092B-C50C-407E-A947-70E740481C1C}">
                  <a14:useLocalDpi xmlns:a14="http://schemas.microsoft.com/office/drawing/2010/main" val="0"/>
                </a:ext>
              </a:extLst>
            </a:blip>
            <a:srcRect l="14929" t="3037" r="22688"/>
            <a:stretch/>
          </p:blipFill>
          <p:spPr>
            <a:xfrm>
              <a:off x="4906681" y="266804"/>
              <a:ext cx="1741963" cy="2023923"/>
            </a:xfrm>
            <a:prstGeom prst="rect">
              <a:avLst/>
            </a:prstGeom>
          </p:spPr>
        </p:pic>
        <p:pic>
          <p:nvPicPr>
            <p:cNvPr id="57" name="Picture 56" descr="A person sitting on a couch&#10;&#10;Description automatically generated">
              <a:extLst>
                <a:ext uri="{FF2B5EF4-FFF2-40B4-BE49-F238E27FC236}">
                  <a16:creationId xmlns:a16="http://schemas.microsoft.com/office/drawing/2014/main" id="{27978F4E-FA28-4454-9C14-066F5EB14A57}"/>
                </a:ext>
              </a:extLst>
            </p:cNvPr>
            <p:cNvPicPr>
              <a:picLocks noChangeAspect="1"/>
            </p:cNvPicPr>
            <p:nvPr/>
          </p:nvPicPr>
          <p:blipFill rotWithShape="1">
            <a:blip r:embed="rId20">
              <a:lum bright="70000" contrast="-70000"/>
              <a:extLst>
                <a:ext uri="{28A0092B-C50C-407E-A947-70E740481C1C}">
                  <a14:useLocalDpi xmlns:a14="http://schemas.microsoft.com/office/drawing/2010/main" val="0"/>
                </a:ext>
              </a:extLst>
            </a:blip>
            <a:srcRect l="13494" t="3896" r="9647"/>
            <a:stretch/>
          </p:blipFill>
          <p:spPr>
            <a:xfrm>
              <a:off x="1795152" y="2297743"/>
              <a:ext cx="1395887" cy="2232397"/>
            </a:xfrm>
            <a:prstGeom prst="rect">
              <a:avLst/>
            </a:prstGeom>
          </p:spPr>
        </p:pic>
        <p:pic>
          <p:nvPicPr>
            <p:cNvPr id="59" name="Picture 58" descr="A close up of a person&#10;&#10;Description automatically generated">
              <a:extLst>
                <a:ext uri="{FF2B5EF4-FFF2-40B4-BE49-F238E27FC236}">
                  <a16:creationId xmlns:a16="http://schemas.microsoft.com/office/drawing/2014/main" id="{6430B2B2-180A-47A8-A4F6-1D49EB15E6BA}"/>
                </a:ext>
              </a:extLst>
            </p:cNvPr>
            <p:cNvPicPr>
              <a:picLocks noChangeAspect="1"/>
            </p:cNvPicPr>
            <p:nvPr/>
          </p:nvPicPr>
          <p:blipFill rotWithShape="1">
            <a:blip r:embed="rId21">
              <a:lum bright="70000" contrast="-70000"/>
              <a:extLst>
                <a:ext uri="{28A0092B-C50C-407E-A947-70E740481C1C}">
                  <a14:useLocalDpi xmlns:a14="http://schemas.microsoft.com/office/drawing/2010/main" val="0"/>
                </a:ext>
              </a:extLst>
            </a:blip>
            <a:srcRect l="16993" r="34835"/>
            <a:stretch/>
          </p:blipFill>
          <p:spPr>
            <a:xfrm>
              <a:off x="3183727" y="273821"/>
              <a:ext cx="1741963" cy="2025061"/>
            </a:xfrm>
            <a:prstGeom prst="rect">
              <a:avLst/>
            </a:prstGeom>
          </p:spPr>
        </p:pic>
        <p:pic>
          <p:nvPicPr>
            <p:cNvPr id="61" name="Picture 60" descr="A person standing on a stage&#10;&#10;Description automatically generated">
              <a:extLst>
                <a:ext uri="{FF2B5EF4-FFF2-40B4-BE49-F238E27FC236}">
                  <a16:creationId xmlns:a16="http://schemas.microsoft.com/office/drawing/2014/main" id="{D3F51A09-4373-497F-962B-51581EECA5AE}"/>
                </a:ext>
              </a:extLst>
            </p:cNvPr>
            <p:cNvPicPr>
              <a:picLocks noChangeAspect="1"/>
            </p:cNvPicPr>
            <p:nvPr/>
          </p:nvPicPr>
          <p:blipFill rotWithShape="1">
            <a:blip r:embed="rId22">
              <a:lum bright="70000" contrast="-70000"/>
              <a:extLst>
                <a:ext uri="{28A0092B-C50C-407E-A947-70E740481C1C}">
                  <a14:useLocalDpi xmlns:a14="http://schemas.microsoft.com/office/drawing/2010/main" val="0"/>
                </a:ext>
              </a:extLst>
            </a:blip>
            <a:srcRect l="11391" r="3117"/>
            <a:stretch/>
          </p:blipFill>
          <p:spPr>
            <a:xfrm>
              <a:off x="253982" y="4522358"/>
              <a:ext cx="2325390" cy="2016139"/>
            </a:xfrm>
            <a:prstGeom prst="rect">
              <a:avLst/>
            </a:prstGeom>
          </p:spPr>
        </p:pic>
      </p:grpSp>
      <p:sp>
        <p:nvSpPr>
          <p:cNvPr id="24" name="Rectangle 23">
            <a:extLst>
              <a:ext uri="{FF2B5EF4-FFF2-40B4-BE49-F238E27FC236}">
                <a16:creationId xmlns:a16="http://schemas.microsoft.com/office/drawing/2014/main" id="{2CEC2D7B-E2BC-40FE-89F0-CFD991895C7B}"/>
              </a:ext>
            </a:extLst>
          </p:cNvPr>
          <p:cNvSpPr/>
          <p:nvPr/>
        </p:nvSpPr>
        <p:spPr>
          <a:xfrm>
            <a:off x="3536643" y="931671"/>
            <a:ext cx="5118709" cy="923330"/>
          </a:xfrm>
          <a:prstGeom prst="rect">
            <a:avLst/>
          </a:prstGeom>
          <a:noFill/>
        </p:spPr>
        <p:txBody>
          <a:bodyPr wrap="none" lIns="91440" tIns="45720" rIns="91440" bIns="45720">
            <a:spAutoFit/>
          </a:bodyPr>
          <a:lstStyle/>
          <a:p>
            <a:pPr algn="ctr"/>
            <a:r>
              <a:rPr lang="en-US" sz="540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rPr>
              <a:t>What stood out?</a:t>
            </a:r>
            <a:endParaRPr lang="en-US" sz="5400" b="0" cap="none" spc="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endParaRPr>
          </a:p>
        </p:txBody>
      </p:sp>
      <p:sp>
        <p:nvSpPr>
          <p:cNvPr id="28" name="Rectangle 27">
            <a:extLst>
              <a:ext uri="{FF2B5EF4-FFF2-40B4-BE49-F238E27FC236}">
                <a16:creationId xmlns:a16="http://schemas.microsoft.com/office/drawing/2014/main" id="{746D55E6-616E-44AD-B953-D34D37B6AEDD}"/>
              </a:ext>
            </a:extLst>
          </p:cNvPr>
          <p:cNvSpPr/>
          <p:nvPr/>
        </p:nvSpPr>
        <p:spPr>
          <a:xfrm>
            <a:off x="133773" y="2878558"/>
            <a:ext cx="11924451" cy="923330"/>
          </a:xfrm>
          <a:prstGeom prst="rect">
            <a:avLst/>
          </a:prstGeom>
          <a:noFill/>
        </p:spPr>
        <p:txBody>
          <a:bodyPr wrap="square" lIns="91440" tIns="45720" rIns="91440" bIns="45720">
            <a:spAutoFit/>
          </a:bodyPr>
          <a:lstStyle/>
          <a:p>
            <a:pPr algn="ctr"/>
            <a:r>
              <a:rPr lang="en-US" sz="540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rPr>
              <a:t>How could this have been prevented?</a:t>
            </a:r>
            <a:endParaRPr lang="en-US" sz="5400" b="0" cap="none" spc="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endParaRPr>
          </a:p>
        </p:txBody>
      </p:sp>
      <p:sp>
        <p:nvSpPr>
          <p:cNvPr id="30" name="Rectangle 29">
            <a:extLst>
              <a:ext uri="{FF2B5EF4-FFF2-40B4-BE49-F238E27FC236}">
                <a16:creationId xmlns:a16="http://schemas.microsoft.com/office/drawing/2014/main" id="{532B0626-A7A6-46F5-AACC-8B7EB2E9D84E}"/>
              </a:ext>
            </a:extLst>
          </p:cNvPr>
          <p:cNvSpPr/>
          <p:nvPr/>
        </p:nvSpPr>
        <p:spPr>
          <a:xfrm>
            <a:off x="133773" y="5213984"/>
            <a:ext cx="11924451" cy="923330"/>
          </a:xfrm>
          <a:prstGeom prst="rect">
            <a:avLst/>
          </a:prstGeom>
          <a:noFill/>
        </p:spPr>
        <p:txBody>
          <a:bodyPr wrap="square" lIns="91440" tIns="45720" rIns="91440" bIns="45720">
            <a:spAutoFit/>
          </a:bodyPr>
          <a:lstStyle/>
          <a:p>
            <a:pPr algn="ctr"/>
            <a:r>
              <a:rPr lang="en-US" sz="540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rPr>
              <a:t>What should we take from this?</a:t>
            </a:r>
            <a:endParaRPr lang="en-US" sz="5400" b="0" cap="none" spc="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endParaRPr>
          </a:p>
        </p:txBody>
      </p:sp>
    </p:spTree>
    <p:extLst>
      <p:ext uri="{BB962C8B-B14F-4D97-AF65-F5344CB8AC3E}">
        <p14:creationId xmlns:p14="http://schemas.microsoft.com/office/powerpoint/2010/main" val="104818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30"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3548E038-3F8B-4AE0-B110-A37E847E487F}"/>
              </a:ext>
            </a:extLst>
          </p:cNvPr>
          <p:cNvGrpSpPr/>
          <p:nvPr/>
        </p:nvGrpSpPr>
        <p:grpSpPr>
          <a:xfrm>
            <a:off x="265942" y="332709"/>
            <a:ext cx="11660116" cy="6281753"/>
            <a:chOff x="252386" y="266804"/>
            <a:chExt cx="11660116" cy="6281753"/>
          </a:xfrm>
        </p:grpSpPr>
        <p:pic>
          <p:nvPicPr>
            <p:cNvPr id="21" name="Picture 20" descr="A person looking at the camera&#10;&#10;Description automatically generated">
              <a:extLst>
                <a:ext uri="{FF2B5EF4-FFF2-40B4-BE49-F238E27FC236}">
                  <a16:creationId xmlns:a16="http://schemas.microsoft.com/office/drawing/2014/main" id="{0349515D-3C2D-4871-9E9F-FCE8512DFD44}"/>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6476" t="384" r="24471"/>
            <a:stretch/>
          </p:blipFill>
          <p:spPr>
            <a:xfrm>
              <a:off x="2493095" y="4530140"/>
              <a:ext cx="1764728" cy="2016139"/>
            </a:xfrm>
            <a:prstGeom prst="rect">
              <a:avLst/>
            </a:prstGeom>
          </p:spPr>
        </p:pic>
        <p:pic>
          <p:nvPicPr>
            <p:cNvPr id="23" name="Picture 22" descr="A person in a pink dress&#10;&#10;Description automatically generated">
              <a:extLst>
                <a:ext uri="{FF2B5EF4-FFF2-40B4-BE49-F238E27FC236}">
                  <a16:creationId xmlns:a16="http://schemas.microsoft.com/office/drawing/2014/main" id="{79F9576D-1802-4B32-A833-D6A824D13423}"/>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10174" r="15093" b="9397"/>
            <a:stretch/>
          </p:blipFill>
          <p:spPr>
            <a:xfrm>
              <a:off x="8662678" y="2294617"/>
              <a:ext cx="1473420" cy="2235523"/>
            </a:xfrm>
            <a:prstGeom prst="rect">
              <a:avLst/>
            </a:prstGeom>
          </p:spPr>
        </p:pic>
        <p:pic>
          <p:nvPicPr>
            <p:cNvPr id="25" name="Picture 24" descr="A person posing for the camera&#10;&#10;Description automatically generated">
              <a:extLst>
                <a:ext uri="{FF2B5EF4-FFF2-40B4-BE49-F238E27FC236}">
                  <a16:creationId xmlns:a16="http://schemas.microsoft.com/office/drawing/2014/main" id="{2A75D7C9-1A01-43C8-B2C0-C6A392807AC3}"/>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l="6231" r="37638" b="216"/>
            <a:stretch/>
          </p:blipFill>
          <p:spPr>
            <a:xfrm>
              <a:off x="8496830" y="267289"/>
              <a:ext cx="1713965" cy="2031271"/>
            </a:xfrm>
            <a:prstGeom prst="rect">
              <a:avLst/>
            </a:prstGeom>
          </p:spPr>
        </p:pic>
        <p:pic>
          <p:nvPicPr>
            <p:cNvPr id="27" name="Picture 26" descr="A picture containing person, woman, music&#10;&#10;Description automatically generated">
              <a:extLst>
                <a:ext uri="{FF2B5EF4-FFF2-40B4-BE49-F238E27FC236}">
                  <a16:creationId xmlns:a16="http://schemas.microsoft.com/office/drawing/2014/main" id="{0B14733B-09BE-4099-BE94-CDED65809845}"/>
                </a:ext>
              </a:extLst>
            </p:cNvPr>
            <p:cNvPicPr>
              <a:picLocks noChangeAspect="1"/>
            </p:cNvPicPr>
            <p:nvPr/>
          </p:nvPicPr>
          <p:blipFill rotWithShape="1">
            <a:blip r:embed="rId6">
              <a:lum bright="70000" contrast="-70000"/>
              <a:extLst>
                <a:ext uri="{28A0092B-C50C-407E-A947-70E740481C1C}">
                  <a14:useLocalDpi xmlns:a14="http://schemas.microsoft.com/office/drawing/2010/main" val="0"/>
                </a:ext>
              </a:extLst>
            </a:blip>
            <a:srcRect l="13231" t="1090" r="15080" b="10483"/>
            <a:stretch/>
          </p:blipFill>
          <p:spPr>
            <a:xfrm>
              <a:off x="9733182" y="4530140"/>
              <a:ext cx="2179320" cy="2016139"/>
            </a:xfrm>
            <a:prstGeom prst="rect">
              <a:avLst/>
            </a:prstGeom>
          </p:spPr>
        </p:pic>
        <p:pic>
          <p:nvPicPr>
            <p:cNvPr id="29" name="Picture 28" descr="A group of people sitting at a table wearing a suit and tie&#10;&#10;Description automatically generated">
              <a:extLst>
                <a:ext uri="{FF2B5EF4-FFF2-40B4-BE49-F238E27FC236}">
                  <a16:creationId xmlns:a16="http://schemas.microsoft.com/office/drawing/2014/main" id="{6DD337CE-12CF-45DB-B587-7D45212A0704}"/>
                </a:ext>
              </a:extLst>
            </p:cNvPr>
            <p:cNvPicPr>
              <a:picLocks noChangeAspect="1"/>
            </p:cNvPicPr>
            <p:nvPr/>
          </p:nvPicPr>
          <p:blipFill rotWithShape="1">
            <a:blip r:embed="rId7">
              <a:lum bright="70000" contrast="-70000"/>
              <a:extLst>
                <a:ext uri="{28A0092B-C50C-407E-A947-70E740481C1C}">
                  <a14:useLocalDpi xmlns:a14="http://schemas.microsoft.com/office/drawing/2010/main" val="0"/>
                </a:ext>
              </a:extLst>
            </a:blip>
            <a:srcRect l="21086" t="-1" b="1185"/>
            <a:stretch/>
          </p:blipFill>
          <p:spPr>
            <a:xfrm>
              <a:off x="10132857" y="2295038"/>
              <a:ext cx="1779645" cy="2228427"/>
            </a:xfrm>
            <a:prstGeom prst="rect">
              <a:avLst/>
            </a:prstGeom>
          </p:spPr>
        </p:pic>
        <p:pic>
          <p:nvPicPr>
            <p:cNvPr id="31" name="Picture 30" descr="A person smiling at the camera&#10;&#10;Description automatically generated">
              <a:extLst>
                <a:ext uri="{FF2B5EF4-FFF2-40B4-BE49-F238E27FC236}">
                  <a16:creationId xmlns:a16="http://schemas.microsoft.com/office/drawing/2014/main" id="{1605771F-1BE2-46D9-A653-1F7A1AEF0341}"/>
                </a:ext>
              </a:extLst>
            </p:cNvPr>
            <p:cNvPicPr>
              <a:picLocks noChangeAspect="1"/>
            </p:cNvPicPr>
            <p:nvPr/>
          </p:nvPicPr>
          <p:blipFill rotWithShape="1">
            <a:blip r:embed="rId8">
              <a:lum bright="70000" contrast="-70000"/>
              <a:extLst>
                <a:ext uri="{28A0092B-C50C-407E-A947-70E740481C1C}">
                  <a14:useLocalDpi xmlns:a14="http://schemas.microsoft.com/office/drawing/2010/main" val="0"/>
                </a:ext>
              </a:extLst>
            </a:blip>
            <a:srcRect l="20676" r="15801"/>
            <a:stretch/>
          </p:blipFill>
          <p:spPr>
            <a:xfrm>
              <a:off x="10198537" y="267423"/>
              <a:ext cx="1713965" cy="2023646"/>
            </a:xfrm>
            <a:prstGeom prst="rect">
              <a:avLst/>
            </a:prstGeom>
          </p:spPr>
        </p:pic>
        <p:pic>
          <p:nvPicPr>
            <p:cNvPr id="35" name="Picture 34" descr="A smiling person in a green shirt&#10;&#10;Description automatically generated">
              <a:extLst>
                <a:ext uri="{FF2B5EF4-FFF2-40B4-BE49-F238E27FC236}">
                  <a16:creationId xmlns:a16="http://schemas.microsoft.com/office/drawing/2014/main" id="{63F04545-C3E1-4F4F-8C6B-F94491135079}"/>
                </a:ext>
              </a:extLst>
            </p:cNvPr>
            <p:cNvPicPr>
              <a:picLocks noChangeAspect="1"/>
            </p:cNvPicPr>
            <p:nvPr/>
          </p:nvPicPr>
          <p:blipFill rotWithShape="1">
            <a:blip r:embed="rId9">
              <a:lum bright="70000" contrast="-70000"/>
              <a:extLst>
                <a:ext uri="{28A0092B-C50C-407E-A947-70E740481C1C}">
                  <a14:useLocalDpi xmlns:a14="http://schemas.microsoft.com/office/drawing/2010/main" val="0"/>
                </a:ext>
              </a:extLst>
            </a:blip>
            <a:srcRect l="20409" r="10269"/>
            <a:stretch/>
          </p:blipFill>
          <p:spPr>
            <a:xfrm>
              <a:off x="252386" y="273821"/>
              <a:ext cx="1391876" cy="2023922"/>
            </a:xfrm>
            <a:prstGeom prst="rect">
              <a:avLst/>
            </a:prstGeom>
          </p:spPr>
        </p:pic>
        <p:pic>
          <p:nvPicPr>
            <p:cNvPr id="37" name="Picture 36" descr="A person wearing a hat&#10;&#10;Description automatically generated">
              <a:extLst>
                <a:ext uri="{FF2B5EF4-FFF2-40B4-BE49-F238E27FC236}">
                  <a16:creationId xmlns:a16="http://schemas.microsoft.com/office/drawing/2014/main" id="{50030851-1E58-43CF-ACEA-7E1227B80C4E}"/>
                </a:ext>
              </a:extLst>
            </p:cNvPr>
            <p:cNvPicPr>
              <a:picLocks noChangeAspect="1"/>
            </p:cNvPicPr>
            <p:nvPr/>
          </p:nvPicPr>
          <p:blipFill rotWithShape="1">
            <a:blip r:embed="rId10">
              <a:lum bright="70000" contrast="-70000"/>
              <a:extLst>
                <a:ext uri="{28A0092B-C50C-407E-A947-70E740481C1C}">
                  <a14:useLocalDpi xmlns:a14="http://schemas.microsoft.com/office/drawing/2010/main" val="0"/>
                </a:ext>
              </a:extLst>
            </a:blip>
            <a:srcRect l="14913" r="16571"/>
            <a:stretch/>
          </p:blipFill>
          <p:spPr>
            <a:xfrm>
              <a:off x="6647900" y="266804"/>
              <a:ext cx="1848930" cy="2023922"/>
            </a:xfrm>
            <a:prstGeom prst="rect">
              <a:avLst/>
            </a:prstGeom>
          </p:spPr>
        </p:pic>
        <p:pic>
          <p:nvPicPr>
            <p:cNvPr id="39" name="Picture 38" descr="A person wearing a suit and tie&#10;&#10;Description automatically generated">
              <a:extLst>
                <a:ext uri="{FF2B5EF4-FFF2-40B4-BE49-F238E27FC236}">
                  <a16:creationId xmlns:a16="http://schemas.microsoft.com/office/drawing/2014/main" id="{E5ABEBA2-F46A-49BC-946D-CF32A5D855DA}"/>
                </a:ext>
              </a:extLst>
            </p:cNvPr>
            <p:cNvPicPr>
              <a:picLocks noChangeAspect="1"/>
            </p:cNvPicPr>
            <p:nvPr/>
          </p:nvPicPr>
          <p:blipFill rotWithShape="1">
            <a:blip r:embed="rId11">
              <a:lum bright="70000" contrast="-70000"/>
              <a:extLst>
                <a:ext uri="{28A0092B-C50C-407E-A947-70E740481C1C}">
                  <a14:useLocalDpi xmlns:a14="http://schemas.microsoft.com/office/drawing/2010/main" val="0"/>
                </a:ext>
              </a:extLst>
            </a:blip>
            <a:srcRect b="11122"/>
            <a:stretch/>
          </p:blipFill>
          <p:spPr>
            <a:xfrm>
              <a:off x="7774001" y="4522358"/>
              <a:ext cx="1959181" cy="2023921"/>
            </a:xfrm>
            <a:prstGeom prst="rect">
              <a:avLst/>
            </a:prstGeom>
          </p:spPr>
        </p:pic>
        <p:pic>
          <p:nvPicPr>
            <p:cNvPr id="41" name="Picture 40" descr="A person standing in front of a microphone&#10;&#10;Description automatically generated">
              <a:extLst>
                <a:ext uri="{FF2B5EF4-FFF2-40B4-BE49-F238E27FC236}">
                  <a16:creationId xmlns:a16="http://schemas.microsoft.com/office/drawing/2014/main" id="{C08F2D44-3EFD-445A-ABAC-F6913EF17D77}"/>
                </a:ext>
              </a:extLst>
            </p:cNvPr>
            <p:cNvPicPr>
              <a:picLocks noChangeAspect="1"/>
            </p:cNvPicPr>
            <p:nvPr/>
          </p:nvPicPr>
          <p:blipFill rotWithShape="1">
            <a:blip r:embed="rId12">
              <a:lum bright="70000" contrast="-70000"/>
              <a:extLst>
                <a:ext uri="{28A0092B-C50C-407E-A947-70E740481C1C}">
                  <a14:useLocalDpi xmlns:a14="http://schemas.microsoft.com/office/drawing/2010/main" val="0"/>
                </a:ext>
              </a:extLst>
            </a:blip>
            <a:srcRect l="28689" r="23744" b="4161"/>
            <a:stretch/>
          </p:blipFill>
          <p:spPr>
            <a:xfrm>
              <a:off x="6274343" y="4530140"/>
              <a:ext cx="1512716" cy="2016139"/>
            </a:xfrm>
            <a:prstGeom prst="rect">
              <a:avLst/>
            </a:prstGeom>
          </p:spPr>
        </p:pic>
        <p:pic>
          <p:nvPicPr>
            <p:cNvPr id="43" name="Picture 42" descr="A person wearing a costume&#10;&#10;Description automatically generated">
              <a:extLst>
                <a:ext uri="{FF2B5EF4-FFF2-40B4-BE49-F238E27FC236}">
                  <a16:creationId xmlns:a16="http://schemas.microsoft.com/office/drawing/2014/main" id="{31D12331-1D48-4F19-AB43-C09ECB8620B3}"/>
                </a:ext>
              </a:extLst>
            </p:cNvPr>
            <p:cNvPicPr>
              <a:picLocks noChangeAspect="1"/>
            </p:cNvPicPr>
            <p:nvPr/>
          </p:nvPicPr>
          <p:blipFill rotWithShape="1">
            <a:blip r:embed="rId13">
              <a:lum bright="70000" contrast="-70000"/>
              <a:extLst>
                <a:ext uri="{28A0092B-C50C-407E-A947-70E740481C1C}">
                  <a14:useLocalDpi xmlns:a14="http://schemas.microsoft.com/office/drawing/2010/main" val="0"/>
                </a:ext>
              </a:extLst>
            </a:blip>
            <a:srcRect l="10822" r="11914"/>
            <a:stretch/>
          </p:blipFill>
          <p:spPr>
            <a:xfrm>
              <a:off x="1634219" y="273821"/>
              <a:ext cx="1563748" cy="2023922"/>
            </a:xfrm>
            <a:prstGeom prst="rect">
              <a:avLst/>
            </a:prstGeom>
          </p:spPr>
        </p:pic>
        <p:pic>
          <p:nvPicPr>
            <p:cNvPr id="45" name="Picture 44" descr="A person wearing a white shirt&#10;&#10;Description automatically generated">
              <a:extLst>
                <a:ext uri="{FF2B5EF4-FFF2-40B4-BE49-F238E27FC236}">
                  <a16:creationId xmlns:a16="http://schemas.microsoft.com/office/drawing/2014/main" id="{980409D9-2A7C-4741-AE68-D189F2F3B8D2}"/>
                </a:ext>
              </a:extLst>
            </p:cNvPr>
            <p:cNvPicPr>
              <a:picLocks noChangeAspect="1"/>
            </p:cNvPicPr>
            <p:nvPr/>
          </p:nvPicPr>
          <p:blipFill rotWithShape="1">
            <a:blip r:embed="rId14">
              <a:lum bright="70000" contrast="-70000"/>
              <a:extLst>
                <a:ext uri="{28A0092B-C50C-407E-A947-70E740481C1C}">
                  <a14:useLocalDpi xmlns:a14="http://schemas.microsoft.com/office/drawing/2010/main" val="0"/>
                </a:ext>
              </a:extLst>
            </a:blip>
            <a:srcRect l="22202" r="23865"/>
            <a:stretch/>
          </p:blipFill>
          <p:spPr>
            <a:xfrm>
              <a:off x="4462021" y="2291068"/>
              <a:ext cx="2136339" cy="2232397"/>
            </a:xfrm>
            <a:prstGeom prst="rect">
              <a:avLst/>
            </a:prstGeom>
          </p:spPr>
        </p:pic>
        <p:pic>
          <p:nvPicPr>
            <p:cNvPr id="47" name="Picture 46" descr="A person holding a guitar&#10;&#10;Description automatically generated">
              <a:extLst>
                <a:ext uri="{FF2B5EF4-FFF2-40B4-BE49-F238E27FC236}">
                  <a16:creationId xmlns:a16="http://schemas.microsoft.com/office/drawing/2014/main" id="{6A73D86A-0FD5-4B46-9716-6E4243F9F682}"/>
                </a:ext>
              </a:extLst>
            </p:cNvPr>
            <p:cNvPicPr>
              <a:picLocks noChangeAspect="1"/>
            </p:cNvPicPr>
            <p:nvPr/>
          </p:nvPicPr>
          <p:blipFill>
            <a:blip r:embed="rId15">
              <a:lum bright="70000" contrast="-70000"/>
              <a:extLst>
                <a:ext uri="{28A0092B-C50C-407E-A947-70E740481C1C}">
                  <a14:useLocalDpi xmlns:a14="http://schemas.microsoft.com/office/drawing/2010/main" val="0"/>
                </a:ext>
              </a:extLst>
            </a:blip>
            <a:stretch>
              <a:fillRect/>
            </a:stretch>
          </p:blipFill>
          <p:spPr>
            <a:xfrm>
              <a:off x="6586363" y="2294617"/>
              <a:ext cx="2079556" cy="2235523"/>
            </a:xfrm>
            <a:prstGeom prst="rect">
              <a:avLst/>
            </a:prstGeom>
          </p:spPr>
        </p:pic>
        <p:pic>
          <p:nvPicPr>
            <p:cNvPr id="49" name="Picture 48" descr="A person holding a basketball&#10;&#10;Description automatically generated">
              <a:extLst>
                <a:ext uri="{FF2B5EF4-FFF2-40B4-BE49-F238E27FC236}">
                  <a16:creationId xmlns:a16="http://schemas.microsoft.com/office/drawing/2014/main" id="{1B053E6F-E73E-41FB-A11E-5FC5521DAF04}"/>
                </a:ext>
              </a:extLst>
            </p:cNvPr>
            <p:cNvPicPr>
              <a:picLocks noChangeAspect="1"/>
            </p:cNvPicPr>
            <p:nvPr/>
          </p:nvPicPr>
          <p:blipFill rotWithShape="1">
            <a:blip r:embed="rId16">
              <a:lum bright="70000" contrast="-70000"/>
              <a:extLst>
                <a:ext uri="{28A0092B-C50C-407E-A947-70E740481C1C}">
                  <a14:useLocalDpi xmlns:a14="http://schemas.microsoft.com/office/drawing/2010/main" val="0"/>
                </a:ext>
              </a:extLst>
            </a:blip>
            <a:srcRect t="1" b="2664"/>
            <a:stretch/>
          </p:blipFill>
          <p:spPr>
            <a:xfrm>
              <a:off x="3191053" y="2291068"/>
              <a:ext cx="1274384" cy="2232397"/>
            </a:xfrm>
            <a:prstGeom prst="rect">
              <a:avLst/>
            </a:prstGeom>
          </p:spPr>
        </p:pic>
        <p:pic>
          <p:nvPicPr>
            <p:cNvPr id="51" name="Picture 50" descr="A person in a pool of water&#10;&#10;Description automatically generated">
              <a:extLst>
                <a:ext uri="{FF2B5EF4-FFF2-40B4-BE49-F238E27FC236}">
                  <a16:creationId xmlns:a16="http://schemas.microsoft.com/office/drawing/2014/main" id="{57E9C41D-841D-4476-9478-07BDE605EFE5}"/>
                </a:ext>
              </a:extLst>
            </p:cNvPr>
            <p:cNvPicPr>
              <a:picLocks noChangeAspect="1"/>
            </p:cNvPicPr>
            <p:nvPr/>
          </p:nvPicPr>
          <p:blipFill rotWithShape="1">
            <a:blip r:embed="rId17">
              <a:lum bright="70000" contrast="-70000"/>
              <a:extLst>
                <a:ext uri="{28A0092B-C50C-407E-A947-70E740481C1C}">
                  <a14:useLocalDpi xmlns:a14="http://schemas.microsoft.com/office/drawing/2010/main" val="0"/>
                </a:ext>
              </a:extLst>
            </a:blip>
            <a:srcRect r="21355"/>
            <a:stretch/>
          </p:blipFill>
          <p:spPr>
            <a:xfrm>
              <a:off x="253996" y="2297743"/>
              <a:ext cx="1574276" cy="2231290"/>
            </a:xfrm>
            <a:prstGeom prst="rect">
              <a:avLst/>
            </a:prstGeom>
          </p:spPr>
        </p:pic>
        <p:pic>
          <p:nvPicPr>
            <p:cNvPr id="53" name="Picture 52" descr="A person wearing a uniform&#10;&#10;Description automatically generated">
              <a:extLst>
                <a:ext uri="{FF2B5EF4-FFF2-40B4-BE49-F238E27FC236}">
                  <a16:creationId xmlns:a16="http://schemas.microsoft.com/office/drawing/2014/main" id="{341F4F1D-DADA-4084-A291-08A39D8E2572}"/>
                </a:ext>
              </a:extLst>
            </p:cNvPr>
            <p:cNvPicPr>
              <a:picLocks noChangeAspect="1"/>
            </p:cNvPicPr>
            <p:nvPr/>
          </p:nvPicPr>
          <p:blipFill rotWithShape="1">
            <a:blip r:embed="rId18">
              <a:lum bright="70000" contrast="-70000"/>
              <a:extLst>
                <a:ext uri="{28A0092B-C50C-407E-A947-70E740481C1C}">
                  <a14:useLocalDpi xmlns:a14="http://schemas.microsoft.com/office/drawing/2010/main" val="0"/>
                </a:ext>
              </a:extLst>
            </a:blip>
            <a:srcRect l="32300" r="11371"/>
            <a:stretch/>
          </p:blipFill>
          <p:spPr>
            <a:xfrm>
              <a:off x="4242981" y="4529033"/>
              <a:ext cx="2023649" cy="2019524"/>
            </a:xfrm>
            <a:prstGeom prst="rect">
              <a:avLst/>
            </a:prstGeom>
          </p:spPr>
        </p:pic>
        <p:pic>
          <p:nvPicPr>
            <p:cNvPr id="55" name="Picture 54" descr="A person posing for the camera&#10;&#10;Description automatically generated">
              <a:extLst>
                <a:ext uri="{FF2B5EF4-FFF2-40B4-BE49-F238E27FC236}">
                  <a16:creationId xmlns:a16="http://schemas.microsoft.com/office/drawing/2014/main" id="{82F48142-C1CA-46EA-9180-966F0B3DE806}"/>
                </a:ext>
              </a:extLst>
            </p:cNvPr>
            <p:cNvPicPr>
              <a:picLocks noChangeAspect="1"/>
            </p:cNvPicPr>
            <p:nvPr/>
          </p:nvPicPr>
          <p:blipFill rotWithShape="1">
            <a:blip r:embed="rId19">
              <a:lum bright="70000" contrast="-70000"/>
              <a:extLst>
                <a:ext uri="{28A0092B-C50C-407E-A947-70E740481C1C}">
                  <a14:useLocalDpi xmlns:a14="http://schemas.microsoft.com/office/drawing/2010/main" val="0"/>
                </a:ext>
              </a:extLst>
            </a:blip>
            <a:srcRect l="14929" t="3037" r="22688"/>
            <a:stretch/>
          </p:blipFill>
          <p:spPr>
            <a:xfrm>
              <a:off x="4906681" y="266804"/>
              <a:ext cx="1741963" cy="2023923"/>
            </a:xfrm>
            <a:prstGeom prst="rect">
              <a:avLst/>
            </a:prstGeom>
          </p:spPr>
        </p:pic>
        <p:pic>
          <p:nvPicPr>
            <p:cNvPr id="57" name="Picture 56" descr="A person sitting on a couch&#10;&#10;Description automatically generated">
              <a:extLst>
                <a:ext uri="{FF2B5EF4-FFF2-40B4-BE49-F238E27FC236}">
                  <a16:creationId xmlns:a16="http://schemas.microsoft.com/office/drawing/2014/main" id="{27978F4E-FA28-4454-9C14-066F5EB14A57}"/>
                </a:ext>
              </a:extLst>
            </p:cNvPr>
            <p:cNvPicPr>
              <a:picLocks noChangeAspect="1"/>
            </p:cNvPicPr>
            <p:nvPr/>
          </p:nvPicPr>
          <p:blipFill rotWithShape="1">
            <a:blip r:embed="rId20">
              <a:lum bright="70000" contrast="-70000"/>
              <a:extLst>
                <a:ext uri="{28A0092B-C50C-407E-A947-70E740481C1C}">
                  <a14:useLocalDpi xmlns:a14="http://schemas.microsoft.com/office/drawing/2010/main" val="0"/>
                </a:ext>
              </a:extLst>
            </a:blip>
            <a:srcRect l="13494" t="3896" r="9647"/>
            <a:stretch/>
          </p:blipFill>
          <p:spPr>
            <a:xfrm>
              <a:off x="1795152" y="2297743"/>
              <a:ext cx="1395887" cy="2232397"/>
            </a:xfrm>
            <a:prstGeom prst="rect">
              <a:avLst/>
            </a:prstGeom>
          </p:spPr>
        </p:pic>
        <p:pic>
          <p:nvPicPr>
            <p:cNvPr id="59" name="Picture 58" descr="A close up of a person&#10;&#10;Description automatically generated">
              <a:extLst>
                <a:ext uri="{FF2B5EF4-FFF2-40B4-BE49-F238E27FC236}">
                  <a16:creationId xmlns:a16="http://schemas.microsoft.com/office/drawing/2014/main" id="{6430B2B2-180A-47A8-A4F6-1D49EB15E6BA}"/>
                </a:ext>
              </a:extLst>
            </p:cNvPr>
            <p:cNvPicPr>
              <a:picLocks noChangeAspect="1"/>
            </p:cNvPicPr>
            <p:nvPr/>
          </p:nvPicPr>
          <p:blipFill rotWithShape="1">
            <a:blip r:embed="rId21">
              <a:lum bright="70000" contrast="-70000"/>
              <a:extLst>
                <a:ext uri="{28A0092B-C50C-407E-A947-70E740481C1C}">
                  <a14:useLocalDpi xmlns:a14="http://schemas.microsoft.com/office/drawing/2010/main" val="0"/>
                </a:ext>
              </a:extLst>
            </a:blip>
            <a:srcRect l="16993" r="34835"/>
            <a:stretch/>
          </p:blipFill>
          <p:spPr>
            <a:xfrm>
              <a:off x="3183727" y="273821"/>
              <a:ext cx="1741963" cy="2025061"/>
            </a:xfrm>
            <a:prstGeom prst="rect">
              <a:avLst/>
            </a:prstGeom>
          </p:spPr>
        </p:pic>
        <p:pic>
          <p:nvPicPr>
            <p:cNvPr id="61" name="Picture 60" descr="A person standing on a stage&#10;&#10;Description automatically generated">
              <a:extLst>
                <a:ext uri="{FF2B5EF4-FFF2-40B4-BE49-F238E27FC236}">
                  <a16:creationId xmlns:a16="http://schemas.microsoft.com/office/drawing/2014/main" id="{D3F51A09-4373-497F-962B-51581EECA5AE}"/>
                </a:ext>
              </a:extLst>
            </p:cNvPr>
            <p:cNvPicPr>
              <a:picLocks noChangeAspect="1"/>
            </p:cNvPicPr>
            <p:nvPr/>
          </p:nvPicPr>
          <p:blipFill rotWithShape="1">
            <a:blip r:embed="rId22">
              <a:lum bright="70000" contrast="-70000"/>
              <a:extLst>
                <a:ext uri="{28A0092B-C50C-407E-A947-70E740481C1C}">
                  <a14:useLocalDpi xmlns:a14="http://schemas.microsoft.com/office/drawing/2010/main" val="0"/>
                </a:ext>
              </a:extLst>
            </a:blip>
            <a:srcRect l="11391" r="3117"/>
            <a:stretch/>
          </p:blipFill>
          <p:spPr>
            <a:xfrm>
              <a:off x="253982" y="4522358"/>
              <a:ext cx="2325390" cy="2016139"/>
            </a:xfrm>
            <a:prstGeom prst="rect">
              <a:avLst/>
            </a:prstGeom>
          </p:spPr>
        </p:pic>
      </p:grpSp>
      <p:sp>
        <p:nvSpPr>
          <p:cNvPr id="26" name="Rectangle 25">
            <a:extLst>
              <a:ext uri="{FF2B5EF4-FFF2-40B4-BE49-F238E27FC236}">
                <a16:creationId xmlns:a16="http://schemas.microsoft.com/office/drawing/2014/main" id="{C28EEBE1-B13B-4692-A5C5-2B0AD227C0A7}"/>
              </a:ext>
            </a:extLst>
          </p:cNvPr>
          <p:cNvSpPr/>
          <p:nvPr/>
        </p:nvSpPr>
        <p:spPr>
          <a:xfrm>
            <a:off x="197698" y="5814467"/>
            <a:ext cx="2900154" cy="923330"/>
          </a:xfrm>
          <a:prstGeom prst="rect">
            <a:avLst/>
          </a:prstGeom>
          <a:noFill/>
        </p:spPr>
        <p:txBody>
          <a:bodyPr wrap="none" lIns="91440" tIns="45720" rIns="91440" bIns="45720">
            <a:spAutoFit/>
          </a:bodyPr>
          <a:lstStyle/>
          <a:p>
            <a:pPr algn="ctr"/>
            <a:r>
              <a:rPr lang="en-US" sz="5400" b="0" cap="none" spc="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rPr>
              <a:t>Round IV</a:t>
            </a:r>
          </a:p>
        </p:txBody>
      </p:sp>
      <p:sp>
        <p:nvSpPr>
          <p:cNvPr id="28" name="Rectangle 27">
            <a:extLst>
              <a:ext uri="{FF2B5EF4-FFF2-40B4-BE49-F238E27FC236}">
                <a16:creationId xmlns:a16="http://schemas.microsoft.com/office/drawing/2014/main" id="{9D8D66CF-161B-4F2E-B72C-FA0DFD1D0204}"/>
              </a:ext>
            </a:extLst>
          </p:cNvPr>
          <p:cNvSpPr/>
          <p:nvPr/>
        </p:nvSpPr>
        <p:spPr>
          <a:xfrm>
            <a:off x="171524" y="86716"/>
            <a:ext cx="7004073" cy="1323439"/>
          </a:xfrm>
          <a:prstGeom prst="rect">
            <a:avLst/>
          </a:prstGeom>
          <a:noFill/>
        </p:spPr>
        <p:txBody>
          <a:bodyPr wrap="square" lIns="91440" tIns="45720" rIns="91440" bIns="45720">
            <a:spAutoFit/>
          </a:bodyPr>
          <a:lstStyle/>
          <a:p>
            <a:pPr algn="ctr"/>
            <a:r>
              <a:rPr lang="en-US" sz="400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rPr>
              <a:t>Had a handwritten Will naming her mother as the beneficiary…</a:t>
            </a:r>
            <a:endParaRPr lang="en-US" sz="4000" b="0" cap="none" spc="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endParaRPr>
          </a:p>
        </p:txBody>
      </p:sp>
      <p:sp>
        <p:nvSpPr>
          <p:cNvPr id="30" name="Rectangle 29">
            <a:extLst>
              <a:ext uri="{FF2B5EF4-FFF2-40B4-BE49-F238E27FC236}">
                <a16:creationId xmlns:a16="http://schemas.microsoft.com/office/drawing/2014/main" id="{5E5803B9-97D0-460A-9F2D-33EBEBB482E9}"/>
              </a:ext>
            </a:extLst>
          </p:cNvPr>
          <p:cNvSpPr/>
          <p:nvPr/>
        </p:nvSpPr>
        <p:spPr>
          <a:xfrm>
            <a:off x="198657" y="1323869"/>
            <a:ext cx="4244080" cy="4401205"/>
          </a:xfrm>
          <a:prstGeom prst="rect">
            <a:avLst/>
          </a:prstGeom>
          <a:noFill/>
        </p:spPr>
        <p:txBody>
          <a:bodyPr wrap="square" lIns="91440" tIns="45720" rIns="91440" bIns="45720">
            <a:spAutoFit/>
          </a:bodyPr>
          <a:lstStyle/>
          <a:p>
            <a:pPr algn="ctr"/>
            <a:r>
              <a:rPr lang="en-US" sz="400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rPr>
              <a:t>And then met with an attorney to update her estate plan after her marriage, complete with a Will and a Trust</a:t>
            </a:r>
            <a:endParaRPr lang="en-US" sz="4000" b="0" cap="none" spc="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endParaRPr>
          </a:p>
        </p:txBody>
      </p:sp>
      <p:sp>
        <p:nvSpPr>
          <p:cNvPr id="32" name="Rectangle 31">
            <a:extLst>
              <a:ext uri="{FF2B5EF4-FFF2-40B4-BE49-F238E27FC236}">
                <a16:creationId xmlns:a16="http://schemas.microsoft.com/office/drawing/2014/main" id="{B1AEF169-AA23-4D3C-AEDF-146E63D21F1B}"/>
              </a:ext>
            </a:extLst>
          </p:cNvPr>
          <p:cNvSpPr/>
          <p:nvPr/>
        </p:nvSpPr>
        <p:spPr>
          <a:xfrm>
            <a:off x="3086185" y="5943639"/>
            <a:ext cx="6741437" cy="707886"/>
          </a:xfrm>
          <a:prstGeom prst="rect">
            <a:avLst/>
          </a:prstGeom>
          <a:noFill/>
        </p:spPr>
        <p:txBody>
          <a:bodyPr wrap="square" lIns="91440" tIns="45720" rIns="91440" bIns="45720">
            <a:spAutoFit/>
          </a:bodyPr>
          <a:lstStyle/>
          <a:p>
            <a:pPr algn="ctr"/>
            <a:r>
              <a:rPr lang="en-US" sz="400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rPr>
              <a:t>Tragically died at the age of 32</a:t>
            </a:r>
            <a:endParaRPr lang="en-US" sz="4000" b="0" cap="none" spc="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endParaRPr>
          </a:p>
        </p:txBody>
      </p:sp>
      <p:sp>
        <p:nvSpPr>
          <p:cNvPr id="33" name="Rectangle 32">
            <a:extLst>
              <a:ext uri="{FF2B5EF4-FFF2-40B4-BE49-F238E27FC236}">
                <a16:creationId xmlns:a16="http://schemas.microsoft.com/office/drawing/2014/main" id="{70426ED8-AF04-4211-B361-9B66A9C0D3C2}"/>
              </a:ext>
            </a:extLst>
          </p:cNvPr>
          <p:cNvSpPr/>
          <p:nvPr/>
        </p:nvSpPr>
        <p:spPr>
          <a:xfrm>
            <a:off x="4283409" y="1663165"/>
            <a:ext cx="3981441" cy="4401205"/>
          </a:xfrm>
          <a:prstGeom prst="rect">
            <a:avLst/>
          </a:prstGeom>
          <a:noFill/>
        </p:spPr>
        <p:txBody>
          <a:bodyPr wrap="square" lIns="91440" tIns="45720" rIns="91440" bIns="45720">
            <a:spAutoFit/>
          </a:bodyPr>
          <a:lstStyle/>
          <a:p>
            <a:pPr algn="ctr"/>
            <a:r>
              <a:rPr lang="en-US" sz="400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rPr>
              <a:t>Included a provision stating “I am married to Simon Monjack, who I have intentionally left out of this will.”</a:t>
            </a:r>
            <a:endParaRPr lang="en-US" sz="4000" b="0" cap="none" spc="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endParaRPr>
          </a:p>
        </p:txBody>
      </p:sp>
      <p:sp>
        <p:nvSpPr>
          <p:cNvPr id="34" name="Rectangle 33">
            <a:extLst>
              <a:ext uri="{FF2B5EF4-FFF2-40B4-BE49-F238E27FC236}">
                <a16:creationId xmlns:a16="http://schemas.microsoft.com/office/drawing/2014/main" id="{84D90358-1B48-42C6-B7F3-7F551EBC31C5}"/>
              </a:ext>
            </a:extLst>
          </p:cNvPr>
          <p:cNvSpPr/>
          <p:nvPr/>
        </p:nvSpPr>
        <p:spPr>
          <a:xfrm>
            <a:off x="8070122" y="4783975"/>
            <a:ext cx="4121878" cy="1323439"/>
          </a:xfrm>
          <a:prstGeom prst="rect">
            <a:avLst/>
          </a:prstGeom>
          <a:noFill/>
        </p:spPr>
        <p:txBody>
          <a:bodyPr wrap="square" lIns="91440" tIns="45720" rIns="91440" bIns="45720">
            <a:spAutoFit/>
          </a:bodyPr>
          <a:lstStyle/>
          <a:p>
            <a:pPr algn="ctr"/>
            <a:r>
              <a:rPr lang="en-US" sz="400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rPr>
              <a:t>Married for 2.5 years </a:t>
            </a:r>
            <a:endParaRPr lang="en-US" sz="4000" b="0" cap="none" spc="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endParaRPr>
          </a:p>
        </p:txBody>
      </p:sp>
      <p:sp>
        <p:nvSpPr>
          <p:cNvPr id="36" name="Rectangle 35">
            <a:extLst>
              <a:ext uri="{FF2B5EF4-FFF2-40B4-BE49-F238E27FC236}">
                <a16:creationId xmlns:a16="http://schemas.microsoft.com/office/drawing/2014/main" id="{FED0F517-6BAE-4640-BC90-88463E5730DA}"/>
              </a:ext>
            </a:extLst>
          </p:cNvPr>
          <p:cNvSpPr/>
          <p:nvPr/>
        </p:nvSpPr>
        <p:spPr>
          <a:xfrm>
            <a:off x="8457679" y="253598"/>
            <a:ext cx="3429771" cy="4401205"/>
          </a:xfrm>
          <a:prstGeom prst="rect">
            <a:avLst/>
          </a:prstGeom>
          <a:noFill/>
        </p:spPr>
        <p:txBody>
          <a:bodyPr wrap="square" lIns="91440" tIns="45720" rIns="91440" bIns="45720">
            <a:spAutoFit/>
          </a:bodyPr>
          <a:lstStyle/>
          <a:p>
            <a:pPr algn="ctr"/>
            <a:r>
              <a:rPr lang="en-US" sz="400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rPr>
              <a:t>By specifically disinheriting her husband, she made sure that the estate only went to her mother </a:t>
            </a:r>
            <a:endParaRPr lang="en-US" sz="4000" b="0" cap="none" spc="0" dirty="0">
              <a:ln w="0">
                <a:solidFill>
                  <a:srgbClr val="FF0066"/>
                </a:solidFill>
              </a:ln>
              <a:solidFill>
                <a:srgbClr val="FF0066"/>
              </a:solidFill>
              <a:effectLst>
                <a:outerShdw blurRad="38100" dist="25400" dir="5400000" algn="ctr" rotWithShape="0">
                  <a:srgbClr val="6E747A">
                    <a:alpha val="43000"/>
                  </a:srgbClr>
                </a:outerShdw>
              </a:effectLst>
              <a:latin typeface="Berlin Sans FB" panose="020E0602020502020306" pitchFamily="34" charset="0"/>
            </a:endParaRPr>
          </a:p>
        </p:txBody>
      </p:sp>
    </p:spTree>
    <p:extLst>
      <p:ext uri="{BB962C8B-B14F-4D97-AF65-F5344CB8AC3E}">
        <p14:creationId xmlns:p14="http://schemas.microsoft.com/office/powerpoint/2010/main" val="130515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2" grpId="0"/>
      <p:bldP spid="33" grpId="0"/>
      <p:bldP spid="34" grpId="0"/>
      <p:bldP spid="36"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3548E038-3F8B-4AE0-B110-A37E847E487F}"/>
              </a:ext>
            </a:extLst>
          </p:cNvPr>
          <p:cNvGrpSpPr/>
          <p:nvPr/>
        </p:nvGrpSpPr>
        <p:grpSpPr>
          <a:xfrm>
            <a:off x="265939" y="319503"/>
            <a:ext cx="11660116" cy="6281753"/>
            <a:chOff x="252386" y="266804"/>
            <a:chExt cx="11660116" cy="6281753"/>
          </a:xfrm>
        </p:grpSpPr>
        <p:pic>
          <p:nvPicPr>
            <p:cNvPr id="21" name="Picture 20" descr="A person looking at the camera&#10;&#10;Description automatically generated">
              <a:extLst>
                <a:ext uri="{FF2B5EF4-FFF2-40B4-BE49-F238E27FC236}">
                  <a16:creationId xmlns:a16="http://schemas.microsoft.com/office/drawing/2014/main" id="{0349515D-3C2D-4871-9E9F-FCE8512DFD44}"/>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6476" t="384" r="24471"/>
            <a:stretch/>
          </p:blipFill>
          <p:spPr>
            <a:xfrm>
              <a:off x="2493095" y="4530140"/>
              <a:ext cx="1764728" cy="2016139"/>
            </a:xfrm>
            <a:prstGeom prst="rect">
              <a:avLst/>
            </a:prstGeom>
          </p:spPr>
        </p:pic>
        <p:pic>
          <p:nvPicPr>
            <p:cNvPr id="23" name="Picture 22" descr="A person in a pink dress&#10;&#10;Description automatically generated">
              <a:extLst>
                <a:ext uri="{FF2B5EF4-FFF2-40B4-BE49-F238E27FC236}">
                  <a16:creationId xmlns:a16="http://schemas.microsoft.com/office/drawing/2014/main" id="{79F9576D-1802-4B32-A833-D6A824D13423}"/>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10174" r="15093" b="9397"/>
            <a:stretch/>
          </p:blipFill>
          <p:spPr>
            <a:xfrm>
              <a:off x="8662678" y="2294617"/>
              <a:ext cx="1473420" cy="2235523"/>
            </a:xfrm>
            <a:prstGeom prst="rect">
              <a:avLst/>
            </a:prstGeom>
          </p:spPr>
        </p:pic>
        <p:pic>
          <p:nvPicPr>
            <p:cNvPr id="25" name="Picture 24" descr="A person posing for the camera&#10;&#10;Description automatically generated">
              <a:extLst>
                <a:ext uri="{FF2B5EF4-FFF2-40B4-BE49-F238E27FC236}">
                  <a16:creationId xmlns:a16="http://schemas.microsoft.com/office/drawing/2014/main" id="{2A75D7C9-1A01-43C8-B2C0-C6A392807AC3}"/>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l="6231" r="37638" b="216"/>
            <a:stretch/>
          </p:blipFill>
          <p:spPr>
            <a:xfrm>
              <a:off x="8496830" y="267289"/>
              <a:ext cx="1713965" cy="2031271"/>
            </a:xfrm>
            <a:prstGeom prst="rect">
              <a:avLst/>
            </a:prstGeom>
          </p:spPr>
        </p:pic>
        <p:pic>
          <p:nvPicPr>
            <p:cNvPr id="27" name="Picture 26" descr="A picture containing person, woman, music&#10;&#10;Description automatically generated">
              <a:extLst>
                <a:ext uri="{FF2B5EF4-FFF2-40B4-BE49-F238E27FC236}">
                  <a16:creationId xmlns:a16="http://schemas.microsoft.com/office/drawing/2014/main" id="{0B14733B-09BE-4099-BE94-CDED65809845}"/>
                </a:ext>
              </a:extLst>
            </p:cNvPr>
            <p:cNvPicPr>
              <a:picLocks noChangeAspect="1"/>
            </p:cNvPicPr>
            <p:nvPr/>
          </p:nvPicPr>
          <p:blipFill rotWithShape="1">
            <a:blip r:embed="rId6">
              <a:lum bright="70000" contrast="-70000"/>
              <a:extLst>
                <a:ext uri="{28A0092B-C50C-407E-A947-70E740481C1C}">
                  <a14:useLocalDpi xmlns:a14="http://schemas.microsoft.com/office/drawing/2010/main" val="0"/>
                </a:ext>
              </a:extLst>
            </a:blip>
            <a:srcRect l="13231" t="1090" r="15080" b="10483"/>
            <a:stretch/>
          </p:blipFill>
          <p:spPr>
            <a:xfrm>
              <a:off x="9733182" y="4522357"/>
              <a:ext cx="2179320" cy="2016139"/>
            </a:xfrm>
            <a:prstGeom prst="rect">
              <a:avLst/>
            </a:prstGeom>
          </p:spPr>
        </p:pic>
        <p:pic>
          <p:nvPicPr>
            <p:cNvPr id="29" name="Picture 28" descr="A group of people sitting at a table wearing a suit and tie&#10;&#10;Description automatically generated">
              <a:extLst>
                <a:ext uri="{FF2B5EF4-FFF2-40B4-BE49-F238E27FC236}">
                  <a16:creationId xmlns:a16="http://schemas.microsoft.com/office/drawing/2014/main" id="{6DD337CE-12CF-45DB-B587-7D45212A0704}"/>
                </a:ext>
              </a:extLst>
            </p:cNvPr>
            <p:cNvPicPr>
              <a:picLocks noChangeAspect="1"/>
            </p:cNvPicPr>
            <p:nvPr/>
          </p:nvPicPr>
          <p:blipFill rotWithShape="1">
            <a:blip r:embed="rId7">
              <a:lum bright="70000" contrast="-70000"/>
              <a:extLst>
                <a:ext uri="{28A0092B-C50C-407E-A947-70E740481C1C}">
                  <a14:useLocalDpi xmlns:a14="http://schemas.microsoft.com/office/drawing/2010/main" val="0"/>
                </a:ext>
              </a:extLst>
            </a:blip>
            <a:srcRect l="21086" t="-1" b="1185"/>
            <a:stretch/>
          </p:blipFill>
          <p:spPr>
            <a:xfrm>
              <a:off x="10132857" y="2295038"/>
              <a:ext cx="1779645" cy="2228427"/>
            </a:xfrm>
            <a:prstGeom prst="rect">
              <a:avLst/>
            </a:prstGeom>
          </p:spPr>
        </p:pic>
        <p:pic>
          <p:nvPicPr>
            <p:cNvPr id="31" name="Picture 30" descr="A person smiling at the camera&#10;&#10;Description automatically generated">
              <a:extLst>
                <a:ext uri="{FF2B5EF4-FFF2-40B4-BE49-F238E27FC236}">
                  <a16:creationId xmlns:a16="http://schemas.microsoft.com/office/drawing/2014/main" id="{1605771F-1BE2-46D9-A653-1F7A1AEF0341}"/>
                </a:ext>
              </a:extLst>
            </p:cNvPr>
            <p:cNvPicPr>
              <a:picLocks noChangeAspect="1"/>
            </p:cNvPicPr>
            <p:nvPr/>
          </p:nvPicPr>
          <p:blipFill rotWithShape="1">
            <a:blip r:embed="rId8">
              <a:lum bright="70000" contrast="-70000"/>
              <a:extLst>
                <a:ext uri="{28A0092B-C50C-407E-A947-70E740481C1C}">
                  <a14:useLocalDpi xmlns:a14="http://schemas.microsoft.com/office/drawing/2010/main" val="0"/>
                </a:ext>
              </a:extLst>
            </a:blip>
            <a:srcRect l="20676" r="15801"/>
            <a:stretch/>
          </p:blipFill>
          <p:spPr>
            <a:xfrm>
              <a:off x="10198537" y="267423"/>
              <a:ext cx="1713965" cy="2023646"/>
            </a:xfrm>
            <a:prstGeom prst="rect">
              <a:avLst/>
            </a:prstGeom>
          </p:spPr>
        </p:pic>
        <p:pic>
          <p:nvPicPr>
            <p:cNvPr id="35" name="Picture 34" descr="A smiling person in a green shirt&#10;&#10;Description automatically generated">
              <a:extLst>
                <a:ext uri="{FF2B5EF4-FFF2-40B4-BE49-F238E27FC236}">
                  <a16:creationId xmlns:a16="http://schemas.microsoft.com/office/drawing/2014/main" id="{63F04545-C3E1-4F4F-8C6B-F94491135079}"/>
                </a:ext>
              </a:extLst>
            </p:cNvPr>
            <p:cNvPicPr>
              <a:picLocks noChangeAspect="1"/>
            </p:cNvPicPr>
            <p:nvPr/>
          </p:nvPicPr>
          <p:blipFill rotWithShape="1">
            <a:blip r:embed="rId9">
              <a:lum bright="70000" contrast="-70000"/>
              <a:extLst>
                <a:ext uri="{28A0092B-C50C-407E-A947-70E740481C1C}">
                  <a14:useLocalDpi xmlns:a14="http://schemas.microsoft.com/office/drawing/2010/main" val="0"/>
                </a:ext>
              </a:extLst>
            </a:blip>
            <a:srcRect l="20409" r="10269"/>
            <a:stretch/>
          </p:blipFill>
          <p:spPr>
            <a:xfrm>
              <a:off x="252386" y="273821"/>
              <a:ext cx="1391876" cy="2023922"/>
            </a:xfrm>
            <a:prstGeom prst="rect">
              <a:avLst/>
            </a:prstGeom>
          </p:spPr>
        </p:pic>
        <p:pic>
          <p:nvPicPr>
            <p:cNvPr id="37" name="Picture 36" descr="A person wearing a hat&#10;&#10;Description automatically generated">
              <a:extLst>
                <a:ext uri="{FF2B5EF4-FFF2-40B4-BE49-F238E27FC236}">
                  <a16:creationId xmlns:a16="http://schemas.microsoft.com/office/drawing/2014/main" id="{50030851-1E58-43CF-ACEA-7E1227B80C4E}"/>
                </a:ext>
              </a:extLst>
            </p:cNvPr>
            <p:cNvPicPr>
              <a:picLocks noChangeAspect="1"/>
            </p:cNvPicPr>
            <p:nvPr/>
          </p:nvPicPr>
          <p:blipFill rotWithShape="1">
            <a:blip r:embed="rId10">
              <a:lum bright="70000" contrast="-70000"/>
              <a:extLst>
                <a:ext uri="{28A0092B-C50C-407E-A947-70E740481C1C}">
                  <a14:useLocalDpi xmlns:a14="http://schemas.microsoft.com/office/drawing/2010/main" val="0"/>
                </a:ext>
              </a:extLst>
            </a:blip>
            <a:srcRect l="14913" r="16571"/>
            <a:stretch/>
          </p:blipFill>
          <p:spPr>
            <a:xfrm>
              <a:off x="6647900" y="266804"/>
              <a:ext cx="1848930" cy="2023922"/>
            </a:xfrm>
            <a:prstGeom prst="rect">
              <a:avLst/>
            </a:prstGeom>
          </p:spPr>
        </p:pic>
        <p:pic>
          <p:nvPicPr>
            <p:cNvPr id="39" name="Picture 38" descr="A person wearing a suit and tie&#10;&#10;Description automatically generated">
              <a:extLst>
                <a:ext uri="{FF2B5EF4-FFF2-40B4-BE49-F238E27FC236}">
                  <a16:creationId xmlns:a16="http://schemas.microsoft.com/office/drawing/2014/main" id="{E5ABEBA2-F46A-49BC-946D-CF32A5D855DA}"/>
                </a:ext>
              </a:extLst>
            </p:cNvPr>
            <p:cNvPicPr>
              <a:picLocks noChangeAspect="1"/>
            </p:cNvPicPr>
            <p:nvPr/>
          </p:nvPicPr>
          <p:blipFill rotWithShape="1">
            <a:blip r:embed="rId11">
              <a:lum bright="70000" contrast="-70000"/>
              <a:extLst>
                <a:ext uri="{28A0092B-C50C-407E-A947-70E740481C1C}">
                  <a14:useLocalDpi xmlns:a14="http://schemas.microsoft.com/office/drawing/2010/main" val="0"/>
                </a:ext>
              </a:extLst>
            </a:blip>
            <a:srcRect b="11122"/>
            <a:stretch/>
          </p:blipFill>
          <p:spPr>
            <a:xfrm>
              <a:off x="7774001" y="4522358"/>
              <a:ext cx="1959181" cy="2023921"/>
            </a:xfrm>
            <a:prstGeom prst="rect">
              <a:avLst/>
            </a:prstGeom>
          </p:spPr>
        </p:pic>
        <p:pic>
          <p:nvPicPr>
            <p:cNvPr id="41" name="Picture 40" descr="A person standing in front of a microphone&#10;&#10;Description automatically generated">
              <a:extLst>
                <a:ext uri="{FF2B5EF4-FFF2-40B4-BE49-F238E27FC236}">
                  <a16:creationId xmlns:a16="http://schemas.microsoft.com/office/drawing/2014/main" id="{C08F2D44-3EFD-445A-ABAC-F6913EF17D77}"/>
                </a:ext>
              </a:extLst>
            </p:cNvPr>
            <p:cNvPicPr>
              <a:picLocks noChangeAspect="1"/>
            </p:cNvPicPr>
            <p:nvPr/>
          </p:nvPicPr>
          <p:blipFill rotWithShape="1">
            <a:blip r:embed="rId12">
              <a:lum bright="70000" contrast="-70000"/>
              <a:extLst>
                <a:ext uri="{28A0092B-C50C-407E-A947-70E740481C1C}">
                  <a14:useLocalDpi xmlns:a14="http://schemas.microsoft.com/office/drawing/2010/main" val="0"/>
                </a:ext>
              </a:extLst>
            </a:blip>
            <a:srcRect l="28689" r="23744" b="4161"/>
            <a:stretch/>
          </p:blipFill>
          <p:spPr>
            <a:xfrm>
              <a:off x="6274343" y="4530140"/>
              <a:ext cx="1512716" cy="2016139"/>
            </a:xfrm>
            <a:prstGeom prst="rect">
              <a:avLst/>
            </a:prstGeom>
          </p:spPr>
        </p:pic>
        <p:pic>
          <p:nvPicPr>
            <p:cNvPr id="43" name="Picture 42" descr="A person wearing a costume&#10;&#10;Description automatically generated">
              <a:extLst>
                <a:ext uri="{FF2B5EF4-FFF2-40B4-BE49-F238E27FC236}">
                  <a16:creationId xmlns:a16="http://schemas.microsoft.com/office/drawing/2014/main" id="{31D12331-1D48-4F19-AB43-C09ECB8620B3}"/>
                </a:ext>
              </a:extLst>
            </p:cNvPr>
            <p:cNvPicPr>
              <a:picLocks noChangeAspect="1"/>
            </p:cNvPicPr>
            <p:nvPr/>
          </p:nvPicPr>
          <p:blipFill rotWithShape="1">
            <a:blip r:embed="rId13">
              <a:lum bright="70000" contrast="-70000"/>
              <a:extLst>
                <a:ext uri="{28A0092B-C50C-407E-A947-70E740481C1C}">
                  <a14:useLocalDpi xmlns:a14="http://schemas.microsoft.com/office/drawing/2010/main" val="0"/>
                </a:ext>
              </a:extLst>
            </a:blip>
            <a:srcRect l="10822" r="11914"/>
            <a:stretch/>
          </p:blipFill>
          <p:spPr>
            <a:xfrm>
              <a:off x="1634219" y="273821"/>
              <a:ext cx="1563748" cy="2023922"/>
            </a:xfrm>
            <a:prstGeom prst="rect">
              <a:avLst/>
            </a:prstGeom>
          </p:spPr>
        </p:pic>
        <p:pic>
          <p:nvPicPr>
            <p:cNvPr id="45" name="Picture 44" descr="A person wearing a white shirt&#10;&#10;Description automatically generated">
              <a:extLst>
                <a:ext uri="{FF2B5EF4-FFF2-40B4-BE49-F238E27FC236}">
                  <a16:creationId xmlns:a16="http://schemas.microsoft.com/office/drawing/2014/main" id="{980409D9-2A7C-4741-AE68-D189F2F3B8D2}"/>
                </a:ext>
              </a:extLst>
            </p:cNvPr>
            <p:cNvPicPr>
              <a:picLocks noChangeAspect="1"/>
            </p:cNvPicPr>
            <p:nvPr/>
          </p:nvPicPr>
          <p:blipFill rotWithShape="1">
            <a:blip r:embed="rId14">
              <a:lum bright="70000" contrast="-70000"/>
              <a:extLst>
                <a:ext uri="{28A0092B-C50C-407E-A947-70E740481C1C}">
                  <a14:useLocalDpi xmlns:a14="http://schemas.microsoft.com/office/drawing/2010/main" val="0"/>
                </a:ext>
              </a:extLst>
            </a:blip>
            <a:srcRect l="22202" r="23865"/>
            <a:stretch/>
          </p:blipFill>
          <p:spPr>
            <a:xfrm>
              <a:off x="4462021" y="2291068"/>
              <a:ext cx="2136339" cy="2232397"/>
            </a:xfrm>
            <a:prstGeom prst="rect">
              <a:avLst/>
            </a:prstGeom>
          </p:spPr>
        </p:pic>
        <p:pic>
          <p:nvPicPr>
            <p:cNvPr id="47" name="Picture 46" descr="A person holding a guitar&#10;&#10;Description automatically generated">
              <a:extLst>
                <a:ext uri="{FF2B5EF4-FFF2-40B4-BE49-F238E27FC236}">
                  <a16:creationId xmlns:a16="http://schemas.microsoft.com/office/drawing/2014/main" id="{6A73D86A-0FD5-4B46-9716-6E4243F9F682}"/>
                </a:ext>
              </a:extLst>
            </p:cNvPr>
            <p:cNvPicPr>
              <a:picLocks noChangeAspect="1"/>
            </p:cNvPicPr>
            <p:nvPr/>
          </p:nvPicPr>
          <p:blipFill>
            <a:blip r:embed="rId15">
              <a:lum bright="70000" contrast="-70000"/>
              <a:extLst>
                <a:ext uri="{28A0092B-C50C-407E-A947-70E740481C1C}">
                  <a14:useLocalDpi xmlns:a14="http://schemas.microsoft.com/office/drawing/2010/main" val="0"/>
                </a:ext>
              </a:extLst>
            </a:blip>
            <a:stretch>
              <a:fillRect/>
            </a:stretch>
          </p:blipFill>
          <p:spPr>
            <a:xfrm>
              <a:off x="6586363" y="2294617"/>
              <a:ext cx="2079556" cy="2235523"/>
            </a:xfrm>
            <a:prstGeom prst="rect">
              <a:avLst/>
            </a:prstGeom>
          </p:spPr>
        </p:pic>
        <p:pic>
          <p:nvPicPr>
            <p:cNvPr id="49" name="Picture 48" descr="A person holding a basketball&#10;&#10;Description automatically generated">
              <a:extLst>
                <a:ext uri="{FF2B5EF4-FFF2-40B4-BE49-F238E27FC236}">
                  <a16:creationId xmlns:a16="http://schemas.microsoft.com/office/drawing/2014/main" id="{1B053E6F-E73E-41FB-A11E-5FC5521DAF04}"/>
                </a:ext>
              </a:extLst>
            </p:cNvPr>
            <p:cNvPicPr>
              <a:picLocks noChangeAspect="1"/>
            </p:cNvPicPr>
            <p:nvPr/>
          </p:nvPicPr>
          <p:blipFill rotWithShape="1">
            <a:blip r:embed="rId16">
              <a:lum bright="70000" contrast="-70000"/>
              <a:extLst>
                <a:ext uri="{28A0092B-C50C-407E-A947-70E740481C1C}">
                  <a14:useLocalDpi xmlns:a14="http://schemas.microsoft.com/office/drawing/2010/main" val="0"/>
                </a:ext>
              </a:extLst>
            </a:blip>
            <a:srcRect t="1" b="2664"/>
            <a:stretch/>
          </p:blipFill>
          <p:spPr>
            <a:xfrm>
              <a:off x="3191053" y="2291068"/>
              <a:ext cx="1274384" cy="2232397"/>
            </a:xfrm>
            <a:prstGeom prst="rect">
              <a:avLst/>
            </a:prstGeom>
          </p:spPr>
        </p:pic>
        <p:pic>
          <p:nvPicPr>
            <p:cNvPr id="51" name="Picture 50" descr="A person in a pool of water&#10;&#10;Description automatically generated">
              <a:extLst>
                <a:ext uri="{FF2B5EF4-FFF2-40B4-BE49-F238E27FC236}">
                  <a16:creationId xmlns:a16="http://schemas.microsoft.com/office/drawing/2014/main" id="{57E9C41D-841D-4476-9478-07BDE605EFE5}"/>
                </a:ext>
              </a:extLst>
            </p:cNvPr>
            <p:cNvPicPr>
              <a:picLocks noChangeAspect="1"/>
            </p:cNvPicPr>
            <p:nvPr/>
          </p:nvPicPr>
          <p:blipFill rotWithShape="1">
            <a:blip r:embed="rId17">
              <a:lum bright="70000" contrast="-70000"/>
              <a:extLst>
                <a:ext uri="{28A0092B-C50C-407E-A947-70E740481C1C}">
                  <a14:useLocalDpi xmlns:a14="http://schemas.microsoft.com/office/drawing/2010/main" val="0"/>
                </a:ext>
              </a:extLst>
            </a:blip>
            <a:srcRect r="21355"/>
            <a:stretch/>
          </p:blipFill>
          <p:spPr>
            <a:xfrm>
              <a:off x="253996" y="2297743"/>
              <a:ext cx="1574276" cy="2231290"/>
            </a:xfrm>
            <a:prstGeom prst="rect">
              <a:avLst/>
            </a:prstGeom>
          </p:spPr>
        </p:pic>
        <p:pic>
          <p:nvPicPr>
            <p:cNvPr id="53" name="Picture 52" descr="A person wearing a uniform&#10;&#10;Description automatically generated">
              <a:extLst>
                <a:ext uri="{FF2B5EF4-FFF2-40B4-BE49-F238E27FC236}">
                  <a16:creationId xmlns:a16="http://schemas.microsoft.com/office/drawing/2014/main" id="{341F4F1D-DADA-4084-A291-08A39D8E2572}"/>
                </a:ext>
              </a:extLst>
            </p:cNvPr>
            <p:cNvPicPr>
              <a:picLocks noChangeAspect="1"/>
            </p:cNvPicPr>
            <p:nvPr/>
          </p:nvPicPr>
          <p:blipFill rotWithShape="1">
            <a:blip r:embed="rId18">
              <a:lum bright="70000" contrast="-70000"/>
              <a:extLst>
                <a:ext uri="{28A0092B-C50C-407E-A947-70E740481C1C}">
                  <a14:useLocalDpi xmlns:a14="http://schemas.microsoft.com/office/drawing/2010/main" val="0"/>
                </a:ext>
              </a:extLst>
            </a:blip>
            <a:srcRect l="32300" r="11371"/>
            <a:stretch/>
          </p:blipFill>
          <p:spPr>
            <a:xfrm>
              <a:off x="4242981" y="4529033"/>
              <a:ext cx="2023649" cy="2019524"/>
            </a:xfrm>
            <a:prstGeom prst="rect">
              <a:avLst/>
            </a:prstGeom>
          </p:spPr>
        </p:pic>
        <p:pic>
          <p:nvPicPr>
            <p:cNvPr id="55" name="Picture 54" descr="A person posing for the camera&#10;&#10;Description automatically generated">
              <a:extLst>
                <a:ext uri="{FF2B5EF4-FFF2-40B4-BE49-F238E27FC236}">
                  <a16:creationId xmlns:a16="http://schemas.microsoft.com/office/drawing/2014/main" id="{82F48142-C1CA-46EA-9180-966F0B3DE806}"/>
                </a:ext>
              </a:extLst>
            </p:cNvPr>
            <p:cNvPicPr>
              <a:picLocks noChangeAspect="1"/>
            </p:cNvPicPr>
            <p:nvPr/>
          </p:nvPicPr>
          <p:blipFill rotWithShape="1">
            <a:blip r:embed="rId19">
              <a:lum bright="70000" contrast="-70000"/>
              <a:extLst>
                <a:ext uri="{28A0092B-C50C-407E-A947-70E740481C1C}">
                  <a14:useLocalDpi xmlns:a14="http://schemas.microsoft.com/office/drawing/2010/main" val="0"/>
                </a:ext>
              </a:extLst>
            </a:blip>
            <a:srcRect l="14929" t="3037" r="22688"/>
            <a:stretch/>
          </p:blipFill>
          <p:spPr>
            <a:xfrm>
              <a:off x="4906681" y="266804"/>
              <a:ext cx="1741963" cy="2023923"/>
            </a:xfrm>
            <a:prstGeom prst="rect">
              <a:avLst/>
            </a:prstGeom>
          </p:spPr>
        </p:pic>
        <p:pic>
          <p:nvPicPr>
            <p:cNvPr id="57" name="Picture 56" descr="A person sitting on a couch&#10;&#10;Description automatically generated">
              <a:extLst>
                <a:ext uri="{FF2B5EF4-FFF2-40B4-BE49-F238E27FC236}">
                  <a16:creationId xmlns:a16="http://schemas.microsoft.com/office/drawing/2014/main" id="{27978F4E-FA28-4454-9C14-066F5EB14A57}"/>
                </a:ext>
              </a:extLst>
            </p:cNvPr>
            <p:cNvPicPr>
              <a:picLocks noChangeAspect="1"/>
            </p:cNvPicPr>
            <p:nvPr/>
          </p:nvPicPr>
          <p:blipFill rotWithShape="1">
            <a:blip r:embed="rId20">
              <a:lum bright="70000" contrast="-70000"/>
              <a:extLst>
                <a:ext uri="{28A0092B-C50C-407E-A947-70E740481C1C}">
                  <a14:useLocalDpi xmlns:a14="http://schemas.microsoft.com/office/drawing/2010/main" val="0"/>
                </a:ext>
              </a:extLst>
            </a:blip>
            <a:srcRect l="13494" t="3896" r="9647"/>
            <a:stretch/>
          </p:blipFill>
          <p:spPr>
            <a:xfrm>
              <a:off x="1795152" y="2297743"/>
              <a:ext cx="1395887" cy="2232397"/>
            </a:xfrm>
            <a:prstGeom prst="rect">
              <a:avLst/>
            </a:prstGeom>
          </p:spPr>
        </p:pic>
        <p:pic>
          <p:nvPicPr>
            <p:cNvPr id="59" name="Picture 58" descr="A close up of a person&#10;&#10;Description automatically generated">
              <a:extLst>
                <a:ext uri="{FF2B5EF4-FFF2-40B4-BE49-F238E27FC236}">
                  <a16:creationId xmlns:a16="http://schemas.microsoft.com/office/drawing/2014/main" id="{6430B2B2-180A-47A8-A4F6-1D49EB15E6BA}"/>
                </a:ext>
              </a:extLst>
            </p:cNvPr>
            <p:cNvPicPr>
              <a:picLocks noChangeAspect="1"/>
            </p:cNvPicPr>
            <p:nvPr/>
          </p:nvPicPr>
          <p:blipFill rotWithShape="1">
            <a:blip r:embed="rId21">
              <a:lum bright="70000" contrast="-70000"/>
              <a:extLst>
                <a:ext uri="{28A0092B-C50C-407E-A947-70E740481C1C}">
                  <a14:useLocalDpi xmlns:a14="http://schemas.microsoft.com/office/drawing/2010/main" val="0"/>
                </a:ext>
              </a:extLst>
            </a:blip>
            <a:srcRect l="16993" r="34835"/>
            <a:stretch/>
          </p:blipFill>
          <p:spPr>
            <a:xfrm>
              <a:off x="3183727" y="273821"/>
              <a:ext cx="1741963" cy="2025061"/>
            </a:xfrm>
            <a:prstGeom prst="rect">
              <a:avLst/>
            </a:prstGeom>
          </p:spPr>
        </p:pic>
        <p:pic>
          <p:nvPicPr>
            <p:cNvPr id="61" name="Picture 60" descr="A person standing on a stage&#10;&#10;Description automatically generated">
              <a:extLst>
                <a:ext uri="{FF2B5EF4-FFF2-40B4-BE49-F238E27FC236}">
                  <a16:creationId xmlns:a16="http://schemas.microsoft.com/office/drawing/2014/main" id="{D3F51A09-4373-497F-962B-51581EECA5AE}"/>
                </a:ext>
              </a:extLst>
            </p:cNvPr>
            <p:cNvPicPr>
              <a:picLocks noChangeAspect="1"/>
            </p:cNvPicPr>
            <p:nvPr/>
          </p:nvPicPr>
          <p:blipFill rotWithShape="1">
            <a:blip r:embed="rId22">
              <a:lum bright="70000" contrast="-70000"/>
              <a:extLst>
                <a:ext uri="{28A0092B-C50C-407E-A947-70E740481C1C}">
                  <a14:useLocalDpi xmlns:a14="http://schemas.microsoft.com/office/drawing/2010/main" val="0"/>
                </a:ext>
              </a:extLst>
            </a:blip>
            <a:srcRect l="11391" r="3117"/>
            <a:stretch/>
          </p:blipFill>
          <p:spPr>
            <a:xfrm>
              <a:off x="253982" y="4522358"/>
              <a:ext cx="2325390" cy="2016139"/>
            </a:xfrm>
            <a:prstGeom prst="rect">
              <a:avLst/>
            </a:prstGeom>
          </p:spPr>
        </p:pic>
      </p:grpSp>
      <p:sp>
        <p:nvSpPr>
          <p:cNvPr id="24" name="Rectangle 23">
            <a:extLst>
              <a:ext uri="{FF2B5EF4-FFF2-40B4-BE49-F238E27FC236}">
                <a16:creationId xmlns:a16="http://schemas.microsoft.com/office/drawing/2014/main" id="{2CEC2D7B-E2BC-40FE-89F0-CFD991895C7B}"/>
              </a:ext>
            </a:extLst>
          </p:cNvPr>
          <p:cNvSpPr/>
          <p:nvPr/>
        </p:nvSpPr>
        <p:spPr>
          <a:xfrm>
            <a:off x="1433505" y="319503"/>
            <a:ext cx="9324989" cy="1446550"/>
          </a:xfrm>
          <a:prstGeom prst="rect">
            <a:avLst/>
          </a:prstGeom>
          <a:noFill/>
        </p:spPr>
        <p:txBody>
          <a:bodyPr wrap="none" lIns="91440" tIns="45720" rIns="91440" bIns="45720">
            <a:spAutoFit/>
          </a:bodyPr>
          <a:lstStyle/>
          <a:p>
            <a:pPr algn="ctr"/>
            <a:r>
              <a:rPr lang="en-US" sz="880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rPr>
              <a:t>The Celebrity is…</a:t>
            </a:r>
            <a:endParaRPr lang="en-US" sz="8800" b="0" cap="none" spc="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endParaRPr>
          </a:p>
        </p:txBody>
      </p:sp>
      <p:grpSp>
        <p:nvGrpSpPr>
          <p:cNvPr id="4" name="Group 3">
            <a:extLst>
              <a:ext uri="{FF2B5EF4-FFF2-40B4-BE49-F238E27FC236}">
                <a16:creationId xmlns:a16="http://schemas.microsoft.com/office/drawing/2014/main" id="{6825C9C7-859F-4F0B-AE3D-A5A483883102}"/>
              </a:ext>
            </a:extLst>
          </p:cNvPr>
          <p:cNvGrpSpPr/>
          <p:nvPr/>
        </p:nvGrpSpPr>
        <p:grpSpPr>
          <a:xfrm>
            <a:off x="2869802" y="2002964"/>
            <a:ext cx="6452407" cy="4631120"/>
            <a:chOff x="2869802" y="2002964"/>
            <a:chExt cx="6452407" cy="4631120"/>
          </a:xfrm>
        </p:grpSpPr>
        <p:pic>
          <p:nvPicPr>
            <p:cNvPr id="3" name="Picture 2">
              <a:extLst>
                <a:ext uri="{FF2B5EF4-FFF2-40B4-BE49-F238E27FC236}">
                  <a16:creationId xmlns:a16="http://schemas.microsoft.com/office/drawing/2014/main" id="{105D71BA-C9F5-43B6-B8D2-589F9995342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622107" y="2002964"/>
              <a:ext cx="4947781" cy="3399126"/>
            </a:xfrm>
            <a:prstGeom prst="rect">
              <a:avLst/>
            </a:prstGeom>
          </p:spPr>
        </p:pic>
        <p:sp>
          <p:nvSpPr>
            <p:cNvPr id="26" name="Rectangle 25">
              <a:extLst>
                <a:ext uri="{FF2B5EF4-FFF2-40B4-BE49-F238E27FC236}">
                  <a16:creationId xmlns:a16="http://schemas.microsoft.com/office/drawing/2014/main" id="{7A4829EB-91AF-4543-972A-2666D9DDAC3A}"/>
                </a:ext>
              </a:extLst>
            </p:cNvPr>
            <p:cNvSpPr/>
            <p:nvPr/>
          </p:nvSpPr>
          <p:spPr>
            <a:xfrm>
              <a:off x="2869802" y="5618421"/>
              <a:ext cx="6452407" cy="1015663"/>
            </a:xfrm>
            <a:prstGeom prst="rect">
              <a:avLst/>
            </a:prstGeom>
            <a:noFill/>
          </p:spPr>
          <p:txBody>
            <a:bodyPr wrap="none" lIns="91440" tIns="45720" rIns="91440" bIns="45720">
              <a:spAutoFit/>
            </a:bodyPr>
            <a:lstStyle/>
            <a:p>
              <a:pPr algn="ctr"/>
              <a:r>
                <a:rPr lang="en-US" sz="6000" dirty="0">
                  <a:ln w="0">
                    <a:solidFill>
                      <a:srgbClr val="FFFF00"/>
                    </a:solidFill>
                  </a:ln>
                  <a:solidFill>
                    <a:srgbClr val="FF0066"/>
                  </a:solidFill>
                  <a:effectLst>
                    <a:outerShdw blurRad="50800" dist="38100" dir="10800000" algn="r" rotWithShape="0">
                      <a:prstClr val="black">
                        <a:alpha val="40000"/>
                      </a:prstClr>
                    </a:outerShdw>
                    <a:reflection blurRad="6350" stA="53000" endA="300" endPos="35500" dir="5400000" sy="-90000" algn="bl" rotWithShape="0"/>
                  </a:effectLst>
                  <a:latin typeface="Bauhaus 93" panose="04030905020B02020C02" pitchFamily="82" charset="0"/>
                </a:rPr>
                <a:t>BRITTANY MURPHY</a:t>
              </a:r>
            </a:p>
          </p:txBody>
        </p:sp>
      </p:grpSp>
    </p:spTree>
    <p:extLst>
      <p:ext uri="{BB962C8B-B14F-4D97-AF65-F5344CB8AC3E}">
        <p14:creationId xmlns:p14="http://schemas.microsoft.com/office/powerpoint/2010/main" val="217123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3548E038-3F8B-4AE0-B110-A37E847E487F}"/>
              </a:ext>
            </a:extLst>
          </p:cNvPr>
          <p:cNvGrpSpPr/>
          <p:nvPr/>
        </p:nvGrpSpPr>
        <p:grpSpPr>
          <a:xfrm>
            <a:off x="265939" y="319503"/>
            <a:ext cx="11660116" cy="6281753"/>
            <a:chOff x="252386" y="266804"/>
            <a:chExt cx="11660116" cy="6281753"/>
          </a:xfrm>
        </p:grpSpPr>
        <p:pic>
          <p:nvPicPr>
            <p:cNvPr id="21" name="Picture 20" descr="A person looking at the camera&#10;&#10;Description automatically generated">
              <a:extLst>
                <a:ext uri="{FF2B5EF4-FFF2-40B4-BE49-F238E27FC236}">
                  <a16:creationId xmlns:a16="http://schemas.microsoft.com/office/drawing/2014/main" id="{0349515D-3C2D-4871-9E9F-FCE8512DFD44}"/>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6476" t="384" r="24471"/>
            <a:stretch/>
          </p:blipFill>
          <p:spPr>
            <a:xfrm>
              <a:off x="2493095" y="4530140"/>
              <a:ext cx="1764728" cy="2016139"/>
            </a:xfrm>
            <a:prstGeom prst="rect">
              <a:avLst/>
            </a:prstGeom>
          </p:spPr>
        </p:pic>
        <p:pic>
          <p:nvPicPr>
            <p:cNvPr id="23" name="Picture 22" descr="A person in a pink dress&#10;&#10;Description automatically generated">
              <a:extLst>
                <a:ext uri="{FF2B5EF4-FFF2-40B4-BE49-F238E27FC236}">
                  <a16:creationId xmlns:a16="http://schemas.microsoft.com/office/drawing/2014/main" id="{79F9576D-1802-4B32-A833-D6A824D13423}"/>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10174" r="15093" b="9397"/>
            <a:stretch/>
          </p:blipFill>
          <p:spPr>
            <a:xfrm>
              <a:off x="8662678" y="2294617"/>
              <a:ext cx="1473420" cy="2235523"/>
            </a:xfrm>
            <a:prstGeom prst="rect">
              <a:avLst/>
            </a:prstGeom>
          </p:spPr>
        </p:pic>
        <p:pic>
          <p:nvPicPr>
            <p:cNvPr id="25" name="Picture 24" descr="A person posing for the camera&#10;&#10;Description automatically generated">
              <a:extLst>
                <a:ext uri="{FF2B5EF4-FFF2-40B4-BE49-F238E27FC236}">
                  <a16:creationId xmlns:a16="http://schemas.microsoft.com/office/drawing/2014/main" id="{2A75D7C9-1A01-43C8-B2C0-C6A392807AC3}"/>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l="6231" r="37638" b="216"/>
            <a:stretch/>
          </p:blipFill>
          <p:spPr>
            <a:xfrm>
              <a:off x="8496830" y="267289"/>
              <a:ext cx="1713965" cy="2031271"/>
            </a:xfrm>
            <a:prstGeom prst="rect">
              <a:avLst/>
            </a:prstGeom>
          </p:spPr>
        </p:pic>
        <p:pic>
          <p:nvPicPr>
            <p:cNvPr id="27" name="Picture 26" descr="A picture containing person, woman, music&#10;&#10;Description automatically generated">
              <a:extLst>
                <a:ext uri="{FF2B5EF4-FFF2-40B4-BE49-F238E27FC236}">
                  <a16:creationId xmlns:a16="http://schemas.microsoft.com/office/drawing/2014/main" id="{0B14733B-09BE-4099-BE94-CDED65809845}"/>
                </a:ext>
              </a:extLst>
            </p:cNvPr>
            <p:cNvPicPr>
              <a:picLocks noChangeAspect="1"/>
            </p:cNvPicPr>
            <p:nvPr/>
          </p:nvPicPr>
          <p:blipFill rotWithShape="1">
            <a:blip r:embed="rId6">
              <a:lum bright="70000" contrast="-70000"/>
              <a:extLst>
                <a:ext uri="{28A0092B-C50C-407E-A947-70E740481C1C}">
                  <a14:useLocalDpi xmlns:a14="http://schemas.microsoft.com/office/drawing/2010/main" val="0"/>
                </a:ext>
              </a:extLst>
            </a:blip>
            <a:srcRect l="13231" t="1090" r="15080" b="10483"/>
            <a:stretch/>
          </p:blipFill>
          <p:spPr>
            <a:xfrm>
              <a:off x="9733182" y="4522357"/>
              <a:ext cx="2179320" cy="2016139"/>
            </a:xfrm>
            <a:prstGeom prst="rect">
              <a:avLst/>
            </a:prstGeom>
          </p:spPr>
        </p:pic>
        <p:pic>
          <p:nvPicPr>
            <p:cNvPr id="29" name="Picture 28" descr="A group of people sitting at a table wearing a suit and tie&#10;&#10;Description automatically generated">
              <a:extLst>
                <a:ext uri="{FF2B5EF4-FFF2-40B4-BE49-F238E27FC236}">
                  <a16:creationId xmlns:a16="http://schemas.microsoft.com/office/drawing/2014/main" id="{6DD337CE-12CF-45DB-B587-7D45212A0704}"/>
                </a:ext>
              </a:extLst>
            </p:cNvPr>
            <p:cNvPicPr>
              <a:picLocks noChangeAspect="1"/>
            </p:cNvPicPr>
            <p:nvPr/>
          </p:nvPicPr>
          <p:blipFill rotWithShape="1">
            <a:blip r:embed="rId7">
              <a:lum bright="70000" contrast="-70000"/>
              <a:extLst>
                <a:ext uri="{28A0092B-C50C-407E-A947-70E740481C1C}">
                  <a14:useLocalDpi xmlns:a14="http://schemas.microsoft.com/office/drawing/2010/main" val="0"/>
                </a:ext>
              </a:extLst>
            </a:blip>
            <a:srcRect l="21086" t="-1" b="1185"/>
            <a:stretch/>
          </p:blipFill>
          <p:spPr>
            <a:xfrm>
              <a:off x="10132857" y="2295038"/>
              <a:ext cx="1779645" cy="2228427"/>
            </a:xfrm>
            <a:prstGeom prst="rect">
              <a:avLst/>
            </a:prstGeom>
          </p:spPr>
        </p:pic>
        <p:pic>
          <p:nvPicPr>
            <p:cNvPr id="31" name="Picture 30" descr="A person smiling at the camera&#10;&#10;Description automatically generated">
              <a:extLst>
                <a:ext uri="{FF2B5EF4-FFF2-40B4-BE49-F238E27FC236}">
                  <a16:creationId xmlns:a16="http://schemas.microsoft.com/office/drawing/2014/main" id="{1605771F-1BE2-46D9-A653-1F7A1AEF0341}"/>
                </a:ext>
              </a:extLst>
            </p:cNvPr>
            <p:cNvPicPr>
              <a:picLocks noChangeAspect="1"/>
            </p:cNvPicPr>
            <p:nvPr/>
          </p:nvPicPr>
          <p:blipFill rotWithShape="1">
            <a:blip r:embed="rId8">
              <a:lum bright="70000" contrast="-70000"/>
              <a:extLst>
                <a:ext uri="{28A0092B-C50C-407E-A947-70E740481C1C}">
                  <a14:useLocalDpi xmlns:a14="http://schemas.microsoft.com/office/drawing/2010/main" val="0"/>
                </a:ext>
              </a:extLst>
            </a:blip>
            <a:srcRect l="20676" r="15801"/>
            <a:stretch/>
          </p:blipFill>
          <p:spPr>
            <a:xfrm>
              <a:off x="10198537" y="267423"/>
              <a:ext cx="1713965" cy="2023646"/>
            </a:xfrm>
            <a:prstGeom prst="rect">
              <a:avLst/>
            </a:prstGeom>
          </p:spPr>
        </p:pic>
        <p:pic>
          <p:nvPicPr>
            <p:cNvPr id="35" name="Picture 34" descr="A smiling person in a green shirt&#10;&#10;Description automatically generated">
              <a:extLst>
                <a:ext uri="{FF2B5EF4-FFF2-40B4-BE49-F238E27FC236}">
                  <a16:creationId xmlns:a16="http://schemas.microsoft.com/office/drawing/2014/main" id="{63F04545-C3E1-4F4F-8C6B-F94491135079}"/>
                </a:ext>
              </a:extLst>
            </p:cNvPr>
            <p:cNvPicPr>
              <a:picLocks noChangeAspect="1"/>
            </p:cNvPicPr>
            <p:nvPr/>
          </p:nvPicPr>
          <p:blipFill rotWithShape="1">
            <a:blip r:embed="rId9">
              <a:lum bright="70000" contrast="-70000"/>
              <a:extLst>
                <a:ext uri="{28A0092B-C50C-407E-A947-70E740481C1C}">
                  <a14:useLocalDpi xmlns:a14="http://schemas.microsoft.com/office/drawing/2010/main" val="0"/>
                </a:ext>
              </a:extLst>
            </a:blip>
            <a:srcRect l="20409" r="10269"/>
            <a:stretch/>
          </p:blipFill>
          <p:spPr>
            <a:xfrm>
              <a:off x="252386" y="273821"/>
              <a:ext cx="1391876" cy="2023922"/>
            </a:xfrm>
            <a:prstGeom prst="rect">
              <a:avLst/>
            </a:prstGeom>
          </p:spPr>
        </p:pic>
        <p:pic>
          <p:nvPicPr>
            <p:cNvPr id="37" name="Picture 36" descr="A person wearing a hat&#10;&#10;Description automatically generated">
              <a:extLst>
                <a:ext uri="{FF2B5EF4-FFF2-40B4-BE49-F238E27FC236}">
                  <a16:creationId xmlns:a16="http://schemas.microsoft.com/office/drawing/2014/main" id="{50030851-1E58-43CF-ACEA-7E1227B80C4E}"/>
                </a:ext>
              </a:extLst>
            </p:cNvPr>
            <p:cNvPicPr>
              <a:picLocks noChangeAspect="1"/>
            </p:cNvPicPr>
            <p:nvPr/>
          </p:nvPicPr>
          <p:blipFill rotWithShape="1">
            <a:blip r:embed="rId10">
              <a:lum bright="70000" contrast="-70000"/>
              <a:extLst>
                <a:ext uri="{28A0092B-C50C-407E-A947-70E740481C1C}">
                  <a14:useLocalDpi xmlns:a14="http://schemas.microsoft.com/office/drawing/2010/main" val="0"/>
                </a:ext>
              </a:extLst>
            </a:blip>
            <a:srcRect l="14913" r="16571"/>
            <a:stretch/>
          </p:blipFill>
          <p:spPr>
            <a:xfrm>
              <a:off x="6647900" y="266804"/>
              <a:ext cx="1848930" cy="2023922"/>
            </a:xfrm>
            <a:prstGeom prst="rect">
              <a:avLst/>
            </a:prstGeom>
          </p:spPr>
        </p:pic>
        <p:pic>
          <p:nvPicPr>
            <p:cNvPr id="39" name="Picture 38" descr="A person wearing a suit and tie&#10;&#10;Description automatically generated">
              <a:extLst>
                <a:ext uri="{FF2B5EF4-FFF2-40B4-BE49-F238E27FC236}">
                  <a16:creationId xmlns:a16="http://schemas.microsoft.com/office/drawing/2014/main" id="{E5ABEBA2-F46A-49BC-946D-CF32A5D855DA}"/>
                </a:ext>
              </a:extLst>
            </p:cNvPr>
            <p:cNvPicPr>
              <a:picLocks noChangeAspect="1"/>
            </p:cNvPicPr>
            <p:nvPr/>
          </p:nvPicPr>
          <p:blipFill rotWithShape="1">
            <a:blip r:embed="rId11">
              <a:lum bright="70000" contrast="-70000"/>
              <a:extLst>
                <a:ext uri="{28A0092B-C50C-407E-A947-70E740481C1C}">
                  <a14:useLocalDpi xmlns:a14="http://schemas.microsoft.com/office/drawing/2010/main" val="0"/>
                </a:ext>
              </a:extLst>
            </a:blip>
            <a:srcRect b="11122"/>
            <a:stretch/>
          </p:blipFill>
          <p:spPr>
            <a:xfrm>
              <a:off x="7774001" y="4522358"/>
              <a:ext cx="1959181" cy="2023921"/>
            </a:xfrm>
            <a:prstGeom prst="rect">
              <a:avLst/>
            </a:prstGeom>
          </p:spPr>
        </p:pic>
        <p:pic>
          <p:nvPicPr>
            <p:cNvPr id="41" name="Picture 40" descr="A person standing in front of a microphone&#10;&#10;Description automatically generated">
              <a:extLst>
                <a:ext uri="{FF2B5EF4-FFF2-40B4-BE49-F238E27FC236}">
                  <a16:creationId xmlns:a16="http://schemas.microsoft.com/office/drawing/2014/main" id="{C08F2D44-3EFD-445A-ABAC-F6913EF17D77}"/>
                </a:ext>
              </a:extLst>
            </p:cNvPr>
            <p:cNvPicPr>
              <a:picLocks noChangeAspect="1"/>
            </p:cNvPicPr>
            <p:nvPr/>
          </p:nvPicPr>
          <p:blipFill rotWithShape="1">
            <a:blip r:embed="rId12">
              <a:lum bright="70000" contrast="-70000"/>
              <a:extLst>
                <a:ext uri="{28A0092B-C50C-407E-A947-70E740481C1C}">
                  <a14:useLocalDpi xmlns:a14="http://schemas.microsoft.com/office/drawing/2010/main" val="0"/>
                </a:ext>
              </a:extLst>
            </a:blip>
            <a:srcRect l="28689" r="23744" b="4161"/>
            <a:stretch/>
          </p:blipFill>
          <p:spPr>
            <a:xfrm>
              <a:off x="6274343" y="4530140"/>
              <a:ext cx="1512716" cy="2016139"/>
            </a:xfrm>
            <a:prstGeom prst="rect">
              <a:avLst/>
            </a:prstGeom>
          </p:spPr>
        </p:pic>
        <p:pic>
          <p:nvPicPr>
            <p:cNvPr id="43" name="Picture 42" descr="A person wearing a costume&#10;&#10;Description automatically generated">
              <a:extLst>
                <a:ext uri="{FF2B5EF4-FFF2-40B4-BE49-F238E27FC236}">
                  <a16:creationId xmlns:a16="http://schemas.microsoft.com/office/drawing/2014/main" id="{31D12331-1D48-4F19-AB43-C09ECB8620B3}"/>
                </a:ext>
              </a:extLst>
            </p:cNvPr>
            <p:cNvPicPr>
              <a:picLocks noChangeAspect="1"/>
            </p:cNvPicPr>
            <p:nvPr/>
          </p:nvPicPr>
          <p:blipFill rotWithShape="1">
            <a:blip r:embed="rId13">
              <a:lum bright="70000" contrast="-70000"/>
              <a:extLst>
                <a:ext uri="{28A0092B-C50C-407E-A947-70E740481C1C}">
                  <a14:useLocalDpi xmlns:a14="http://schemas.microsoft.com/office/drawing/2010/main" val="0"/>
                </a:ext>
              </a:extLst>
            </a:blip>
            <a:srcRect l="10822" r="11914"/>
            <a:stretch/>
          </p:blipFill>
          <p:spPr>
            <a:xfrm>
              <a:off x="1634219" y="273821"/>
              <a:ext cx="1563748" cy="2023922"/>
            </a:xfrm>
            <a:prstGeom prst="rect">
              <a:avLst/>
            </a:prstGeom>
          </p:spPr>
        </p:pic>
        <p:pic>
          <p:nvPicPr>
            <p:cNvPr id="45" name="Picture 44" descr="A person wearing a white shirt&#10;&#10;Description automatically generated">
              <a:extLst>
                <a:ext uri="{FF2B5EF4-FFF2-40B4-BE49-F238E27FC236}">
                  <a16:creationId xmlns:a16="http://schemas.microsoft.com/office/drawing/2014/main" id="{980409D9-2A7C-4741-AE68-D189F2F3B8D2}"/>
                </a:ext>
              </a:extLst>
            </p:cNvPr>
            <p:cNvPicPr>
              <a:picLocks noChangeAspect="1"/>
            </p:cNvPicPr>
            <p:nvPr/>
          </p:nvPicPr>
          <p:blipFill rotWithShape="1">
            <a:blip r:embed="rId14">
              <a:lum bright="70000" contrast="-70000"/>
              <a:extLst>
                <a:ext uri="{28A0092B-C50C-407E-A947-70E740481C1C}">
                  <a14:useLocalDpi xmlns:a14="http://schemas.microsoft.com/office/drawing/2010/main" val="0"/>
                </a:ext>
              </a:extLst>
            </a:blip>
            <a:srcRect l="22202" r="23865"/>
            <a:stretch/>
          </p:blipFill>
          <p:spPr>
            <a:xfrm>
              <a:off x="4462021" y="2291068"/>
              <a:ext cx="2136339" cy="2232397"/>
            </a:xfrm>
            <a:prstGeom prst="rect">
              <a:avLst/>
            </a:prstGeom>
          </p:spPr>
        </p:pic>
        <p:pic>
          <p:nvPicPr>
            <p:cNvPr id="47" name="Picture 46" descr="A person holding a guitar&#10;&#10;Description automatically generated">
              <a:extLst>
                <a:ext uri="{FF2B5EF4-FFF2-40B4-BE49-F238E27FC236}">
                  <a16:creationId xmlns:a16="http://schemas.microsoft.com/office/drawing/2014/main" id="{6A73D86A-0FD5-4B46-9716-6E4243F9F682}"/>
                </a:ext>
              </a:extLst>
            </p:cNvPr>
            <p:cNvPicPr>
              <a:picLocks noChangeAspect="1"/>
            </p:cNvPicPr>
            <p:nvPr/>
          </p:nvPicPr>
          <p:blipFill>
            <a:blip r:embed="rId15">
              <a:lum bright="70000" contrast="-70000"/>
              <a:extLst>
                <a:ext uri="{28A0092B-C50C-407E-A947-70E740481C1C}">
                  <a14:useLocalDpi xmlns:a14="http://schemas.microsoft.com/office/drawing/2010/main" val="0"/>
                </a:ext>
              </a:extLst>
            </a:blip>
            <a:stretch>
              <a:fillRect/>
            </a:stretch>
          </p:blipFill>
          <p:spPr>
            <a:xfrm>
              <a:off x="6586363" y="2294617"/>
              <a:ext cx="2079556" cy="2235523"/>
            </a:xfrm>
            <a:prstGeom prst="rect">
              <a:avLst/>
            </a:prstGeom>
          </p:spPr>
        </p:pic>
        <p:pic>
          <p:nvPicPr>
            <p:cNvPr id="49" name="Picture 48" descr="A person holding a basketball&#10;&#10;Description automatically generated">
              <a:extLst>
                <a:ext uri="{FF2B5EF4-FFF2-40B4-BE49-F238E27FC236}">
                  <a16:creationId xmlns:a16="http://schemas.microsoft.com/office/drawing/2014/main" id="{1B053E6F-E73E-41FB-A11E-5FC5521DAF04}"/>
                </a:ext>
              </a:extLst>
            </p:cNvPr>
            <p:cNvPicPr>
              <a:picLocks noChangeAspect="1"/>
            </p:cNvPicPr>
            <p:nvPr/>
          </p:nvPicPr>
          <p:blipFill rotWithShape="1">
            <a:blip r:embed="rId16">
              <a:lum bright="70000" contrast="-70000"/>
              <a:extLst>
                <a:ext uri="{28A0092B-C50C-407E-A947-70E740481C1C}">
                  <a14:useLocalDpi xmlns:a14="http://schemas.microsoft.com/office/drawing/2010/main" val="0"/>
                </a:ext>
              </a:extLst>
            </a:blip>
            <a:srcRect t="1" b="2664"/>
            <a:stretch/>
          </p:blipFill>
          <p:spPr>
            <a:xfrm>
              <a:off x="3191053" y="2291068"/>
              <a:ext cx="1274384" cy="2232397"/>
            </a:xfrm>
            <a:prstGeom prst="rect">
              <a:avLst/>
            </a:prstGeom>
          </p:spPr>
        </p:pic>
        <p:pic>
          <p:nvPicPr>
            <p:cNvPr id="51" name="Picture 50" descr="A person in a pool of water&#10;&#10;Description automatically generated">
              <a:extLst>
                <a:ext uri="{FF2B5EF4-FFF2-40B4-BE49-F238E27FC236}">
                  <a16:creationId xmlns:a16="http://schemas.microsoft.com/office/drawing/2014/main" id="{57E9C41D-841D-4476-9478-07BDE605EFE5}"/>
                </a:ext>
              </a:extLst>
            </p:cNvPr>
            <p:cNvPicPr>
              <a:picLocks noChangeAspect="1"/>
            </p:cNvPicPr>
            <p:nvPr/>
          </p:nvPicPr>
          <p:blipFill rotWithShape="1">
            <a:blip r:embed="rId17">
              <a:lum bright="70000" contrast="-70000"/>
              <a:extLst>
                <a:ext uri="{28A0092B-C50C-407E-A947-70E740481C1C}">
                  <a14:useLocalDpi xmlns:a14="http://schemas.microsoft.com/office/drawing/2010/main" val="0"/>
                </a:ext>
              </a:extLst>
            </a:blip>
            <a:srcRect r="21355"/>
            <a:stretch/>
          </p:blipFill>
          <p:spPr>
            <a:xfrm>
              <a:off x="253996" y="2297743"/>
              <a:ext cx="1574276" cy="2231290"/>
            </a:xfrm>
            <a:prstGeom prst="rect">
              <a:avLst/>
            </a:prstGeom>
          </p:spPr>
        </p:pic>
        <p:pic>
          <p:nvPicPr>
            <p:cNvPr id="53" name="Picture 52" descr="A person wearing a uniform&#10;&#10;Description automatically generated">
              <a:extLst>
                <a:ext uri="{FF2B5EF4-FFF2-40B4-BE49-F238E27FC236}">
                  <a16:creationId xmlns:a16="http://schemas.microsoft.com/office/drawing/2014/main" id="{341F4F1D-DADA-4084-A291-08A39D8E2572}"/>
                </a:ext>
              </a:extLst>
            </p:cNvPr>
            <p:cNvPicPr>
              <a:picLocks noChangeAspect="1"/>
            </p:cNvPicPr>
            <p:nvPr/>
          </p:nvPicPr>
          <p:blipFill rotWithShape="1">
            <a:blip r:embed="rId18">
              <a:lum bright="70000" contrast="-70000"/>
              <a:extLst>
                <a:ext uri="{28A0092B-C50C-407E-A947-70E740481C1C}">
                  <a14:useLocalDpi xmlns:a14="http://schemas.microsoft.com/office/drawing/2010/main" val="0"/>
                </a:ext>
              </a:extLst>
            </a:blip>
            <a:srcRect l="32300" r="11371"/>
            <a:stretch/>
          </p:blipFill>
          <p:spPr>
            <a:xfrm>
              <a:off x="4242981" y="4529033"/>
              <a:ext cx="2023649" cy="2019524"/>
            </a:xfrm>
            <a:prstGeom prst="rect">
              <a:avLst/>
            </a:prstGeom>
          </p:spPr>
        </p:pic>
        <p:pic>
          <p:nvPicPr>
            <p:cNvPr id="55" name="Picture 54" descr="A person posing for the camera&#10;&#10;Description automatically generated">
              <a:extLst>
                <a:ext uri="{FF2B5EF4-FFF2-40B4-BE49-F238E27FC236}">
                  <a16:creationId xmlns:a16="http://schemas.microsoft.com/office/drawing/2014/main" id="{82F48142-C1CA-46EA-9180-966F0B3DE806}"/>
                </a:ext>
              </a:extLst>
            </p:cNvPr>
            <p:cNvPicPr>
              <a:picLocks noChangeAspect="1"/>
            </p:cNvPicPr>
            <p:nvPr/>
          </p:nvPicPr>
          <p:blipFill rotWithShape="1">
            <a:blip r:embed="rId19">
              <a:lum bright="70000" contrast="-70000"/>
              <a:extLst>
                <a:ext uri="{28A0092B-C50C-407E-A947-70E740481C1C}">
                  <a14:useLocalDpi xmlns:a14="http://schemas.microsoft.com/office/drawing/2010/main" val="0"/>
                </a:ext>
              </a:extLst>
            </a:blip>
            <a:srcRect l="14929" t="3037" r="22688"/>
            <a:stretch/>
          </p:blipFill>
          <p:spPr>
            <a:xfrm>
              <a:off x="4906681" y="266804"/>
              <a:ext cx="1741963" cy="2023923"/>
            </a:xfrm>
            <a:prstGeom prst="rect">
              <a:avLst/>
            </a:prstGeom>
          </p:spPr>
        </p:pic>
        <p:pic>
          <p:nvPicPr>
            <p:cNvPr id="57" name="Picture 56" descr="A person sitting on a couch&#10;&#10;Description automatically generated">
              <a:extLst>
                <a:ext uri="{FF2B5EF4-FFF2-40B4-BE49-F238E27FC236}">
                  <a16:creationId xmlns:a16="http://schemas.microsoft.com/office/drawing/2014/main" id="{27978F4E-FA28-4454-9C14-066F5EB14A57}"/>
                </a:ext>
              </a:extLst>
            </p:cNvPr>
            <p:cNvPicPr>
              <a:picLocks noChangeAspect="1"/>
            </p:cNvPicPr>
            <p:nvPr/>
          </p:nvPicPr>
          <p:blipFill rotWithShape="1">
            <a:blip r:embed="rId20">
              <a:lum bright="70000" contrast="-70000"/>
              <a:extLst>
                <a:ext uri="{28A0092B-C50C-407E-A947-70E740481C1C}">
                  <a14:useLocalDpi xmlns:a14="http://schemas.microsoft.com/office/drawing/2010/main" val="0"/>
                </a:ext>
              </a:extLst>
            </a:blip>
            <a:srcRect l="13494" t="3896" r="9647"/>
            <a:stretch/>
          </p:blipFill>
          <p:spPr>
            <a:xfrm>
              <a:off x="1795152" y="2297743"/>
              <a:ext cx="1395887" cy="2232397"/>
            </a:xfrm>
            <a:prstGeom prst="rect">
              <a:avLst/>
            </a:prstGeom>
          </p:spPr>
        </p:pic>
        <p:pic>
          <p:nvPicPr>
            <p:cNvPr id="59" name="Picture 58" descr="A close up of a person&#10;&#10;Description automatically generated">
              <a:extLst>
                <a:ext uri="{FF2B5EF4-FFF2-40B4-BE49-F238E27FC236}">
                  <a16:creationId xmlns:a16="http://schemas.microsoft.com/office/drawing/2014/main" id="{6430B2B2-180A-47A8-A4F6-1D49EB15E6BA}"/>
                </a:ext>
              </a:extLst>
            </p:cNvPr>
            <p:cNvPicPr>
              <a:picLocks noChangeAspect="1"/>
            </p:cNvPicPr>
            <p:nvPr/>
          </p:nvPicPr>
          <p:blipFill rotWithShape="1">
            <a:blip r:embed="rId21">
              <a:lum bright="70000" contrast="-70000"/>
              <a:extLst>
                <a:ext uri="{28A0092B-C50C-407E-A947-70E740481C1C}">
                  <a14:useLocalDpi xmlns:a14="http://schemas.microsoft.com/office/drawing/2010/main" val="0"/>
                </a:ext>
              </a:extLst>
            </a:blip>
            <a:srcRect l="16993" r="34835"/>
            <a:stretch/>
          </p:blipFill>
          <p:spPr>
            <a:xfrm>
              <a:off x="3183727" y="273821"/>
              <a:ext cx="1741963" cy="2025061"/>
            </a:xfrm>
            <a:prstGeom prst="rect">
              <a:avLst/>
            </a:prstGeom>
          </p:spPr>
        </p:pic>
        <p:pic>
          <p:nvPicPr>
            <p:cNvPr id="61" name="Picture 60" descr="A person standing on a stage&#10;&#10;Description automatically generated">
              <a:extLst>
                <a:ext uri="{FF2B5EF4-FFF2-40B4-BE49-F238E27FC236}">
                  <a16:creationId xmlns:a16="http://schemas.microsoft.com/office/drawing/2014/main" id="{D3F51A09-4373-497F-962B-51581EECA5AE}"/>
                </a:ext>
              </a:extLst>
            </p:cNvPr>
            <p:cNvPicPr>
              <a:picLocks noChangeAspect="1"/>
            </p:cNvPicPr>
            <p:nvPr/>
          </p:nvPicPr>
          <p:blipFill rotWithShape="1">
            <a:blip r:embed="rId22">
              <a:lum bright="70000" contrast="-70000"/>
              <a:extLst>
                <a:ext uri="{28A0092B-C50C-407E-A947-70E740481C1C}">
                  <a14:useLocalDpi xmlns:a14="http://schemas.microsoft.com/office/drawing/2010/main" val="0"/>
                </a:ext>
              </a:extLst>
            </a:blip>
            <a:srcRect l="11391" r="3117"/>
            <a:stretch/>
          </p:blipFill>
          <p:spPr>
            <a:xfrm>
              <a:off x="253982" y="4522358"/>
              <a:ext cx="2325390" cy="2016139"/>
            </a:xfrm>
            <a:prstGeom prst="rect">
              <a:avLst/>
            </a:prstGeom>
          </p:spPr>
        </p:pic>
      </p:grpSp>
      <p:sp>
        <p:nvSpPr>
          <p:cNvPr id="24" name="Rectangle 23">
            <a:extLst>
              <a:ext uri="{FF2B5EF4-FFF2-40B4-BE49-F238E27FC236}">
                <a16:creationId xmlns:a16="http://schemas.microsoft.com/office/drawing/2014/main" id="{2CEC2D7B-E2BC-40FE-89F0-CFD991895C7B}"/>
              </a:ext>
            </a:extLst>
          </p:cNvPr>
          <p:cNvSpPr/>
          <p:nvPr/>
        </p:nvSpPr>
        <p:spPr>
          <a:xfrm>
            <a:off x="3536643" y="931671"/>
            <a:ext cx="5118709" cy="923330"/>
          </a:xfrm>
          <a:prstGeom prst="rect">
            <a:avLst/>
          </a:prstGeom>
          <a:noFill/>
        </p:spPr>
        <p:txBody>
          <a:bodyPr wrap="none" lIns="91440" tIns="45720" rIns="91440" bIns="45720">
            <a:spAutoFit/>
          </a:bodyPr>
          <a:lstStyle/>
          <a:p>
            <a:pPr algn="ctr"/>
            <a:r>
              <a:rPr lang="en-US" sz="540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rPr>
              <a:t>What stood out?</a:t>
            </a:r>
            <a:endParaRPr lang="en-US" sz="5400" b="0" cap="none" spc="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endParaRPr>
          </a:p>
        </p:txBody>
      </p:sp>
      <p:sp>
        <p:nvSpPr>
          <p:cNvPr id="28" name="Rectangle 27">
            <a:extLst>
              <a:ext uri="{FF2B5EF4-FFF2-40B4-BE49-F238E27FC236}">
                <a16:creationId xmlns:a16="http://schemas.microsoft.com/office/drawing/2014/main" id="{746D55E6-616E-44AD-B953-D34D37B6AEDD}"/>
              </a:ext>
            </a:extLst>
          </p:cNvPr>
          <p:cNvSpPr/>
          <p:nvPr/>
        </p:nvSpPr>
        <p:spPr>
          <a:xfrm>
            <a:off x="133773" y="2878558"/>
            <a:ext cx="11924451" cy="923330"/>
          </a:xfrm>
          <a:prstGeom prst="rect">
            <a:avLst/>
          </a:prstGeom>
          <a:noFill/>
        </p:spPr>
        <p:txBody>
          <a:bodyPr wrap="square" lIns="91440" tIns="45720" rIns="91440" bIns="45720">
            <a:spAutoFit/>
          </a:bodyPr>
          <a:lstStyle/>
          <a:p>
            <a:pPr algn="ctr"/>
            <a:r>
              <a:rPr lang="en-US" sz="540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rPr>
              <a:t>What was successful?</a:t>
            </a:r>
            <a:endParaRPr lang="en-US" sz="5400" b="0" cap="none" spc="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endParaRPr>
          </a:p>
        </p:txBody>
      </p:sp>
      <p:sp>
        <p:nvSpPr>
          <p:cNvPr id="30" name="Rectangle 29">
            <a:extLst>
              <a:ext uri="{FF2B5EF4-FFF2-40B4-BE49-F238E27FC236}">
                <a16:creationId xmlns:a16="http://schemas.microsoft.com/office/drawing/2014/main" id="{532B0626-A7A6-46F5-AACC-8B7EB2E9D84E}"/>
              </a:ext>
            </a:extLst>
          </p:cNvPr>
          <p:cNvSpPr/>
          <p:nvPr/>
        </p:nvSpPr>
        <p:spPr>
          <a:xfrm>
            <a:off x="133773" y="5213984"/>
            <a:ext cx="11924451" cy="923330"/>
          </a:xfrm>
          <a:prstGeom prst="rect">
            <a:avLst/>
          </a:prstGeom>
          <a:noFill/>
        </p:spPr>
        <p:txBody>
          <a:bodyPr wrap="square" lIns="91440" tIns="45720" rIns="91440" bIns="45720">
            <a:spAutoFit/>
          </a:bodyPr>
          <a:lstStyle/>
          <a:p>
            <a:pPr algn="ctr"/>
            <a:r>
              <a:rPr lang="en-US" sz="540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rPr>
              <a:t>What should we take from this?</a:t>
            </a:r>
            <a:endParaRPr lang="en-US" sz="5400" b="0" cap="none" spc="0" dirty="0">
              <a:ln w="0">
                <a:solidFill>
                  <a:srgbClr val="FF0066"/>
                </a:solidFill>
              </a:ln>
              <a:solidFill>
                <a:srgbClr val="FFFF00"/>
              </a:solidFill>
              <a:effectLst>
                <a:outerShdw blurRad="38100" dist="25400" dir="5400000" algn="ctr" rotWithShape="0">
                  <a:srgbClr val="6E747A">
                    <a:alpha val="43000"/>
                  </a:srgbClr>
                </a:outerShdw>
              </a:effectLst>
              <a:latin typeface="Bauhaus 93" panose="04030905020B02020C02" pitchFamily="82" charset="0"/>
            </a:endParaRPr>
          </a:p>
        </p:txBody>
      </p:sp>
    </p:spTree>
    <p:extLst>
      <p:ext uri="{BB962C8B-B14F-4D97-AF65-F5344CB8AC3E}">
        <p14:creationId xmlns:p14="http://schemas.microsoft.com/office/powerpoint/2010/main" val="369548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30"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F8774-FD2D-4BBF-972E-6F52D57B0CBA}"/>
              </a:ext>
            </a:extLst>
          </p:cNvPr>
          <p:cNvSpPr>
            <a:spLocks noGrp="1"/>
          </p:cNvSpPr>
          <p:nvPr>
            <p:ph type="title"/>
          </p:nvPr>
        </p:nvSpPr>
        <p:spPr/>
        <p:txBody>
          <a:bodyPr/>
          <a:lstStyle/>
          <a:p>
            <a:r>
              <a:rPr lang="en-US" dirty="0">
                <a:latin typeface="Sitka Text" panose="02000505000000020004" pitchFamily="2" charset="0"/>
              </a:rPr>
              <a:t>Handling Estate Assets &amp; estate administration</a:t>
            </a:r>
          </a:p>
        </p:txBody>
      </p:sp>
      <p:sp>
        <p:nvSpPr>
          <p:cNvPr id="3" name="Text Placeholder 2">
            <a:extLst>
              <a:ext uri="{FF2B5EF4-FFF2-40B4-BE49-F238E27FC236}">
                <a16:creationId xmlns:a16="http://schemas.microsoft.com/office/drawing/2014/main" id="{DCF95C27-3682-4312-AE1E-BA061A401C10}"/>
              </a:ext>
            </a:extLst>
          </p:cNvPr>
          <p:cNvSpPr>
            <a:spLocks noGrp="1"/>
          </p:cNvSpPr>
          <p:nvPr>
            <p:ph type="body" idx="1"/>
          </p:nvPr>
        </p:nvSpPr>
        <p:spPr/>
        <p:txBody>
          <a:bodyPr>
            <a:normAutofit/>
          </a:bodyPr>
          <a:lstStyle/>
          <a:p>
            <a:r>
              <a:rPr lang="en-US" sz="2400" dirty="0">
                <a:latin typeface="Sitka Heading" panose="02000505000000020004" pitchFamily="2" charset="0"/>
              </a:rPr>
              <a:t>An Overview </a:t>
            </a:r>
          </a:p>
        </p:txBody>
      </p:sp>
    </p:spTree>
    <p:extLst>
      <p:ext uri="{BB962C8B-B14F-4D97-AF65-F5344CB8AC3E}">
        <p14:creationId xmlns:p14="http://schemas.microsoft.com/office/powerpoint/2010/main" val="274737244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5F54F-5E62-4120-8CBD-8FEE9ACA2AB1}"/>
              </a:ext>
            </a:extLst>
          </p:cNvPr>
          <p:cNvSpPr>
            <a:spLocks noGrp="1"/>
          </p:cNvSpPr>
          <p:nvPr>
            <p:ph type="title"/>
          </p:nvPr>
        </p:nvSpPr>
        <p:spPr/>
        <p:txBody>
          <a:bodyPr/>
          <a:lstStyle/>
          <a:p>
            <a:r>
              <a:rPr lang="en-US" dirty="0">
                <a:solidFill>
                  <a:schemeClr val="tx1"/>
                </a:solidFill>
                <a:latin typeface="Sitka Text" panose="02000505000000020004" pitchFamily="2" charset="0"/>
              </a:rPr>
              <a:t>Handling Estate Assets &amp; Estate Administration </a:t>
            </a:r>
          </a:p>
        </p:txBody>
      </p:sp>
      <p:graphicFrame>
        <p:nvGraphicFramePr>
          <p:cNvPr id="4" name="Content Placeholder 3">
            <a:extLst>
              <a:ext uri="{FF2B5EF4-FFF2-40B4-BE49-F238E27FC236}">
                <a16:creationId xmlns:a16="http://schemas.microsoft.com/office/drawing/2014/main" id="{8F15E906-382F-412F-BA64-13E30023046E}"/>
              </a:ext>
            </a:extLst>
          </p:cNvPr>
          <p:cNvGraphicFramePr>
            <a:graphicFrameLocks noGrp="1"/>
          </p:cNvGraphicFramePr>
          <p:nvPr>
            <p:ph idx="1"/>
            <p:extLst>
              <p:ext uri="{D42A27DB-BD31-4B8C-83A1-F6EECF244321}">
                <p14:modId xmlns:p14="http://schemas.microsoft.com/office/powerpoint/2010/main" val="2560816802"/>
              </p:ext>
            </p:extLst>
          </p:nvPr>
        </p:nvGraphicFramePr>
        <p:xfrm>
          <a:off x="1143000" y="2398427"/>
          <a:ext cx="9872664" cy="3577653"/>
        </p:xfrm>
        <a:graphic>
          <a:graphicData uri="http://schemas.openxmlformats.org/drawingml/2006/table">
            <a:tbl>
              <a:tblPr firstRow="1" bandRow="1">
                <a:tableStyleId>{5C22544A-7EE6-4342-B048-85BDC9FD1C3A}</a:tableStyleId>
              </a:tblPr>
              <a:tblGrid>
                <a:gridCol w="4936332">
                  <a:extLst>
                    <a:ext uri="{9D8B030D-6E8A-4147-A177-3AD203B41FA5}">
                      <a16:colId xmlns:a16="http://schemas.microsoft.com/office/drawing/2014/main" val="2132640787"/>
                    </a:ext>
                  </a:extLst>
                </a:gridCol>
                <a:gridCol w="4936332">
                  <a:extLst>
                    <a:ext uri="{9D8B030D-6E8A-4147-A177-3AD203B41FA5}">
                      <a16:colId xmlns:a16="http://schemas.microsoft.com/office/drawing/2014/main" val="3678072169"/>
                    </a:ext>
                  </a:extLst>
                </a:gridCol>
              </a:tblGrid>
              <a:tr h="979107">
                <a:tc>
                  <a:txBody>
                    <a:bodyPr/>
                    <a:lstStyle/>
                    <a:p>
                      <a:pPr algn="ctr"/>
                      <a:r>
                        <a:rPr lang="en-US" sz="4400" dirty="0">
                          <a:solidFill>
                            <a:schemeClr val="bg1"/>
                          </a:solidFill>
                          <a:latin typeface="Sitka Text" panose="02000505000000020004" pitchFamily="2" charset="0"/>
                        </a:rPr>
                        <a:t>Testate Estate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Sitka Text" panose="02000505000000020004" pitchFamily="2" charset="0"/>
                          <a:ea typeface="+mn-ea"/>
                          <a:cs typeface="+mn-cs"/>
                        </a:rPr>
                        <a:t>Intestate Estate</a:t>
                      </a:r>
                    </a:p>
                    <a:p>
                      <a:endParaRPr lang="en-US" sz="1800" dirty="0"/>
                    </a:p>
                  </a:txBody>
                  <a:tcPr/>
                </a:tc>
                <a:extLst>
                  <a:ext uri="{0D108BD9-81ED-4DB2-BD59-A6C34878D82A}">
                    <a16:rowId xmlns:a16="http://schemas.microsoft.com/office/drawing/2014/main" val="2392707351"/>
                  </a:ext>
                </a:extLst>
              </a:tr>
              <a:tr h="2541333">
                <a:tc>
                  <a:txBody>
                    <a:bodyPr/>
                    <a:lstStyle/>
                    <a:p>
                      <a:pPr algn="ctr"/>
                      <a:r>
                        <a:rPr lang="en-US" sz="2400" dirty="0">
                          <a:solidFill>
                            <a:srgbClr val="003399"/>
                          </a:solidFill>
                          <a:latin typeface="Sitka Text" panose="02000505000000020004" pitchFamily="2" charset="0"/>
                        </a:rPr>
                        <a:t>Die with Will </a:t>
                      </a:r>
                    </a:p>
                    <a:p>
                      <a:pPr algn="ctr"/>
                      <a:endParaRPr lang="en-US" sz="2400" dirty="0">
                        <a:solidFill>
                          <a:srgbClr val="003399"/>
                        </a:solidFill>
                        <a:latin typeface="Sitka Text" panose="02000505000000020004" pitchFamily="2" charset="0"/>
                      </a:endParaRPr>
                    </a:p>
                    <a:p>
                      <a:pPr algn="ctr"/>
                      <a:endParaRPr lang="en-US" sz="2400" dirty="0">
                        <a:solidFill>
                          <a:srgbClr val="003399"/>
                        </a:solidFill>
                        <a:latin typeface="Sitka Text" panose="02000505000000020004" pitchFamily="2" charset="0"/>
                      </a:endParaRPr>
                    </a:p>
                    <a:p>
                      <a:pPr algn="ctr"/>
                      <a:r>
                        <a:rPr lang="en-US" sz="2400" dirty="0">
                          <a:solidFill>
                            <a:srgbClr val="003399"/>
                          </a:solidFill>
                          <a:latin typeface="Sitka Text" panose="02000505000000020004" pitchFamily="2" charset="0"/>
                        </a:rPr>
                        <a:t>Will needs to be probated to distribute some or all of decedent's property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Sitka Text" panose="02000505000000020004" pitchFamily="2" charset="0"/>
                          <a:ea typeface="+mn-ea"/>
                          <a:cs typeface="+mn-cs"/>
                        </a:rPr>
                        <a:t>Assets owned by decedent that are not effectively disposed of by Will, operation of law or beneficiary designation pass to his or her intestate heirs  </a:t>
                      </a:r>
                    </a:p>
                    <a:p>
                      <a:endParaRPr lang="en-US" sz="2400" dirty="0"/>
                    </a:p>
                  </a:txBody>
                  <a:tcPr/>
                </a:tc>
                <a:extLst>
                  <a:ext uri="{0D108BD9-81ED-4DB2-BD59-A6C34878D82A}">
                    <a16:rowId xmlns:a16="http://schemas.microsoft.com/office/drawing/2014/main" val="373934623"/>
                  </a:ext>
                </a:extLst>
              </a:tr>
            </a:tbl>
          </a:graphicData>
        </a:graphic>
      </p:graphicFrame>
    </p:spTree>
    <p:extLst>
      <p:ext uri="{BB962C8B-B14F-4D97-AF65-F5344CB8AC3E}">
        <p14:creationId xmlns:p14="http://schemas.microsoft.com/office/powerpoint/2010/main" val="429462626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39A70-0F76-4307-9234-3B0A998FD061}"/>
              </a:ext>
            </a:extLst>
          </p:cNvPr>
          <p:cNvSpPr>
            <a:spLocks noGrp="1"/>
          </p:cNvSpPr>
          <p:nvPr>
            <p:ph type="title"/>
          </p:nvPr>
        </p:nvSpPr>
        <p:spPr/>
        <p:txBody>
          <a:bodyPr/>
          <a:lstStyle/>
          <a:p>
            <a:r>
              <a:rPr lang="en-US" dirty="0">
                <a:solidFill>
                  <a:schemeClr val="tx1"/>
                </a:solidFill>
                <a:latin typeface="Sitka Text" panose="02000505000000020004" pitchFamily="2" charset="0"/>
              </a:rPr>
              <a:t>Handling Estate Assets &amp; Estate Administration </a:t>
            </a:r>
            <a:endParaRPr lang="en-US" dirty="0"/>
          </a:p>
        </p:txBody>
      </p:sp>
      <p:sp>
        <p:nvSpPr>
          <p:cNvPr id="3" name="Content Placeholder 2">
            <a:extLst>
              <a:ext uri="{FF2B5EF4-FFF2-40B4-BE49-F238E27FC236}">
                <a16:creationId xmlns:a16="http://schemas.microsoft.com/office/drawing/2014/main" id="{6FFAF628-629C-4855-A00B-F6550FFD979D}"/>
              </a:ext>
            </a:extLst>
          </p:cNvPr>
          <p:cNvSpPr>
            <a:spLocks noGrp="1"/>
          </p:cNvSpPr>
          <p:nvPr>
            <p:ph idx="1"/>
          </p:nvPr>
        </p:nvSpPr>
        <p:spPr>
          <a:xfrm>
            <a:off x="1143000" y="1965960"/>
            <a:ext cx="10567737" cy="4130040"/>
          </a:xfrm>
        </p:spPr>
        <p:txBody>
          <a:bodyPr>
            <a:normAutofit fontScale="70000" lnSpcReduction="20000"/>
          </a:bodyPr>
          <a:lstStyle/>
          <a:p>
            <a:pPr marL="45720" indent="0">
              <a:buNone/>
            </a:pPr>
            <a:r>
              <a:rPr lang="en-US" sz="5700" b="1" dirty="0">
                <a:latin typeface="Sitka Text" panose="02000505000000020004" pitchFamily="2" charset="0"/>
              </a:rPr>
              <a:t>Important Issues:</a:t>
            </a:r>
          </a:p>
          <a:p>
            <a:pPr marL="45720" indent="0">
              <a:buNone/>
            </a:pPr>
            <a:endParaRPr lang="en-US" sz="100" b="1" dirty="0">
              <a:latin typeface="Sitka Text" panose="02000505000000020004" pitchFamily="2" charset="0"/>
            </a:endParaRPr>
          </a:p>
          <a:p>
            <a:pPr marL="45720" indent="0">
              <a:buNone/>
            </a:pPr>
            <a:r>
              <a:rPr lang="en-US" sz="4300" dirty="0">
                <a:latin typeface="Sitka Text" panose="02000505000000020004" pitchFamily="2" charset="0"/>
              </a:rPr>
              <a:t>What was the date of death?</a:t>
            </a:r>
          </a:p>
          <a:p>
            <a:pPr lvl="2">
              <a:buFont typeface="Courier New" panose="02070309020205020404" pitchFamily="49" charset="0"/>
              <a:buChar char="o"/>
            </a:pPr>
            <a:r>
              <a:rPr lang="en-US" sz="3600" dirty="0">
                <a:latin typeface="Sitka Text" panose="02000505000000020004" pitchFamily="2" charset="0"/>
              </a:rPr>
              <a:t> </a:t>
            </a:r>
            <a:r>
              <a:rPr lang="en-US" sz="3000" dirty="0">
                <a:latin typeface="Sitka Text" panose="02000505000000020004" pitchFamily="2" charset="0"/>
              </a:rPr>
              <a:t>Triggers potential due dates </a:t>
            </a:r>
          </a:p>
          <a:p>
            <a:pPr marL="548640" lvl="2" indent="0">
              <a:buNone/>
            </a:pPr>
            <a:endParaRPr lang="en-US" sz="3000" dirty="0">
              <a:latin typeface="Sitka Text" panose="02000505000000020004" pitchFamily="2" charset="0"/>
            </a:endParaRPr>
          </a:p>
          <a:p>
            <a:pPr marL="45720" indent="0">
              <a:buNone/>
            </a:pPr>
            <a:r>
              <a:rPr lang="en-US" sz="4300" dirty="0">
                <a:latin typeface="Sitka Text" panose="02000505000000020004" pitchFamily="2" charset="0"/>
              </a:rPr>
              <a:t>Who are decedent’s survivors and are they entitled to assets of decedent?</a:t>
            </a:r>
          </a:p>
          <a:p>
            <a:pPr marL="45720" indent="0">
              <a:buNone/>
            </a:pPr>
            <a:endParaRPr lang="en-US" sz="4300" dirty="0">
              <a:latin typeface="Sitka Text" panose="02000505000000020004" pitchFamily="2" charset="0"/>
            </a:endParaRPr>
          </a:p>
          <a:p>
            <a:pPr marL="45720" indent="0">
              <a:buNone/>
            </a:pPr>
            <a:r>
              <a:rPr lang="en-US" sz="4300" dirty="0">
                <a:latin typeface="Sitka Text" panose="02000505000000020004" pitchFamily="2" charset="0"/>
              </a:rPr>
              <a:t>Married at time of death?</a:t>
            </a:r>
          </a:p>
          <a:p>
            <a:pPr lvl="2">
              <a:buFont typeface="Courier New" panose="02070309020205020404" pitchFamily="49" charset="0"/>
              <a:buChar char="o"/>
            </a:pPr>
            <a:r>
              <a:rPr lang="en-US" sz="3600" dirty="0">
                <a:latin typeface="Sitka Text" panose="02000505000000020004" pitchFamily="2" charset="0"/>
              </a:rPr>
              <a:t> </a:t>
            </a:r>
            <a:r>
              <a:rPr lang="en-US" sz="3000" dirty="0">
                <a:latin typeface="Sitka Text" panose="02000505000000020004" pitchFamily="2" charset="0"/>
              </a:rPr>
              <a:t>Potential year’s support issue  </a:t>
            </a:r>
            <a:endParaRPr lang="en-US" sz="3600" dirty="0">
              <a:latin typeface="Sitka Text" panose="02000505000000020004" pitchFamily="2" charset="0"/>
            </a:endParaRPr>
          </a:p>
        </p:txBody>
      </p:sp>
    </p:spTree>
    <p:extLst>
      <p:ext uri="{BB962C8B-B14F-4D97-AF65-F5344CB8AC3E}">
        <p14:creationId xmlns:p14="http://schemas.microsoft.com/office/powerpoint/2010/main" val="185835528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88953-26B9-47C1-849E-297E2A882D9F}"/>
              </a:ext>
            </a:extLst>
          </p:cNvPr>
          <p:cNvSpPr>
            <a:spLocks noGrp="1"/>
          </p:cNvSpPr>
          <p:nvPr>
            <p:ph type="title"/>
          </p:nvPr>
        </p:nvSpPr>
        <p:spPr/>
        <p:txBody>
          <a:bodyPr/>
          <a:lstStyle/>
          <a:p>
            <a:r>
              <a:rPr lang="en-US" dirty="0">
                <a:solidFill>
                  <a:schemeClr val="tx1"/>
                </a:solidFill>
                <a:latin typeface="Sitka Text" panose="02000505000000020004" pitchFamily="2" charset="0"/>
              </a:rPr>
              <a:t>Handling Estate Assets &amp; Estate Administration </a:t>
            </a:r>
            <a:endParaRPr lang="en-US" dirty="0"/>
          </a:p>
        </p:txBody>
      </p:sp>
      <p:sp>
        <p:nvSpPr>
          <p:cNvPr id="3" name="Content Placeholder 2">
            <a:extLst>
              <a:ext uri="{FF2B5EF4-FFF2-40B4-BE49-F238E27FC236}">
                <a16:creationId xmlns:a16="http://schemas.microsoft.com/office/drawing/2014/main" id="{2CD80DA1-DE44-4310-86DA-1EFEA831029F}"/>
              </a:ext>
            </a:extLst>
          </p:cNvPr>
          <p:cNvSpPr>
            <a:spLocks noGrp="1"/>
          </p:cNvSpPr>
          <p:nvPr>
            <p:ph idx="1"/>
          </p:nvPr>
        </p:nvSpPr>
        <p:spPr>
          <a:xfrm>
            <a:off x="342900" y="2057399"/>
            <a:ext cx="11498580" cy="4487779"/>
          </a:xfrm>
        </p:spPr>
        <p:txBody>
          <a:bodyPr>
            <a:normAutofit/>
          </a:bodyPr>
          <a:lstStyle/>
          <a:p>
            <a:pPr marL="45720" indent="0">
              <a:buNone/>
            </a:pPr>
            <a:r>
              <a:rPr lang="en-US" sz="4000" b="1" dirty="0">
                <a:latin typeface="Sitka Text" panose="02000505000000020004" pitchFamily="2" charset="0"/>
              </a:rPr>
              <a:t>Divorced?</a:t>
            </a:r>
          </a:p>
          <a:p>
            <a:pPr marL="45720" indent="0">
              <a:buNone/>
            </a:pPr>
            <a:r>
              <a:rPr lang="en-US" sz="3200" dirty="0">
                <a:latin typeface="Sitka Text" panose="02000505000000020004" pitchFamily="2" charset="0"/>
              </a:rPr>
              <a:t>Ends former spouse’s right to year’s support</a:t>
            </a:r>
            <a:endParaRPr lang="en-US" sz="1400" dirty="0">
              <a:latin typeface="Sitka Text" panose="02000505000000020004" pitchFamily="2" charset="0"/>
            </a:endParaRPr>
          </a:p>
          <a:p>
            <a:pPr lvl="2">
              <a:buFont typeface="Courier New" panose="02070309020205020404" pitchFamily="49" charset="0"/>
              <a:buChar char="o"/>
            </a:pPr>
            <a:r>
              <a:rPr lang="en-US" sz="2400" dirty="0">
                <a:latin typeface="Sitka Text" panose="02000505000000020004" pitchFamily="2" charset="0"/>
              </a:rPr>
              <a:t> includes pending divorce actions </a:t>
            </a:r>
          </a:p>
          <a:p>
            <a:pPr marL="548640" lvl="2" indent="0">
              <a:buNone/>
            </a:pPr>
            <a:endParaRPr lang="en-US" sz="2400" dirty="0">
              <a:latin typeface="Sitka Text" panose="02000505000000020004" pitchFamily="2" charset="0"/>
            </a:endParaRPr>
          </a:p>
          <a:p>
            <a:pPr marL="45720" indent="0">
              <a:buNone/>
            </a:pPr>
            <a:r>
              <a:rPr lang="en-US" sz="3200" dirty="0">
                <a:latin typeface="Sitka Text" panose="02000505000000020004" pitchFamily="2" charset="0"/>
              </a:rPr>
              <a:t>Ends former spouse’s right to beneficiary designated assets in his/her name provided actually </a:t>
            </a:r>
            <a:r>
              <a:rPr lang="en-US" sz="3200" u="sng" dirty="0">
                <a:latin typeface="Sitka Text" panose="02000505000000020004" pitchFamily="2" charset="0"/>
              </a:rPr>
              <a:t>divorced</a:t>
            </a:r>
            <a:endParaRPr lang="en-US" sz="1600" dirty="0">
              <a:latin typeface="Sitka Text" panose="02000505000000020004" pitchFamily="2" charset="0"/>
            </a:endParaRPr>
          </a:p>
          <a:p>
            <a:pPr marL="45720" indent="0">
              <a:buNone/>
            </a:pPr>
            <a:r>
              <a:rPr lang="en-US" sz="3200" u="sng" dirty="0">
                <a:latin typeface="Sitka Text" panose="02000505000000020004" pitchFamily="2" charset="0"/>
              </a:rPr>
              <a:t>Exception</a:t>
            </a:r>
            <a:r>
              <a:rPr lang="en-US" sz="3200" dirty="0">
                <a:latin typeface="Sitka Text" panose="02000505000000020004" pitchFamily="2" charset="0"/>
              </a:rPr>
              <a:t> court orders certain assets to former spouse </a:t>
            </a:r>
          </a:p>
        </p:txBody>
      </p:sp>
    </p:spTree>
    <p:extLst>
      <p:ext uri="{BB962C8B-B14F-4D97-AF65-F5344CB8AC3E}">
        <p14:creationId xmlns:p14="http://schemas.microsoft.com/office/powerpoint/2010/main" val="56971467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55CA6-C118-4740-BA1C-D0188A2DD3AD}"/>
              </a:ext>
            </a:extLst>
          </p:cNvPr>
          <p:cNvSpPr>
            <a:spLocks noGrp="1"/>
          </p:cNvSpPr>
          <p:nvPr>
            <p:ph type="title"/>
          </p:nvPr>
        </p:nvSpPr>
        <p:spPr/>
        <p:txBody>
          <a:bodyPr/>
          <a:lstStyle/>
          <a:p>
            <a:r>
              <a:rPr lang="en-US" dirty="0">
                <a:solidFill>
                  <a:schemeClr val="tx1"/>
                </a:solidFill>
                <a:latin typeface="Sitka Text" panose="02000505000000020004" pitchFamily="2" charset="0"/>
              </a:rPr>
              <a:t>Handling Estate Assets &amp; Estate Administration </a:t>
            </a:r>
            <a:endParaRPr lang="en-US" dirty="0"/>
          </a:p>
        </p:txBody>
      </p:sp>
      <p:sp>
        <p:nvSpPr>
          <p:cNvPr id="3" name="Content Placeholder 2">
            <a:extLst>
              <a:ext uri="{FF2B5EF4-FFF2-40B4-BE49-F238E27FC236}">
                <a16:creationId xmlns:a16="http://schemas.microsoft.com/office/drawing/2014/main" id="{C3A26A49-B2D6-4D45-BD6C-7441661196A2}"/>
              </a:ext>
            </a:extLst>
          </p:cNvPr>
          <p:cNvSpPr>
            <a:spLocks noGrp="1"/>
          </p:cNvSpPr>
          <p:nvPr>
            <p:ph idx="1"/>
          </p:nvPr>
        </p:nvSpPr>
        <p:spPr/>
        <p:txBody>
          <a:bodyPr>
            <a:normAutofit lnSpcReduction="10000"/>
          </a:bodyPr>
          <a:lstStyle/>
          <a:p>
            <a:pPr marL="45720" indent="0">
              <a:buNone/>
            </a:pPr>
            <a:r>
              <a:rPr lang="en-US" sz="4000" b="1" dirty="0">
                <a:latin typeface="Sitka Text" panose="02000505000000020004" pitchFamily="2" charset="0"/>
              </a:rPr>
              <a:t>Kids?</a:t>
            </a:r>
          </a:p>
          <a:p>
            <a:pPr>
              <a:buFont typeface="Wingdings" panose="05000000000000000000" pitchFamily="2" charset="2"/>
              <a:buChar char="v"/>
            </a:pPr>
            <a:r>
              <a:rPr lang="en-US" sz="4000" dirty="0">
                <a:latin typeface="Sitka Text" panose="02000505000000020004" pitchFamily="2" charset="0"/>
              </a:rPr>
              <a:t> Minors? </a:t>
            </a:r>
          </a:p>
          <a:p>
            <a:pPr>
              <a:buFont typeface="Wingdings" panose="05000000000000000000" pitchFamily="2" charset="2"/>
              <a:buChar char="v"/>
            </a:pPr>
            <a:r>
              <a:rPr lang="en-US" sz="4000" dirty="0">
                <a:latin typeface="Sitka Text" panose="02000505000000020004" pitchFamily="2" charset="0"/>
              </a:rPr>
              <a:t> Disabled? </a:t>
            </a:r>
          </a:p>
          <a:p>
            <a:pPr>
              <a:buFont typeface="Wingdings" panose="05000000000000000000" pitchFamily="2" charset="2"/>
              <a:buChar char="v"/>
            </a:pPr>
            <a:r>
              <a:rPr lang="en-US" sz="4000" dirty="0">
                <a:latin typeface="Sitka Text" panose="02000505000000020004" pitchFamily="2" charset="0"/>
              </a:rPr>
              <a:t> Predeceased kids?</a:t>
            </a:r>
          </a:p>
          <a:p>
            <a:pPr>
              <a:buFont typeface="Wingdings" panose="05000000000000000000" pitchFamily="2" charset="2"/>
              <a:buChar char="v"/>
            </a:pPr>
            <a:r>
              <a:rPr lang="en-US" sz="4000" dirty="0">
                <a:latin typeface="Sitka Text" panose="02000505000000020004" pitchFamily="2" charset="0"/>
              </a:rPr>
              <a:t> If no spouse and no kids, then who is </a:t>
            </a:r>
            <a:r>
              <a:rPr lang="en-US" sz="4000" dirty="0">
                <a:solidFill>
                  <a:schemeClr val="bg1"/>
                </a:solidFill>
                <a:latin typeface="Sitka Text" panose="02000505000000020004" pitchFamily="2" charset="0"/>
              </a:rPr>
              <a:t>d</a:t>
            </a:r>
            <a:r>
              <a:rPr lang="en-US" sz="4000" dirty="0">
                <a:latin typeface="Sitka Text" panose="02000505000000020004" pitchFamily="2" charset="0"/>
              </a:rPr>
              <a:t>entitled to assets? </a:t>
            </a:r>
          </a:p>
        </p:txBody>
      </p:sp>
      <p:pic>
        <p:nvPicPr>
          <p:cNvPr id="4" name="Picture 3">
            <a:extLst>
              <a:ext uri="{FF2B5EF4-FFF2-40B4-BE49-F238E27FC236}">
                <a16:creationId xmlns:a16="http://schemas.microsoft.com/office/drawing/2014/main" id="{3DC4A2A0-1801-4775-A558-D98BD94BDADD}"/>
              </a:ext>
            </a:extLst>
          </p:cNvPr>
          <p:cNvPicPr>
            <a:picLocks noChangeAspect="1"/>
          </p:cNvPicPr>
          <p:nvPr/>
        </p:nvPicPr>
        <p:blipFill rotWithShape="1">
          <a:blip r:embed="rId3">
            <a:duotone>
              <a:schemeClr val="accent1">
                <a:shade val="45000"/>
                <a:satMod val="135000"/>
              </a:schemeClr>
              <a:prstClr val="white"/>
            </a:duotone>
          </a:blip>
          <a:srcRect t="33293" b="17890"/>
          <a:stretch/>
        </p:blipFill>
        <p:spPr>
          <a:xfrm>
            <a:off x="6096000" y="1965960"/>
            <a:ext cx="5320571" cy="1947500"/>
          </a:xfrm>
          <a:prstGeom prst="rect">
            <a:avLst/>
          </a:prstGeom>
        </p:spPr>
      </p:pic>
    </p:spTree>
    <p:extLst>
      <p:ext uri="{BB962C8B-B14F-4D97-AF65-F5344CB8AC3E}">
        <p14:creationId xmlns:p14="http://schemas.microsoft.com/office/powerpoint/2010/main" val="2791026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D19D429-892D-4B05-82B8-BDC8D86580AC}"/>
              </a:ext>
            </a:extLst>
          </p:cNvPr>
          <p:cNvGraphicFramePr>
            <a:graphicFrameLocks noGrp="1"/>
          </p:cNvGraphicFramePr>
          <p:nvPr>
            <p:ph idx="1"/>
            <p:extLst>
              <p:ext uri="{D42A27DB-BD31-4B8C-83A1-F6EECF244321}">
                <p14:modId xmlns:p14="http://schemas.microsoft.com/office/powerpoint/2010/main" val="2277332850"/>
              </p:ext>
            </p:extLst>
          </p:nvPr>
        </p:nvGraphicFramePr>
        <p:xfrm>
          <a:off x="655638" y="503238"/>
          <a:ext cx="10880725" cy="5851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3877519" y="5127584"/>
            <a:ext cx="2453833" cy="1015663"/>
          </a:xfrm>
          <a:prstGeom prst="rect">
            <a:avLst/>
          </a:prstGeom>
          <a:noFill/>
        </p:spPr>
        <p:txBody>
          <a:bodyPr wrap="square" rtlCol="0">
            <a:spAutoFit/>
          </a:bodyPr>
          <a:lstStyle/>
          <a:p>
            <a:r>
              <a:rPr lang="en-US" sz="6000" dirty="0">
                <a:solidFill>
                  <a:schemeClr val="bg1"/>
                </a:solidFill>
                <a:latin typeface="Sitka Text" panose="02000505000000020004"/>
              </a:rPr>
              <a:t>Me</a:t>
            </a:r>
          </a:p>
        </p:txBody>
      </p:sp>
      <p:sp>
        <p:nvSpPr>
          <p:cNvPr id="5" name="TextBox 4"/>
          <p:cNvSpPr txBox="1"/>
          <p:nvPr/>
        </p:nvSpPr>
        <p:spPr>
          <a:xfrm>
            <a:off x="6331352" y="5127585"/>
            <a:ext cx="4190035" cy="1015663"/>
          </a:xfrm>
          <a:prstGeom prst="rect">
            <a:avLst/>
          </a:prstGeom>
          <a:noFill/>
        </p:spPr>
        <p:txBody>
          <a:bodyPr wrap="square" rtlCol="0">
            <a:spAutoFit/>
          </a:bodyPr>
          <a:lstStyle/>
          <a:p>
            <a:r>
              <a:rPr lang="en-US" sz="6000" dirty="0">
                <a:solidFill>
                  <a:schemeClr val="bg1"/>
                </a:solidFill>
                <a:latin typeface="Sitka Text" panose="02000505000000020004"/>
              </a:rPr>
              <a:t>Spouse</a:t>
            </a:r>
          </a:p>
        </p:txBody>
      </p:sp>
    </p:spTree>
    <p:extLst>
      <p:ext uri="{BB962C8B-B14F-4D97-AF65-F5344CB8AC3E}">
        <p14:creationId xmlns:p14="http://schemas.microsoft.com/office/powerpoint/2010/main" val="186669126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A73BA-0008-4B16-96EA-370DCF9E7DAD}"/>
              </a:ext>
            </a:extLst>
          </p:cNvPr>
          <p:cNvSpPr>
            <a:spLocks noGrp="1"/>
          </p:cNvSpPr>
          <p:nvPr>
            <p:ph type="title"/>
          </p:nvPr>
        </p:nvSpPr>
        <p:spPr/>
        <p:txBody>
          <a:bodyPr/>
          <a:lstStyle/>
          <a:p>
            <a:r>
              <a:rPr lang="en-US" dirty="0">
                <a:solidFill>
                  <a:schemeClr val="tx1"/>
                </a:solidFill>
                <a:latin typeface="Sitka Text" panose="02000505000000020004" pitchFamily="2" charset="0"/>
              </a:rPr>
              <a:t>Handling Estate Assets &amp; Estate Administration </a:t>
            </a:r>
            <a:endParaRPr lang="en-US" dirty="0"/>
          </a:p>
        </p:txBody>
      </p:sp>
      <p:sp>
        <p:nvSpPr>
          <p:cNvPr id="3" name="Content Placeholder 2">
            <a:extLst>
              <a:ext uri="{FF2B5EF4-FFF2-40B4-BE49-F238E27FC236}">
                <a16:creationId xmlns:a16="http://schemas.microsoft.com/office/drawing/2014/main" id="{E3341B04-6913-4AAF-970E-D7969AC68495}"/>
              </a:ext>
            </a:extLst>
          </p:cNvPr>
          <p:cNvSpPr>
            <a:spLocks noGrp="1"/>
          </p:cNvSpPr>
          <p:nvPr>
            <p:ph idx="1"/>
          </p:nvPr>
        </p:nvSpPr>
        <p:spPr/>
        <p:txBody>
          <a:bodyPr>
            <a:normAutofit/>
          </a:bodyPr>
          <a:lstStyle/>
          <a:p>
            <a:pPr marL="45720" indent="0">
              <a:buNone/>
            </a:pPr>
            <a:r>
              <a:rPr lang="en-US" sz="4000" b="1" dirty="0">
                <a:latin typeface="Sitka Text" panose="02000505000000020004" pitchFamily="2" charset="0"/>
              </a:rPr>
              <a:t>What are the assets?</a:t>
            </a:r>
          </a:p>
          <a:p>
            <a:pPr>
              <a:buFont typeface="Wingdings" panose="05000000000000000000" pitchFamily="2" charset="2"/>
              <a:buChar char="v"/>
            </a:pPr>
            <a:r>
              <a:rPr lang="en-US" sz="4000" dirty="0">
                <a:latin typeface="Sitka Text" panose="02000505000000020004" pitchFamily="2" charset="0"/>
              </a:rPr>
              <a:t> </a:t>
            </a:r>
            <a:r>
              <a:rPr lang="en-US" sz="3600" dirty="0">
                <a:latin typeface="Sitka Text" panose="02000505000000020004" pitchFamily="2" charset="0"/>
              </a:rPr>
              <a:t>Three categories: </a:t>
            </a:r>
          </a:p>
          <a:p>
            <a:pPr lvl="2">
              <a:buFont typeface="Courier New" panose="02070309020205020404" pitchFamily="49" charset="0"/>
              <a:buChar char="o"/>
            </a:pPr>
            <a:r>
              <a:rPr lang="en-US" sz="2500" dirty="0">
                <a:latin typeface="Sitka Text" panose="02000505000000020004" pitchFamily="2" charset="0"/>
              </a:rPr>
              <a:t> Personal property (including vehicles, boats, etc.)</a:t>
            </a:r>
          </a:p>
          <a:p>
            <a:pPr lvl="2">
              <a:buFont typeface="Courier New" panose="02070309020205020404" pitchFamily="49" charset="0"/>
              <a:buChar char="o"/>
            </a:pPr>
            <a:r>
              <a:rPr lang="en-US" sz="2500" dirty="0">
                <a:latin typeface="Sitka Text" panose="02000505000000020004" pitchFamily="2" charset="0"/>
              </a:rPr>
              <a:t> Real property </a:t>
            </a:r>
          </a:p>
          <a:p>
            <a:pPr lvl="2">
              <a:buFont typeface="Courier New" panose="02070309020205020404" pitchFamily="49" charset="0"/>
              <a:buChar char="o"/>
            </a:pPr>
            <a:r>
              <a:rPr lang="en-US" sz="2500" dirty="0">
                <a:latin typeface="Sitka Text" panose="02000505000000020004" pitchFamily="2" charset="0"/>
              </a:rPr>
              <a:t> Intangible personal property (bank accounts, investment </a:t>
            </a:r>
            <a:r>
              <a:rPr lang="en-US" sz="2500" dirty="0">
                <a:solidFill>
                  <a:schemeClr val="bg1"/>
                </a:solidFill>
                <a:latin typeface="Sitka Text" panose="02000505000000020004" pitchFamily="2" charset="0"/>
              </a:rPr>
              <a:t>i</a:t>
            </a:r>
            <a:r>
              <a:rPr lang="en-US" sz="2500" dirty="0">
                <a:latin typeface="Sitka Text" panose="02000505000000020004" pitchFamily="2" charset="0"/>
              </a:rPr>
              <a:t>accounts, sticks, bonds, life insurance, annuities)</a:t>
            </a:r>
          </a:p>
        </p:txBody>
      </p:sp>
      <p:pic>
        <p:nvPicPr>
          <p:cNvPr id="4" name="Picture 3">
            <a:extLst>
              <a:ext uri="{FF2B5EF4-FFF2-40B4-BE49-F238E27FC236}">
                <a16:creationId xmlns:a16="http://schemas.microsoft.com/office/drawing/2014/main" id="{45B0F9F7-5EBA-470F-A77B-BAD824C982F1}"/>
              </a:ext>
            </a:extLst>
          </p:cNvPr>
          <p:cNvPicPr>
            <a:picLocks noChangeAspect="1"/>
          </p:cNvPicPr>
          <p:nvPr/>
        </p:nvPicPr>
        <p:blipFill>
          <a:blip r:embed="rId3"/>
          <a:stretch>
            <a:fillRect/>
          </a:stretch>
        </p:blipFill>
        <p:spPr>
          <a:xfrm>
            <a:off x="1260522" y="5090610"/>
            <a:ext cx="1949920" cy="1096830"/>
          </a:xfrm>
          <a:prstGeom prst="rect">
            <a:avLst/>
          </a:prstGeom>
        </p:spPr>
      </p:pic>
      <p:pic>
        <p:nvPicPr>
          <p:cNvPr id="5" name="Picture 4">
            <a:extLst>
              <a:ext uri="{FF2B5EF4-FFF2-40B4-BE49-F238E27FC236}">
                <a16:creationId xmlns:a16="http://schemas.microsoft.com/office/drawing/2014/main" id="{C88D41B9-BBB0-4A79-875B-6E07AC7C29B4}"/>
              </a:ext>
            </a:extLst>
          </p:cNvPr>
          <p:cNvPicPr>
            <a:picLocks noChangeAspect="1"/>
          </p:cNvPicPr>
          <p:nvPr/>
        </p:nvPicPr>
        <p:blipFill>
          <a:blip r:embed="rId4"/>
          <a:stretch>
            <a:fillRect/>
          </a:stretch>
        </p:blipFill>
        <p:spPr>
          <a:xfrm>
            <a:off x="5277883" y="4985112"/>
            <a:ext cx="1603103" cy="1202328"/>
          </a:xfrm>
          <a:prstGeom prst="rect">
            <a:avLst/>
          </a:prstGeom>
        </p:spPr>
      </p:pic>
      <p:pic>
        <p:nvPicPr>
          <p:cNvPr id="6" name="Picture 5">
            <a:extLst>
              <a:ext uri="{FF2B5EF4-FFF2-40B4-BE49-F238E27FC236}">
                <a16:creationId xmlns:a16="http://schemas.microsoft.com/office/drawing/2014/main" id="{C6D62B9E-92CF-4C7B-9775-EAC0CA3FE619}"/>
              </a:ext>
            </a:extLst>
          </p:cNvPr>
          <p:cNvPicPr>
            <a:picLocks noChangeAspect="1"/>
          </p:cNvPicPr>
          <p:nvPr/>
        </p:nvPicPr>
        <p:blipFill>
          <a:blip r:embed="rId5"/>
          <a:stretch>
            <a:fillRect/>
          </a:stretch>
        </p:blipFill>
        <p:spPr>
          <a:xfrm>
            <a:off x="9088183" y="4985112"/>
            <a:ext cx="1843295" cy="1227634"/>
          </a:xfrm>
          <a:prstGeom prst="rect">
            <a:avLst/>
          </a:prstGeom>
        </p:spPr>
      </p:pic>
      <p:sp>
        <p:nvSpPr>
          <p:cNvPr id="7" name="Rectangle 6">
            <a:extLst>
              <a:ext uri="{FF2B5EF4-FFF2-40B4-BE49-F238E27FC236}">
                <a16:creationId xmlns:a16="http://schemas.microsoft.com/office/drawing/2014/main" id="{3BD51CDD-50A6-4364-A1AC-F56187868D40}"/>
              </a:ext>
            </a:extLst>
          </p:cNvPr>
          <p:cNvSpPr/>
          <p:nvPr/>
        </p:nvSpPr>
        <p:spPr>
          <a:xfrm>
            <a:off x="244839" y="6187440"/>
            <a:ext cx="9036448" cy="461665"/>
          </a:xfrm>
          <a:prstGeom prst="rect">
            <a:avLst/>
          </a:prstGeom>
          <a:noFill/>
        </p:spPr>
        <p:txBody>
          <a:bodyPr wrap="none" lIns="91440" tIns="45720" rIns="91440" bIns="45720">
            <a:spAutoFit/>
          </a:bodyPr>
          <a:lstStyle/>
          <a:p>
            <a:r>
              <a:rPr lang="en-US" sz="2400" b="1" cap="none" spc="0" dirty="0">
                <a:ln w="0"/>
                <a:effectLst>
                  <a:outerShdw blurRad="38100" dist="25400" dir="5400000" algn="ctr" rotWithShape="0">
                    <a:srgbClr val="6E747A">
                      <a:alpha val="43000"/>
                    </a:srgbClr>
                  </a:outerShdw>
                </a:effectLst>
                <a:latin typeface="Sitka Text" panose="02000505000000020004" pitchFamily="2" charset="0"/>
              </a:rPr>
              <a:t>H</a:t>
            </a:r>
            <a:r>
              <a:rPr lang="en-US" sz="2400" b="1" dirty="0">
                <a:ln w="0"/>
                <a:effectLst>
                  <a:outerShdw blurRad="38100" dist="25400" dir="5400000" algn="ctr" rotWithShape="0">
                    <a:srgbClr val="6E747A">
                      <a:alpha val="43000"/>
                    </a:srgbClr>
                  </a:outerShdw>
                </a:effectLst>
                <a:latin typeface="Sitka Text" panose="02000505000000020004" pitchFamily="2" charset="0"/>
              </a:rPr>
              <a:t>andout: </a:t>
            </a:r>
            <a:r>
              <a:rPr lang="en-US" sz="2400" dirty="0">
                <a:ln w="0"/>
                <a:latin typeface="Sitka Text" panose="02000505000000020004" pitchFamily="2" charset="0"/>
              </a:rPr>
              <a:t>How to Spare Your Heirs a Battle Over Your Estate</a:t>
            </a:r>
            <a:endParaRPr lang="en-US" sz="2400" b="0" cap="none" spc="0" dirty="0">
              <a:ln w="0"/>
              <a:effectLst>
                <a:outerShdw blurRad="38100" dist="25400" dir="5400000" algn="ctr" rotWithShape="0">
                  <a:srgbClr val="6E747A">
                    <a:alpha val="43000"/>
                  </a:srgbClr>
                </a:outerShdw>
              </a:effectLst>
              <a:latin typeface="Sitka Text" panose="02000505000000020004" pitchFamily="2" charset="0"/>
            </a:endParaRPr>
          </a:p>
        </p:txBody>
      </p:sp>
    </p:spTree>
    <p:extLst>
      <p:ext uri="{BB962C8B-B14F-4D97-AF65-F5344CB8AC3E}">
        <p14:creationId xmlns:p14="http://schemas.microsoft.com/office/powerpoint/2010/main" val="251407696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7CFFD-F5FF-4606-B778-887BE6D492C8}"/>
              </a:ext>
            </a:extLst>
          </p:cNvPr>
          <p:cNvSpPr>
            <a:spLocks noGrp="1"/>
          </p:cNvSpPr>
          <p:nvPr>
            <p:ph type="title"/>
          </p:nvPr>
        </p:nvSpPr>
        <p:spPr/>
        <p:txBody>
          <a:bodyPr/>
          <a:lstStyle/>
          <a:p>
            <a:r>
              <a:rPr lang="en-US" dirty="0">
                <a:solidFill>
                  <a:schemeClr val="tx1"/>
                </a:solidFill>
                <a:latin typeface="Sitka Text" panose="02000505000000020004" pitchFamily="2" charset="0"/>
              </a:rPr>
              <a:t>Handling Estate Assets &amp; Estate Administration </a:t>
            </a:r>
            <a:endParaRPr lang="en-US" dirty="0"/>
          </a:p>
        </p:txBody>
      </p:sp>
      <p:sp>
        <p:nvSpPr>
          <p:cNvPr id="3" name="Content Placeholder 2">
            <a:extLst>
              <a:ext uri="{FF2B5EF4-FFF2-40B4-BE49-F238E27FC236}">
                <a16:creationId xmlns:a16="http://schemas.microsoft.com/office/drawing/2014/main" id="{C87C0E01-C3FA-4C6B-84D4-6A13D8BDCD36}"/>
              </a:ext>
            </a:extLst>
          </p:cNvPr>
          <p:cNvSpPr>
            <a:spLocks noGrp="1"/>
          </p:cNvSpPr>
          <p:nvPr>
            <p:ph idx="1"/>
          </p:nvPr>
        </p:nvSpPr>
        <p:spPr>
          <a:xfrm>
            <a:off x="1143000" y="2057400"/>
            <a:ext cx="10327105" cy="4038600"/>
          </a:xfrm>
        </p:spPr>
        <p:txBody>
          <a:bodyPr>
            <a:normAutofit/>
          </a:bodyPr>
          <a:lstStyle/>
          <a:p>
            <a:pPr marL="45720" indent="0">
              <a:buNone/>
            </a:pPr>
            <a:r>
              <a:rPr lang="en-US" sz="4000" dirty="0">
                <a:latin typeface="Sitka Text" panose="02000505000000020004" pitchFamily="2" charset="0"/>
              </a:rPr>
              <a:t>What are the date of death values for the assets? </a:t>
            </a:r>
          </a:p>
          <a:p>
            <a:pPr lvl="2">
              <a:buFont typeface="Courier New" panose="02070309020205020404" pitchFamily="49" charset="0"/>
              <a:buChar char="o"/>
            </a:pPr>
            <a:r>
              <a:rPr lang="en-US" sz="3600" dirty="0">
                <a:latin typeface="Sitka Text" panose="02000505000000020004" pitchFamily="2" charset="0"/>
              </a:rPr>
              <a:t> Important for valuation and tax purposes </a:t>
            </a:r>
          </a:p>
        </p:txBody>
      </p:sp>
    </p:spTree>
    <p:extLst>
      <p:ext uri="{BB962C8B-B14F-4D97-AF65-F5344CB8AC3E}">
        <p14:creationId xmlns:p14="http://schemas.microsoft.com/office/powerpoint/2010/main" val="57875095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38A80-3069-437E-9D91-8E0BB8218732}"/>
              </a:ext>
            </a:extLst>
          </p:cNvPr>
          <p:cNvSpPr>
            <a:spLocks noGrp="1"/>
          </p:cNvSpPr>
          <p:nvPr>
            <p:ph type="title"/>
          </p:nvPr>
        </p:nvSpPr>
        <p:spPr/>
        <p:txBody>
          <a:bodyPr/>
          <a:lstStyle/>
          <a:p>
            <a:r>
              <a:rPr lang="en-US" dirty="0">
                <a:solidFill>
                  <a:schemeClr val="tx1"/>
                </a:solidFill>
                <a:latin typeface="Sitka Text" panose="02000505000000020004" pitchFamily="2" charset="0"/>
              </a:rPr>
              <a:t>Handling Estate Assets &amp; Estate Administration </a:t>
            </a:r>
            <a:endParaRPr lang="en-US" dirty="0"/>
          </a:p>
        </p:txBody>
      </p:sp>
      <p:sp>
        <p:nvSpPr>
          <p:cNvPr id="3" name="Content Placeholder 2">
            <a:extLst>
              <a:ext uri="{FF2B5EF4-FFF2-40B4-BE49-F238E27FC236}">
                <a16:creationId xmlns:a16="http://schemas.microsoft.com/office/drawing/2014/main" id="{96F48EA7-0895-4830-B8FA-804C90B4E155}"/>
              </a:ext>
            </a:extLst>
          </p:cNvPr>
          <p:cNvSpPr>
            <a:spLocks noGrp="1"/>
          </p:cNvSpPr>
          <p:nvPr>
            <p:ph idx="1"/>
          </p:nvPr>
        </p:nvSpPr>
        <p:spPr/>
        <p:txBody>
          <a:bodyPr>
            <a:normAutofit lnSpcReduction="10000"/>
          </a:bodyPr>
          <a:lstStyle/>
          <a:p>
            <a:pPr>
              <a:buFont typeface="Wingdings" panose="05000000000000000000" pitchFamily="2" charset="2"/>
              <a:buChar char="v"/>
            </a:pPr>
            <a:r>
              <a:rPr lang="en-US" sz="3600" dirty="0">
                <a:latin typeface="Sitka Text" panose="02000505000000020004" pitchFamily="2" charset="0"/>
              </a:rPr>
              <a:t> </a:t>
            </a:r>
            <a:r>
              <a:rPr lang="en-US" sz="4000" dirty="0">
                <a:latin typeface="Sitka Text" panose="02000505000000020004" pitchFamily="2" charset="0"/>
              </a:rPr>
              <a:t>How are assets titled?</a:t>
            </a:r>
          </a:p>
          <a:p>
            <a:pPr lvl="2">
              <a:buFont typeface="Courier New" panose="02070309020205020404" pitchFamily="49" charset="0"/>
              <a:buChar char="o"/>
            </a:pPr>
            <a:r>
              <a:rPr lang="en-US" sz="2800" dirty="0">
                <a:latin typeface="Sitka Text" panose="02000505000000020004" pitchFamily="2" charset="0"/>
              </a:rPr>
              <a:t> Decedent's name alone?</a:t>
            </a:r>
          </a:p>
          <a:p>
            <a:pPr lvl="2">
              <a:buFont typeface="Courier New" panose="02070309020205020404" pitchFamily="49" charset="0"/>
              <a:buChar char="o"/>
            </a:pPr>
            <a:r>
              <a:rPr lang="en-US" sz="2800" dirty="0">
                <a:latin typeface="Sitka Text" panose="02000505000000020004" pitchFamily="2" charset="0"/>
              </a:rPr>
              <a:t> What assets?</a:t>
            </a:r>
          </a:p>
          <a:p>
            <a:pPr lvl="2">
              <a:buFont typeface="Courier New" panose="02070309020205020404" pitchFamily="49" charset="0"/>
              <a:buChar char="o"/>
            </a:pPr>
            <a:r>
              <a:rPr lang="en-US" sz="2800" dirty="0">
                <a:latin typeface="Sitka Text" panose="02000505000000020004" pitchFamily="2" charset="0"/>
              </a:rPr>
              <a:t> How much?</a:t>
            </a:r>
          </a:p>
          <a:p>
            <a:pPr>
              <a:buFont typeface="Wingdings" panose="05000000000000000000" pitchFamily="2" charset="2"/>
              <a:buChar char="v"/>
            </a:pPr>
            <a:r>
              <a:rPr lang="en-US" sz="3600" dirty="0">
                <a:latin typeface="Sitka Text" panose="02000505000000020004" pitchFamily="2" charset="0"/>
              </a:rPr>
              <a:t> </a:t>
            </a:r>
            <a:r>
              <a:rPr lang="en-US" sz="4000" dirty="0">
                <a:latin typeface="Sitka Text" panose="02000505000000020004" pitchFamily="2" charset="0"/>
              </a:rPr>
              <a:t>Beneficiary designated </a:t>
            </a:r>
          </a:p>
          <a:p>
            <a:pPr lvl="2">
              <a:buFont typeface="Courier New" panose="02070309020205020404" pitchFamily="49" charset="0"/>
              <a:buChar char="o"/>
            </a:pPr>
            <a:r>
              <a:rPr lang="en-US" sz="2800" dirty="0">
                <a:latin typeface="Sitka Text" panose="02000505000000020004" pitchFamily="2" charset="0"/>
              </a:rPr>
              <a:t> Joint, TOD, or POD?</a:t>
            </a:r>
          </a:p>
          <a:p>
            <a:pPr lvl="2">
              <a:buFont typeface="Courier New" panose="02070309020205020404" pitchFamily="49" charset="0"/>
              <a:buChar char="o"/>
            </a:pPr>
            <a:r>
              <a:rPr lang="en-US" sz="2800" dirty="0">
                <a:latin typeface="Sitka Text" panose="02000505000000020004" pitchFamily="2" charset="0"/>
              </a:rPr>
              <a:t> What assets? </a:t>
            </a:r>
          </a:p>
          <a:p>
            <a:pPr lvl="2">
              <a:buFont typeface="Courier New" panose="02070309020205020404" pitchFamily="49" charset="0"/>
              <a:buChar char="o"/>
            </a:pPr>
            <a:r>
              <a:rPr lang="en-US" sz="2800" dirty="0">
                <a:latin typeface="Sitka Text" panose="02000505000000020004" pitchFamily="2" charset="0"/>
              </a:rPr>
              <a:t> How much? </a:t>
            </a:r>
          </a:p>
        </p:txBody>
      </p:sp>
    </p:spTree>
    <p:extLst>
      <p:ext uri="{BB962C8B-B14F-4D97-AF65-F5344CB8AC3E}">
        <p14:creationId xmlns:p14="http://schemas.microsoft.com/office/powerpoint/2010/main" val="105833005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FC4B1-B8C2-4A5F-B0FD-C1FFC39073AF}"/>
              </a:ext>
            </a:extLst>
          </p:cNvPr>
          <p:cNvSpPr>
            <a:spLocks noGrp="1"/>
          </p:cNvSpPr>
          <p:nvPr>
            <p:ph type="title"/>
          </p:nvPr>
        </p:nvSpPr>
        <p:spPr/>
        <p:txBody>
          <a:bodyPr/>
          <a:lstStyle/>
          <a:p>
            <a:r>
              <a:rPr lang="en-US" dirty="0">
                <a:solidFill>
                  <a:schemeClr val="tx1"/>
                </a:solidFill>
                <a:latin typeface="Sitka Text" panose="02000505000000020004" pitchFamily="2" charset="0"/>
              </a:rPr>
              <a:t>Handling Estate Assets &amp; Estate Administration </a:t>
            </a:r>
            <a:endParaRPr lang="en-US" dirty="0"/>
          </a:p>
        </p:txBody>
      </p:sp>
      <p:sp>
        <p:nvSpPr>
          <p:cNvPr id="3" name="Content Placeholder 2">
            <a:extLst>
              <a:ext uri="{FF2B5EF4-FFF2-40B4-BE49-F238E27FC236}">
                <a16:creationId xmlns:a16="http://schemas.microsoft.com/office/drawing/2014/main" id="{43D5B9EA-C58F-42A8-946D-EE4EBDE06727}"/>
              </a:ext>
            </a:extLst>
          </p:cNvPr>
          <p:cNvSpPr>
            <a:spLocks noGrp="1"/>
          </p:cNvSpPr>
          <p:nvPr>
            <p:ph idx="1"/>
          </p:nvPr>
        </p:nvSpPr>
        <p:spPr>
          <a:xfrm>
            <a:off x="1143000" y="2057399"/>
            <a:ext cx="10375232" cy="1102361"/>
          </a:xfrm>
        </p:spPr>
        <p:txBody>
          <a:bodyPr>
            <a:normAutofit/>
          </a:bodyPr>
          <a:lstStyle/>
          <a:p>
            <a:pPr marL="45720" indent="0">
              <a:buNone/>
            </a:pPr>
            <a:r>
              <a:rPr lang="en-US" sz="3600" dirty="0">
                <a:latin typeface="Sitka Text" panose="02000505000000020004" pitchFamily="2" charset="0"/>
              </a:rPr>
              <a:t>Determine whether need to open estate/if Will needs to be probated </a:t>
            </a:r>
          </a:p>
          <a:p>
            <a:pPr marL="45720" indent="0">
              <a:buNone/>
            </a:pPr>
            <a:endParaRPr lang="en-US" sz="3600" dirty="0">
              <a:latin typeface="Sitka Text" panose="02000505000000020004" pitchFamily="2" charset="0"/>
            </a:endParaRPr>
          </a:p>
        </p:txBody>
      </p:sp>
      <p:pic>
        <p:nvPicPr>
          <p:cNvPr id="5" name="Picture 4" descr="Text, whiteboard&#10;&#10;Description automatically generated">
            <a:extLst>
              <a:ext uri="{FF2B5EF4-FFF2-40B4-BE49-F238E27FC236}">
                <a16:creationId xmlns:a16="http://schemas.microsoft.com/office/drawing/2014/main" id="{D7F30F3A-BF85-44F2-8FFF-5F2CC08697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2460" y="2608579"/>
            <a:ext cx="5209540" cy="3456683"/>
          </a:xfrm>
          <a:prstGeom prst="rect">
            <a:avLst/>
          </a:prstGeom>
        </p:spPr>
      </p:pic>
    </p:spTree>
    <p:extLst>
      <p:ext uri="{BB962C8B-B14F-4D97-AF65-F5344CB8AC3E}">
        <p14:creationId xmlns:p14="http://schemas.microsoft.com/office/powerpoint/2010/main" val="292299902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0CEDF-77D2-4B5F-BDD0-03E9A19E15E2}"/>
              </a:ext>
            </a:extLst>
          </p:cNvPr>
          <p:cNvSpPr>
            <a:spLocks noGrp="1"/>
          </p:cNvSpPr>
          <p:nvPr>
            <p:ph type="title"/>
          </p:nvPr>
        </p:nvSpPr>
        <p:spPr/>
        <p:txBody>
          <a:bodyPr/>
          <a:lstStyle/>
          <a:p>
            <a:r>
              <a:rPr lang="en-US" dirty="0">
                <a:solidFill>
                  <a:schemeClr val="tx1"/>
                </a:solidFill>
                <a:latin typeface="Sitka Text" panose="02000505000000020004" pitchFamily="2" charset="0"/>
              </a:rPr>
              <a:t>Handling Estate Assets &amp; Estate Administration </a:t>
            </a:r>
            <a:endParaRPr lang="en-US" dirty="0"/>
          </a:p>
        </p:txBody>
      </p:sp>
      <p:sp>
        <p:nvSpPr>
          <p:cNvPr id="3" name="Content Placeholder 2">
            <a:extLst>
              <a:ext uri="{FF2B5EF4-FFF2-40B4-BE49-F238E27FC236}">
                <a16:creationId xmlns:a16="http://schemas.microsoft.com/office/drawing/2014/main" id="{68C40826-9D87-4993-9F29-F1E5AE342C23}"/>
              </a:ext>
            </a:extLst>
          </p:cNvPr>
          <p:cNvSpPr>
            <a:spLocks noGrp="1"/>
          </p:cNvSpPr>
          <p:nvPr>
            <p:ph idx="1"/>
          </p:nvPr>
        </p:nvSpPr>
        <p:spPr>
          <a:xfrm>
            <a:off x="1143000" y="2057400"/>
            <a:ext cx="10904621" cy="4457700"/>
          </a:xfrm>
        </p:spPr>
        <p:txBody>
          <a:bodyPr>
            <a:normAutofit fontScale="92500" lnSpcReduction="10000"/>
          </a:bodyPr>
          <a:lstStyle/>
          <a:p>
            <a:pPr marL="45720" indent="0">
              <a:buNone/>
            </a:pPr>
            <a:r>
              <a:rPr lang="en-US" sz="4700" b="1" dirty="0">
                <a:latin typeface="Sitka Text" panose="02000505000000020004" pitchFamily="2" charset="0"/>
              </a:rPr>
              <a:t>Is Will valid? </a:t>
            </a:r>
          </a:p>
          <a:p>
            <a:pPr>
              <a:buFont typeface="Wingdings" panose="05000000000000000000" pitchFamily="2" charset="2"/>
              <a:buChar char="v"/>
            </a:pPr>
            <a:r>
              <a:rPr lang="en-US" sz="3500" dirty="0">
                <a:latin typeface="Sitka Text" panose="02000505000000020004" pitchFamily="2" charset="0"/>
              </a:rPr>
              <a:t> Testamentary capacity</a:t>
            </a:r>
          </a:p>
          <a:p>
            <a:pPr lvl="2">
              <a:buFont typeface="Courier New" panose="02070309020205020404" pitchFamily="49" charset="0"/>
              <a:buChar char="o"/>
            </a:pPr>
            <a:r>
              <a:rPr lang="en-US" sz="2400" dirty="0">
                <a:latin typeface="Sitka Text" panose="02000505000000020004" pitchFamily="2" charset="0"/>
              </a:rPr>
              <a:t> 18 or older, of sound mind  </a:t>
            </a:r>
          </a:p>
          <a:p>
            <a:pPr>
              <a:buFont typeface="Wingdings" panose="05000000000000000000" pitchFamily="2" charset="2"/>
              <a:buChar char="v"/>
            </a:pPr>
            <a:r>
              <a:rPr lang="en-US" sz="3200" dirty="0">
                <a:latin typeface="Sitka Text" panose="02000505000000020004" pitchFamily="2" charset="0"/>
              </a:rPr>
              <a:t> </a:t>
            </a:r>
            <a:r>
              <a:rPr lang="en-US" sz="3500" dirty="0">
                <a:latin typeface="Sitka Text" panose="02000505000000020004" pitchFamily="2" charset="0"/>
              </a:rPr>
              <a:t>Testamentary Intent </a:t>
            </a:r>
          </a:p>
          <a:p>
            <a:pPr>
              <a:buFont typeface="Wingdings" panose="05000000000000000000" pitchFamily="2" charset="2"/>
              <a:buChar char="v"/>
            </a:pPr>
            <a:r>
              <a:rPr lang="en-US" sz="3200" dirty="0">
                <a:latin typeface="Sitka Text" panose="02000505000000020004" pitchFamily="2" charset="0"/>
              </a:rPr>
              <a:t> </a:t>
            </a:r>
            <a:r>
              <a:rPr lang="en-US" sz="3500" dirty="0">
                <a:latin typeface="Sitka Text" panose="02000505000000020004" pitchFamily="2" charset="0"/>
              </a:rPr>
              <a:t>Positive disposition of assets</a:t>
            </a:r>
            <a:endParaRPr lang="en-US" sz="3200" dirty="0">
              <a:latin typeface="Sitka Text" panose="02000505000000020004" pitchFamily="2" charset="0"/>
            </a:endParaRPr>
          </a:p>
          <a:p>
            <a:pPr lvl="2">
              <a:buFont typeface="Courier New" panose="02070309020205020404" pitchFamily="49" charset="0"/>
              <a:buChar char="o"/>
            </a:pPr>
            <a:r>
              <a:rPr lang="en-US" sz="2600" dirty="0">
                <a:latin typeface="Sitka Text" panose="02000505000000020004" pitchFamily="2" charset="0"/>
              </a:rPr>
              <a:t> In writing signed by decedent at the time of death </a:t>
            </a:r>
          </a:p>
          <a:p>
            <a:pPr lvl="2">
              <a:buFont typeface="Courier New" panose="02070309020205020404" pitchFamily="49" charset="0"/>
              <a:buChar char="o"/>
            </a:pPr>
            <a:r>
              <a:rPr lang="en-US" sz="2600" dirty="0">
                <a:latin typeface="Sitka Text" panose="02000505000000020004" pitchFamily="2" charset="0"/>
              </a:rPr>
              <a:t> Note absence of witnesses for Will validity</a:t>
            </a:r>
          </a:p>
          <a:p>
            <a:pPr>
              <a:buFont typeface="Wingdings" panose="05000000000000000000" pitchFamily="2" charset="2"/>
              <a:buChar char="v"/>
            </a:pPr>
            <a:r>
              <a:rPr lang="en-US" sz="3200" dirty="0">
                <a:latin typeface="Sitka Text" panose="02000505000000020004" pitchFamily="2" charset="0"/>
              </a:rPr>
              <a:t> </a:t>
            </a:r>
            <a:r>
              <a:rPr lang="en-US" sz="3500" dirty="0">
                <a:latin typeface="Sitka Text" panose="02000505000000020004" pitchFamily="2" charset="0"/>
              </a:rPr>
              <a:t>Validity requirements not same as probate </a:t>
            </a:r>
            <a:r>
              <a:rPr lang="en-US" sz="3500" dirty="0">
                <a:solidFill>
                  <a:schemeClr val="bg1"/>
                </a:solidFill>
                <a:latin typeface="Sitka Text" panose="02000505000000020004" pitchFamily="2" charset="0"/>
              </a:rPr>
              <a:t>g</a:t>
            </a:r>
            <a:r>
              <a:rPr lang="en-US" sz="3500" dirty="0">
                <a:latin typeface="Sitka Text" panose="02000505000000020004" pitchFamily="2" charset="0"/>
              </a:rPr>
              <a:t>requirements </a:t>
            </a:r>
            <a:endParaRPr lang="en-US" sz="3200" dirty="0">
              <a:latin typeface="Sitka Text" panose="02000505000000020004" pitchFamily="2" charset="0"/>
            </a:endParaRPr>
          </a:p>
        </p:txBody>
      </p:sp>
    </p:spTree>
    <p:extLst>
      <p:ext uri="{BB962C8B-B14F-4D97-AF65-F5344CB8AC3E}">
        <p14:creationId xmlns:p14="http://schemas.microsoft.com/office/powerpoint/2010/main" val="238399807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43FD7-13CA-421E-9FBE-F729DB14335E}"/>
              </a:ext>
            </a:extLst>
          </p:cNvPr>
          <p:cNvSpPr>
            <a:spLocks noGrp="1"/>
          </p:cNvSpPr>
          <p:nvPr>
            <p:ph type="title"/>
          </p:nvPr>
        </p:nvSpPr>
        <p:spPr/>
        <p:txBody>
          <a:bodyPr/>
          <a:lstStyle/>
          <a:p>
            <a:r>
              <a:rPr lang="en-US" dirty="0">
                <a:solidFill>
                  <a:schemeClr val="tx1"/>
                </a:solidFill>
                <a:latin typeface="Sitka Text" panose="02000505000000020004" pitchFamily="2" charset="0"/>
              </a:rPr>
              <a:t>Handling Estate Assets &amp; Estate Administration </a:t>
            </a:r>
            <a:endParaRPr lang="en-US" dirty="0"/>
          </a:p>
        </p:txBody>
      </p:sp>
      <p:sp>
        <p:nvSpPr>
          <p:cNvPr id="3" name="Content Placeholder 2">
            <a:extLst>
              <a:ext uri="{FF2B5EF4-FFF2-40B4-BE49-F238E27FC236}">
                <a16:creationId xmlns:a16="http://schemas.microsoft.com/office/drawing/2014/main" id="{11568AFA-7277-43A2-B168-F9C06A5FEFC8}"/>
              </a:ext>
            </a:extLst>
          </p:cNvPr>
          <p:cNvSpPr>
            <a:spLocks noGrp="1"/>
          </p:cNvSpPr>
          <p:nvPr>
            <p:ph idx="1"/>
          </p:nvPr>
        </p:nvSpPr>
        <p:spPr/>
        <p:txBody>
          <a:bodyPr>
            <a:normAutofit/>
          </a:bodyPr>
          <a:lstStyle/>
          <a:p>
            <a:pPr marL="45720" indent="0">
              <a:buNone/>
            </a:pPr>
            <a:r>
              <a:rPr lang="en-US" sz="4300" b="1" dirty="0">
                <a:latin typeface="Sitka Text" panose="02000505000000020004" pitchFamily="2" charset="0"/>
              </a:rPr>
              <a:t>Probate of Will </a:t>
            </a:r>
          </a:p>
          <a:p>
            <a:pPr>
              <a:buFont typeface="Wingdings" panose="05000000000000000000" pitchFamily="2" charset="2"/>
              <a:buChar char="v"/>
            </a:pPr>
            <a:r>
              <a:rPr lang="en-US" sz="3600" dirty="0">
                <a:latin typeface="Sitka Text" panose="02000505000000020004" pitchFamily="2" charset="0"/>
              </a:rPr>
              <a:t> Initiated by person named executor </a:t>
            </a:r>
            <a:r>
              <a:rPr lang="en-US" sz="3600" dirty="0">
                <a:solidFill>
                  <a:schemeClr val="bg1"/>
                </a:solidFill>
                <a:latin typeface="Sitka Text" panose="02000505000000020004" pitchFamily="2" charset="0"/>
              </a:rPr>
              <a:t>d</a:t>
            </a:r>
            <a:r>
              <a:rPr lang="en-US" sz="3600" dirty="0">
                <a:latin typeface="Sitka Text" panose="02000505000000020004" pitchFamily="2" charset="0"/>
              </a:rPr>
              <a:t>appearing before Probate Court	</a:t>
            </a:r>
          </a:p>
          <a:p>
            <a:pPr>
              <a:buFont typeface="Wingdings" panose="05000000000000000000" pitchFamily="2" charset="2"/>
              <a:buChar char="v"/>
            </a:pPr>
            <a:r>
              <a:rPr lang="en-US" sz="3600" dirty="0">
                <a:latin typeface="Sitka Text" panose="02000505000000020004" pitchFamily="2" charset="0"/>
              </a:rPr>
              <a:t> Must supply Probate Court with:</a:t>
            </a:r>
          </a:p>
          <a:p>
            <a:pPr lvl="2">
              <a:buFont typeface="Courier New" panose="02070309020205020404" pitchFamily="49" charset="0"/>
              <a:buChar char="o"/>
            </a:pPr>
            <a:r>
              <a:rPr lang="en-US" sz="2800" dirty="0">
                <a:latin typeface="Sitka Text" panose="02000505000000020004" pitchFamily="2" charset="0"/>
              </a:rPr>
              <a:t> Original Will</a:t>
            </a:r>
          </a:p>
          <a:p>
            <a:pPr lvl="2">
              <a:buFont typeface="Courier New" panose="02070309020205020404" pitchFamily="49" charset="0"/>
              <a:buChar char="o"/>
            </a:pPr>
            <a:r>
              <a:rPr lang="en-US" sz="2800" dirty="0">
                <a:latin typeface="Sitka Text" panose="02000505000000020004" pitchFamily="2" charset="0"/>
              </a:rPr>
              <a:t> Petition for Probate/Letters Testamentary</a:t>
            </a:r>
          </a:p>
          <a:p>
            <a:pPr lvl="2">
              <a:buFont typeface="Courier New" panose="02070309020205020404" pitchFamily="49" charset="0"/>
              <a:buChar char="o"/>
            </a:pPr>
            <a:r>
              <a:rPr lang="en-US" sz="2800" dirty="0">
                <a:latin typeface="Sitka Text" panose="02000505000000020004" pitchFamily="2" charset="0"/>
              </a:rPr>
              <a:t> Pay Court’s fee for probate of Will</a:t>
            </a:r>
          </a:p>
        </p:txBody>
      </p:sp>
    </p:spTree>
    <p:extLst>
      <p:ext uri="{BB962C8B-B14F-4D97-AF65-F5344CB8AC3E}">
        <p14:creationId xmlns:p14="http://schemas.microsoft.com/office/powerpoint/2010/main" val="231059610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2B895-6256-43CD-A8D9-1140F60CB020}"/>
              </a:ext>
            </a:extLst>
          </p:cNvPr>
          <p:cNvSpPr>
            <a:spLocks noGrp="1"/>
          </p:cNvSpPr>
          <p:nvPr>
            <p:ph type="title"/>
          </p:nvPr>
        </p:nvSpPr>
        <p:spPr/>
        <p:txBody>
          <a:bodyPr/>
          <a:lstStyle/>
          <a:p>
            <a:r>
              <a:rPr lang="en-US" dirty="0">
                <a:solidFill>
                  <a:schemeClr val="tx1"/>
                </a:solidFill>
                <a:latin typeface="Sitka Text" panose="02000505000000020004" pitchFamily="2" charset="0"/>
              </a:rPr>
              <a:t>Handling Estate Assets &amp; Estate Administration </a:t>
            </a:r>
            <a:endParaRPr lang="en-US" dirty="0"/>
          </a:p>
        </p:txBody>
      </p:sp>
      <p:sp>
        <p:nvSpPr>
          <p:cNvPr id="3" name="Content Placeholder 2">
            <a:extLst>
              <a:ext uri="{FF2B5EF4-FFF2-40B4-BE49-F238E27FC236}">
                <a16:creationId xmlns:a16="http://schemas.microsoft.com/office/drawing/2014/main" id="{B14E6AF4-2BD3-4B06-BA86-A81589FDBD71}"/>
              </a:ext>
            </a:extLst>
          </p:cNvPr>
          <p:cNvSpPr>
            <a:spLocks noGrp="1"/>
          </p:cNvSpPr>
          <p:nvPr>
            <p:ph idx="1"/>
          </p:nvPr>
        </p:nvSpPr>
        <p:spPr>
          <a:xfrm>
            <a:off x="1143000" y="2057399"/>
            <a:ext cx="10629900" cy="4551947"/>
          </a:xfrm>
        </p:spPr>
        <p:txBody>
          <a:bodyPr>
            <a:normAutofit fontScale="92500"/>
          </a:bodyPr>
          <a:lstStyle/>
          <a:p>
            <a:pPr>
              <a:buFont typeface="Wingdings" panose="05000000000000000000" pitchFamily="2" charset="2"/>
              <a:buChar char="v"/>
            </a:pPr>
            <a:r>
              <a:rPr lang="en-US" sz="3200" dirty="0">
                <a:latin typeface="Sitka Text" panose="02000505000000020004" pitchFamily="2" charset="0"/>
              </a:rPr>
              <a:t> Unless Will is </a:t>
            </a:r>
            <a:r>
              <a:rPr lang="en-US" sz="3200" b="1" dirty="0">
                <a:latin typeface="Sitka Text" panose="02000505000000020004" pitchFamily="2" charset="0"/>
              </a:rPr>
              <a:t>“</a:t>
            </a:r>
            <a:r>
              <a:rPr lang="en-US" sz="3200" b="1" u="sng" dirty="0">
                <a:latin typeface="Sitka Text" panose="02000505000000020004" pitchFamily="2" charset="0"/>
              </a:rPr>
              <a:t>self-proved</a:t>
            </a:r>
            <a:r>
              <a:rPr lang="en-US" sz="3200" b="1" dirty="0">
                <a:latin typeface="Sitka Text" panose="02000505000000020004" pitchFamily="2" charset="0"/>
              </a:rPr>
              <a:t>”</a:t>
            </a:r>
            <a:r>
              <a:rPr lang="en-US" sz="3200" b="1" u="sng" dirty="0">
                <a:latin typeface="Sitka Text" panose="02000505000000020004" pitchFamily="2" charset="0"/>
              </a:rPr>
              <a:t> </a:t>
            </a:r>
          </a:p>
          <a:p>
            <a:pPr marL="548640" lvl="2" indent="0">
              <a:buNone/>
            </a:pPr>
            <a:r>
              <a:rPr lang="en-US" sz="2400" dirty="0">
                <a:latin typeface="Sitka Text" panose="02000505000000020004" pitchFamily="2" charset="0"/>
              </a:rPr>
              <a:t>The decedent and two witnesses to the Will attest to their signature before a notary at time of signing) </a:t>
            </a:r>
          </a:p>
          <a:p>
            <a:pPr marL="548640" lvl="2" indent="0">
              <a:buNone/>
            </a:pPr>
            <a:r>
              <a:rPr lang="en-US" sz="2400" dirty="0">
                <a:latin typeface="Sitka Text" panose="02000505000000020004" pitchFamily="2" charset="0"/>
              </a:rPr>
              <a:t>Two witnesses must prove the signature of the decedent</a:t>
            </a:r>
          </a:p>
          <a:p>
            <a:pPr>
              <a:buFont typeface="Wingdings" panose="05000000000000000000" pitchFamily="2" charset="2"/>
              <a:buChar char="v"/>
            </a:pPr>
            <a:r>
              <a:rPr lang="en-US" sz="3200" dirty="0">
                <a:latin typeface="Sitka Text" panose="02000505000000020004" pitchFamily="2" charset="0"/>
              </a:rPr>
              <a:t> Will </a:t>
            </a:r>
            <a:r>
              <a:rPr lang="en-US" sz="3200" b="1" u="sng" dirty="0">
                <a:latin typeface="Sitka Text" panose="02000505000000020004" pitchFamily="2" charset="0"/>
              </a:rPr>
              <a:t>signed by decedent</a:t>
            </a:r>
          </a:p>
          <a:p>
            <a:pPr marL="548640" lvl="2" indent="0">
              <a:buNone/>
            </a:pPr>
            <a:r>
              <a:rPr lang="en-US" sz="2400" dirty="0">
                <a:latin typeface="Sitka Text" panose="02000505000000020004" pitchFamily="2" charset="0"/>
              </a:rPr>
              <a:t>Subscribing” witnesses preferred over “non-subscribing” witnesses. </a:t>
            </a:r>
          </a:p>
          <a:p>
            <a:pPr>
              <a:buFont typeface="Wingdings" panose="05000000000000000000" pitchFamily="2" charset="2"/>
              <a:buChar char="v"/>
            </a:pPr>
            <a:r>
              <a:rPr lang="en-US" sz="3200" dirty="0">
                <a:latin typeface="Sitka Text" panose="02000505000000020004" pitchFamily="2" charset="0"/>
              </a:rPr>
              <a:t> Will </a:t>
            </a:r>
            <a:r>
              <a:rPr lang="en-US" sz="3200" b="1" u="sng" dirty="0">
                <a:latin typeface="Sitka Text" panose="02000505000000020004" pitchFamily="2" charset="0"/>
              </a:rPr>
              <a:t>signed by maker or by another </a:t>
            </a:r>
          </a:p>
          <a:p>
            <a:pPr marL="548640" lvl="2" indent="0">
              <a:buNone/>
            </a:pPr>
            <a:r>
              <a:rPr lang="en-US" sz="2400" dirty="0">
                <a:latin typeface="Sitka Text" panose="02000505000000020004" pitchFamily="2" charset="0"/>
              </a:rPr>
              <a:t>Must be done in the presence of two witnesses who sign their names to the Will in decedent’s presence a/k/a subscribing witnesses </a:t>
            </a:r>
          </a:p>
          <a:p>
            <a:pPr>
              <a:buFont typeface="Wingdings" panose="05000000000000000000" pitchFamily="2" charset="2"/>
              <a:buChar char="v"/>
            </a:pPr>
            <a:r>
              <a:rPr lang="en-US" sz="3200" dirty="0">
                <a:latin typeface="Sitka Text" panose="02000505000000020004" pitchFamily="2" charset="0"/>
              </a:rPr>
              <a:t> Take-away: Have it be self-proving and avoid problems </a:t>
            </a:r>
          </a:p>
        </p:txBody>
      </p:sp>
    </p:spTree>
    <p:extLst>
      <p:ext uri="{BB962C8B-B14F-4D97-AF65-F5344CB8AC3E}">
        <p14:creationId xmlns:p14="http://schemas.microsoft.com/office/powerpoint/2010/main" val="207104719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F14E4-2DDC-45D2-86A6-DE158D51F384}"/>
              </a:ext>
            </a:extLst>
          </p:cNvPr>
          <p:cNvSpPr>
            <a:spLocks noGrp="1"/>
          </p:cNvSpPr>
          <p:nvPr>
            <p:ph type="title"/>
          </p:nvPr>
        </p:nvSpPr>
        <p:spPr/>
        <p:txBody>
          <a:bodyPr/>
          <a:lstStyle/>
          <a:p>
            <a:r>
              <a:rPr lang="en-US" dirty="0">
                <a:solidFill>
                  <a:schemeClr val="tx1"/>
                </a:solidFill>
                <a:latin typeface="Sitka Text" panose="02000505000000020004" pitchFamily="2" charset="0"/>
              </a:rPr>
              <a:t>Handling Estate Assets &amp; Estate Administration </a:t>
            </a:r>
            <a:endParaRPr lang="en-US" dirty="0"/>
          </a:p>
        </p:txBody>
      </p:sp>
      <p:sp>
        <p:nvSpPr>
          <p:cNvPr id="3" name="Content Placeholder 2">
            <a:extLst>
              <a:ext uri="{FF2B5EF4-FFF2-40B4-BE49-F238E27FC236}">
                <a16:creationId xmlns:a16="http://schemas.microsoft.com/office/drawing/2014/main" id="{C0B6EFD5-123B-41EA-94A0-2AC21D75210F}"/>
              </a:ext>
            </a:extLst>
          </p:cNvPr>
          <p:cNvSpPr>
            <a:spLocks noGrp="1"/>
          </p:cNvSpPr>
          <p:nvPr>
            <p:ph idx="1"/>
          </p:nvPr>
        </p:nvSpPr>
        <p:spPr>
          <a:xfrm>
            <a:off x="1143000" y="2506579"/>
            <a:ext cx="9872871" cy="4038600"/>
          </a:xfrm>
        </p:spPr>
        <p:txBody>
          <a:bodyPr>
            <a:normAutofit/>
          </a:bodyPr>
          <a:lstStyle/>
          <a:p>
            <a:pPr marL="45720" indent="0">
              <a:buNone/>
            </a:pPr>
            <a:r>
              <a:rPr lang="en-US" sz="4000" b="1" dirty="0">
                <a:latin typeface="Sitka Text" panose="02000505000000020004" pitchFamily="2" charset="0"/>
              </a:rPr>
              <a:t>Get Short Certificates:</a:t>
            </a:r>
          </a:p>
          <a:p>
            <a:pPr marL="548640" lvl="2" indent="0">
              <a:buNone/>
            </a:pPr>
            <a:r>
              <a:rPr lang="en-US" sz="3600" dirty="0">
                <a:latin typeface="Sitka Text" panose="02000505000000020004" pitchFamily="2" charset="0"/>
              </a:rPr>
              <a:t>Documentary evidence for Executor of Will (or Administrator of intestate estate) evidencing that person’s authority to act </a:t>
            </a:r>
          </a:p>
          <a:p>
            <a:pPr marL="548640" lvl="2" indent="0">
              <a:buNone/>
            </a:pPr>
            <a:endParaRPr lang="en-US" sz="3600" dirty="0">
              <a:latin typeface="Sitka Text" panose="02000505000000020004" pitchFamily="2" charset="0"/>
            </a:endParaRPr>
          </a:p>
          <a:p>
            <a:pPr marL="548640" lvl="2" indent="0">
              <a:buNone/>
            </a:pPr>
            <a:r>
              <a:rPr lang="en-US" sz="3600" dirty="0">
                <a:latin typeface="Sitka Text" panose="02000505000000020004" pitchFamily="2" charset="0"/>
              </a:rPr>
              <a:t>Needed to obtain date of death values, close accounts, transfer assets </a:t>
            </a:r>
          </a:p>
        </p:txBody>
      </p:sp>
      <p:pic>
        <p:nvPicPr>
          <p:cNvPr id="1026" name="Picture 2" descr="Image result for wonka golden ticket">
            <a:extLst>
              <a:ext uri="{FF2B5EF4-FFF2-40B4-BE49-F238E27FC236}">
                <a16:creationId xmlns:a16="http://schemas.microsoft.com/office/drawing/2014/main" id="{5668997F-9893-4509-BA35-76A2941597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8670900" y="1474897"/>
            <a:ext cx="2857500" cy="1338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05652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BCCAB-2782-449F-971F-872C72364ADB}"/>
              </a:ext>
            </a:extLst>
          </p:cNvPr>
          <p:cNvSpPr>
            <a:spLocks noGrp="1"/>
          </p:cNvSpPr>
          <p:nvPr>
            <p:ph type="title"/>
          </p:nvPr>
        </p:nvSpPr>
        <p:spPr/>
        <p:txBody>
          <a:bodyPr/>
          <a:lstStyle/>
          <a:p>
            <a:r>
              <a:rPr lang="en-US" dirty="0">
                <a:solidFill>
                  <a:schemeClr val="tx1"/>
                </a:solidFill>
                <a:latin typeface="Sitka Text" panose="02000505000000020004" pitchFamily="2" charset="0"/>
              </a:rPr>
              <a:t>Handling Estate Assets &amp; Estate Administration </a:t>
            </a:r>
            <a:endParaRPr lang="en-US" dirty="0"/>
          </a:p>
        </p:txBody>
      </p:sp>
      <p:sp>
        <p:nvSpPr>
          <p:cNvPr id="3" name="Content Placeholder 2">
            <a:extLst>
              <a:ext uri="{FF2B5EF4-FFF2-40B4-BE49-F238E27FC236}">
                <a16:creationId xmlns:a16="http://schemas.microsoft.com/office/drawing/2014/main" id="{39E325DD-EAB7-4BE4-B99C-2C774B48796D}"/>
              </a:ext>
            </a:extLst>
          </p:cNvPr>
          <p:cNvSpPr>
            <a:spLocks noGrp="1"/>
          </p:cNvSpPr>
          <p:nvPr>
            <p:ph idx="1"/>
          </p:nvPr>
        </p:nvSpPr>
        <p:spPr/>
        <p:txBody>
          <a:bodyPr>
            <a:normAutofit/>
          </a:bodyPr>
          <a:lstStyle/>
          <a:p>
            <a:pPr marL="45720" indent="0">
              <a:buNone/>
            </a:pPr>
            <a:r>
              <a:rPr lang="en-US" sz="3600" b="1" dirty="0">
                <a:latin typeface="Sitka Text" panose="02000505000000020004" pitchFamily="2" charset="0"/>
              </a:rPr>
              <a:t>Legal Advertising: </a:t>
            </a:r>
          </a:p>
          <a:p>
            <a:pPr marL="548640" lvl="2" indent="0">
              <a:buNone/>
            </a:pPr>
            <a:r>
              <a:rPr lang="en-US" sz="3200" dirty="0">
                <a:latin typeface="Sitka Text" panose="02000505000000020004" pitchFamily="2" charset="0"/>
              </a:rPr>
              <a:t>Do ASAP because personal representative may distribute assets without liability for any claims of which the personal representative was not given notice within one year after the first complete advertisement. </a:t>
            </a:r>
          </a:p>
        </p:txBody>
      </p:sp>
    </p:spTree>
    <p:extLst>
      <p:ext uri="{BB962C8B-B14F-4D97-AF65-F5344CB8AC3E}">
        <p14:creationId xmlns:p14="http://schemas.microsoft.com/office/powerpoint/2010/main" val="359046171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DBA31-2E85-4E31-8B1C-C8784E4A5F76}"/>
              </a:ext>
            </a:extLst>
          </p:cNvPr>
          <p:cNvSpPr>
            <a:spLocks noGrp="1"/>
          </p:cNvSpPr>
          <p:nvPr>
            <p:ph type="title"/>
          </p:nvPr>
        </p:nvSpPr>
        <p:spPr/>
        <p:txBody>
          <a:bodyPr/>
          <a:lstStyle/>
          <a:p>
            <a:r>
              <a:rPr lang="en-US" dirty="0">
                <a:solidFill>
                  <a:schemeClr val="tx1"/>
                </a:solidFill>
                <a:latin typeface="Sitka Text" panose="02000505000000020004" pitchFamily="2" charset="0"/>
              </a:rPr>
              <a:t>Handling Estate Assets &amp; Estate Administration </a:t>
            </a:r>
            <a:endParaRPr lang="en-US" dirty="0"/>
          </a:p>
        </p:txBody>
      </p:sp>
      <p:sp>
        <p:nvSpPr>
          <p:cNvPr id="3" name="Content Placeholder 2">
            <a:extLst>
              <a:ext uri="{FF2B5EF4-FFF2-40B4-BE49-F238E27FC236}">
                <a16:creationId xmlns:a16="http://schemas.microsoft.com/office/drawing/2014/main" id="{ACF995E3-C15D-430C-BE14-D39D4389CFAD}"/>
              </a:ext>
            </a:extLst>
          </p:cNvPr>
          <p:cNvSpPr>
            <a:spLocks noGrp="1"/>
          </p:cNvSpPr>
          <p:nvPr>
            <p:ph idx="1"/>
          </p:nvPr>
        </p:nvSpPr>
        <p:spPr/>
        <p:txBody>
          <a:bodyPr>
            <a:normAutofit/>
          </a:bodyPr>
          <a:lstStyle/>
          <a:p>
            <a:pPr>
              <a:buFont typeface="Wingdings" panose="05000000000000000000" pitchFamily="2" charset="2"/>
              <a:buChar char="v"/>
            </a:pPr>
            <a:r>
              <a:rPr lang="en-US" sz="3600" dirty="0">
                <a:latin typeface="Sitka Text" panose="02000505000000020004" pitchFamily="2" charset="0"/>
              </a:rPr>
              <a:t> </a:t>
            </a:r>
            <a:r>
              <a:rPr lang="en-US" sz="3600" b="1" dirty="0">
                <a:latin typeface="Sitka Text" panose="02000505000000020004" pitchFamily="2" charset="0"/>
              </a:rPr>
              <a:t>Notice of Estate Administration: </a:t>
            </a:r>
          </a:p>
          <a:p>
            <a:pPr marL="45720" indent="0">
              <a:buNone/>
            </a:pPr>
            <a:r>
              <a:rPr lang="en-US" sz="3600" dirty="0">
                <a:latin typeface="Sitka Text" panose="02000505000000020004" pitchFamily="2" charset="0"/>
              </a:rPr>
              <a:t>	3 months of date of death</a:t>
            </a:r>
          </a:p>
          <a:p>
            <a:pPr lvl="4">
              <a:buFont typeface="Courier New" panose="02070309020205020404" pitchFamily="49" charset="0"/>
              <a:buChar char="o"/>
            </a:pPr>
            <a:r>
              <a:rPr lang="en-US" sz="3000" dirty="0">
                <a:latin typeface="Sitka Text" panose="02000505000000020004" pitchFamily="2" charset="0"/>
              </a:rPr>
              <a:t> All Will beneficiaries</a:t>
            </a:r>
          </a:p>
          <a:p>
            <a:pPr lvl="4">
              <a:buFont typeface="Courier New" panose="02070309020205020404" pitchFamily="49" charset="0"/>
              <a:buChar char="o"/>
            </a:pPr>
            <a:r>
              <a:rPr lang="en-US" sz="3000" dirty="0">
                <a:latin typeface="Sitka Text" panose="02000505000000020004" pitchFamily="2" charset="0"/>
              </a:rPr>
              <a:t> Spouse and children even if not named in Will</a:t>
            </a:r>
          </a:p>
          <a:p>
            <a:pPr lvl="4">
              <a:buFont typeface="Courier New" panose="02070309020205020404" pitchFamily="49" charset="0"/>
              <a:buChar char="o"/>
            </a:pPr>
            <a:r>
              <a:rPr lang="en-US" sz="3000" dirty="0">
                <a:latin typeface="Sitka Text" panose="02000505000000020004" pitchFamily="2" charset="0"/>
              </a:rPr>
              <a:t> All intestate heirs so entitled if no Will</a:t>
            </a:r>
          </a:p>
          <a:p>
            <a:pPr>
              <a:buFont typeface="Wingdings" panose="05000000000000000000" pitchFamily="2" charset="2"/>
              <a:buChar char="v"/>
            </a:pPr>
            <a:r>
              <a:rPr lang="en-US" sz="3600" dirty="0">
                <a:latin typeface="Sitka Text" panose="02000505000000020004" pitchFamily="2" charset="0"/>
              </a:rPr>
              <a:t> </a:t>
            </a:r>
            <a:r>
              <a:rPr lang="en-US" sz="3600" b="1" dirty="0">
                <a:latin typeface="Sitka Text" panose="02000505000000020004" pitchFamily="2" charset="0"/>
              </a:rPr>
              <a:t>File Inheritance Tax Return </a:t>
            </a:r>
          </a:p>
          <a:p>
            <a:pPr lvl="4">
              <a:buFont typeface="Courier New" panose="02070309020205020404" pitchFamily="49" charset="0"/>
              <a:buChar char="o"/>
            </a:pPr>
            <a:r>
              <a:rPr lang="en-US" sz="3000" dirty="0">
                <a:latin typeface="Sitka Text" panose="02000505000000020004" pitchFamily="2" charset="0"/>
              </a:rPr>
              <a:t> 9 months from date of death </a:t>
            </a:r>
          </a:p>
        </p:txBody>
      </p:sp>
    </p:spTree>
    <p:extLst>
      <p:ext uri="{BB962C8B-B14F-4D97-AF65-F5344CB8AC3E}">
        <p14:creationId xmlns:p14="http://schemas.microsoft.com/office/powerpoint/2010/main" val="2425607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D19D429-892D-4B05-82B8-BDC8D86580AC}"/>
              </a:ext>
            </a:extLst>
          </p:cNvPr>
          <p:cNvGraphicFramePr>
            <a:graphicFrameLocks noGrp="1"/>
          </p:cNvGraphicFramePr>
          <p:nvPr>
            <p:ph idx="1"/>
            <p:extLst>
              <p:ext uri="{D42A27DB-BD31-4B8C-83A1-F6EECF244321}">
                <p14:modId xmlns:p14="http://schemas.microsoft.com/office/powerpoint/2010/main" val="2318943569"/>
              </p:ext>
            </p:extLst>
          </p:nvPr>
        </p:nvGraphicFramePr>
        <p:xfrm>
          <a:off x="655638" y="503238"/>
          <a:ext cx="10880725" cy="5851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3877519" y="5127585"/>
            <a:ext cx="2453833" cy="1015663"/>
          </a:xfrm>
          <a:prstGeom prst="rect">
            <a:avLst/>
          </a:prstGeom>
          <a:noFill/>
        </p:spPr>
        <p:txBody>
          <a:bodyPr wrap="square" rtlCol="0">
            <a:spAutoFit/>
          </a:bodyPr>
          <a:lstStyle/>
          <a:p>
            <a:r>
              <a:rPr lang="en-US" sz="6000" dirty="0">
                <a:solidFill>
                  <a:schemeClr val="bg1"/>
                </a:solidFill>
                <a:latin typeface="Sitka Text" panose="02000505000000020004"/>
              </a:rPr>
              <a:t>Me</a:t>
            </a:r>
          </a:p>
        </p:txBody>
      </p:sp>
      <p:sp>
        <p:nvSpPr>
          <p:cNvPr id="5" name="TextBox 4"/>
          <p:cNvSpPr txBox="1"/>
          <p:nvPr/>
        </p:nvSpPr>
        <p:spPr>
          <a:xfrm>
            <a:off x="6331352" y="5127585"/>
            <a:ext cx="4190035" cy="1015663"/>
          </a:xfrm>
          <a:prstGeom prst="rect">
            <a:avLst/>
          </a:prstGeom>
          <a:noFill/>
        </p:spPr>
        <p:txBody>
          <a:bodyPr wrap="square" rtlCol="0">
            <a:spAutoFit/>
          </a:bodyPr>
          <a:lstStyle/>
          <a:p>
            <a:r>
              <a:rPr lang="en-US" sz="6000" dirty="0">
                <a:solidFill>
                  <a:schemeClr val="bg1"/>
                </a:solidFill>
                <a:latin typeface="Sitka Text" panose="02000505000000020004"/>
              </a:rPr>
              <a:t>Spouse</a:t>
            </a:r>
          </a:p>
        </p:txBody>
      </p:sp>
    </p:spTree>
    <p:extLst>
      <p:ext uri="{BB962C8B-B14F-4D97-AF65-F5344CB8AC3E}">
        <p14:creationId xmlns:p14="http://schemas.microsoft.com/office/powerpoint/2010/main" val="94332334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BA863-75D1-45BD-927F-C07CF398124F}"/>
              </a:ext>
            </a:extLst>
          </p:cNvPr>
          <p:cNvSpPr>
            <a:spLocks noGrp="1"/>
          </p:cNvSpPr>
          <p:nvPr>
            <p:ph type="title"/>
          </p:nvPr>
        </p:nvSpPr>
        <p:spPr/>
        <p:txBody>
          <a:bodyPr/>
          <a:lstStyle/>
          <a:p>
            <a:r>
              <a:rPr lang="en-US" dirty="0">
                <a:solidFill>
                  <a:schemeClr val="tx1"/>
                </a:solidFill>
                <a:latin typeface="Sitka Text" panose="02000505000000020004" pitchFamily="2" charset="0"/>
              </a:rPr>
              <a:t>Handling Estate Assets &amp; Estate Administration </a:t>
            </a:r>
            <a:endParaRPr lang="en-US" dirty="0"/>
          </a:p>
        </p:txBody>
      </p:sp>
      <p:sp>
        <p:nvSpPr>
          <p:cNvPr id="3" name="Content Placeholder 2">
            <a:extLst>
              <a:ext uri="{FF2B5EF4-FFF2-40B4-BE49-F238E27FC236}">
                <a16:creationId xmlns:a16="http://schemas.microsoft.com/office/drawing/2014/main" id="{EB3DB292-050B-44B0-B100-B33CEC85ABB3}"/>
              </a:ext>
            </a:extLst>
          </p:cNvPr>
          <p:cNvSpPr>
            <a:spLocks noGrp="1"/>
          </p:cNvSpPr>
          <p:nvPr>
            <p:ph idx="1"/>
          </p:nvPr>
        </p:nvSpPr>
        <p:spPr/>
        <p:txBody>
          <a:bodyPr>
            <a:normAutofit fontScale="92500" lnSpcReduction="10000"/>
          </a:bodyPr>
          <a:lstStyle/>
          <a:p>
            <a:pPr>
              <a:buFont typeface="Wingdings" panose="05000000000000000000" pitchFamily="2" charset="2"/>
              <a:buChar char="v"/>
            </a:pPr>
            <a:r>
              <a:rPr lang="en-US" sz="3600" dirty="0">
                <a:latin typeface="Sitka Text" panose="02000505000000020004" pitchFamily="2" charset="0"/>
              </a:rPr>
              <a:t> </a:t>
            </a:r>
            <a:r>
              <a:rPr lang="en-US" sz="4000" b="1" dirty="0">
                <a:latin typeface="Sitka Text" panose="02000505000000020004" pitchFamily="2" charset="0"/>
              </a:rPr>
              <a:t>File Inventory </a:t>
            </a:r>
          </a:p>
          <a:p>
            <a:pPr marL="548640" lvl="2" indent="0">
              <a:buNone/>
            </a:pPr>
            <a:r>
              <a:rPr lang="en-US" sz="3200" dirty="0">
                <a:latin typeface="Sitka Text" panose="02000505000000020004" pitchFamily="2" charset="0"/>
              </a:rPr>
              <a:t>Earlier of filing inheritance tax return or filing accounting</a:t>
            </a:r>
          </a:p>
          <a:p>
            <a:pPr>
              <a:buFont typeface="Wingdings" panose="05000000000000000000" pitchFamily="2" charset="2"/>
              <a:buChar char="v"/>
            </a:pPr>
            <a:r>
              <a:rPr lang="en-US" sz="3600" dirty="0">
                <a:latin typeface="Sitka Text" panose="02000505000000020004" pitchFamily="2" charset="0"/>
              </a:rPr>
              <a:t> </a:t>
            </a:r>
            <a:r>
              <a:rPr lang="en-US" sz="4000" b="1" dirty="0">
                <a:latin typeface="Sitka Text" panose="02000505000000020004" pitchFamily="2" charset="0"/>
              </a:rPr>
              <a:t>Distribute Assets </a:t>
            </a:r>
            <a:endParaRPr lang="en-US" sz="3600" b="1" dirty="0">
              <a:latin typeface="Sitka Text" panose="02000505000000020004" pitchFamily="2" charset="0"/>
            </a:endParaRPr>
          </a:p>
          <a:p>
            <a:pPr marL="548640" lvl="2" indent="0">
              <a:buNone/>
            </a:pPr>
            <a:r>
              <a:rPr lang="en-US" sz="3200" dirty="0">
                <a:latin typeface="Sitka Text" panose="02000505000000020004" pitchFamily="2" charset="0"/>
              </a:rPr>
              <a:t>Cash or in-kind (stocks, IRAs) </a:t>
            </a:r>
          </a:p>
          <a:p>
            <a:pPr marL="548640" lvl="2" indent="0">
              <a:buNone/>
            </a:pPr>
            <a:endParaRPr lang="en-US" sz="3200" dirty="0">
              <a:latin typeface="Sitka Text" panose="02000505000000020004" pitchFamily="2" charset="0"/>
            </a:endParaRPr>
          </a:p>
          <a:p>
            <a:pPr marL="548640" lvl="2" indent="0">
              <a:buNone/>
            </a:pPr>
            <a:r>
              <a:rPr lang="en-US" sz="3200" dirty="0">
                <a:latin typeface="Sitka Text" panose="02000505000000020004" pitchFamily="2" charset="0"/>
              </a:rPr>
              <a:t>IRAs: Objective to stretch payments over longest possible period of time to defer income tax to beneficiary </a:t>
            </a:r>
          </a:p>
        </p:txBody>
      </p:sp>
    </p:spTree>
    <p:extLst>
      <p:ext uri="{BB962C8B-B14F-4D97-AF65-F5344CB8AC3E}">
        <p14:creationId xmlns:p14="http://schemas.microsoft.com/office/powerpoint/2010/main" val="120389090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DCE5C-16AE-4FD3-ABC4-46CF92A4B2C2}"/>
              </a:ext>
            </a:extLst>
          </p:cNvPr>
          <p:cNvSpPr>
            <a:spLocks noGrp="1"/>
          </p:cNvSpPr>
          <p:nvPr>
            <p:ph type="title"/>
          </p:nvPr>
        </p:nvSpPr>
        <p:spPr/>
        <p:txBody>
          <a:bodyPr/>
          <a:lstStyle/>
          <a:p>
            <a:r>
              <a:rPr lang="en-US" dirty="0">
                <a:solidFill>
                  <a:schemeClr val="tx1"/>
                </a:solidFill>
                <a:latin typeface="Sitka Text" panose="02000505000000020004" pitchFamily="2" charset="0"/>
              </a:rPr>
              <a:t>Handling Estate Assets &amp; Estate Administration </a:t>
            </a:r>
            <a:endParaRPr lang="en-US" dirty="0"/>
          </a:p>
        </p:txBody>
      </p:sp>
      <p:sp>
        <p:nvSpPr>
          <p:cNvPr id="3" name="Content Placeholder 2">
            <a:extLst>
              <a:ext uri="{FF2B5EF4-FFF2-40B4-BE49-F238E27FC236}">
                <a16:creationId xmlns:a16="http://schemas.microsoft.com/office/drawing/2014/main" id="{A7461977-8D05-4F8D-9C95-B402E7C92EE8}"/>
              </a:ext>
            </a:extLst>
          </p:cNvPr>
          <p:cNvSpPr>
            <a:spLocks noGrp="1"/>
          </p:cNvSpPr>
          <p:nvPr>
            <p:ph idx="1"/>
          </p:nvPr>
        </p:nvSpPr>
        <p:spPr>
          <a:xfrm>
            <a:off x="1143000" y="2057400"/>
            <a:ext cx="9872871" cy="4038600"/>
          </a:xfrm>
        </p:spPr>
        <p:txBody>
          <a:bodyPr>
            <a:normAutofit/>
          </a:bodyPr>
          <a:lstStyle/>
          <a:p>
            <a:pPr marL="45720" indent="0">
              <a:buNone/>
            </a:pPr>
            <a:r>
              <a:rPr lang="en-US" sz="4000" b="1" dirty="0">
                <a:latin typeface="Sitka Text" panose="02000505000000020004" pitchFamily="2" charset="0"/>
              </a:rPr>
              <a:t>Close Estate: </a:t>
            </a:r>
          </a:p>
          <a:p>
            <a:pPr>
              <a:buFont typeface="Wingdings" panose="05000000000000000000" pitchFamily="2" charset="2"/>
              <a:buChar char="v"/>
            </a:pPr>
            <a:r>
              <a:rPr lang="en-US" sz="4000" dirty="0">
                <a:latin typeface="Sitka Text" panose="02000505000000020004" pitchFamily="2" charset="0"/>
              </a:rPr>
              <a:t> Court accounting </a:t>
            </a:r>
          </a:p>
          <a:p>
            <a:pPr marL="45720" indent="0">
              <a:buNone/>
            </a:pPr>
            <a:r>
              <a:rPr lang="en-US" sz="4000" b="1" dirty="0">
                <a:latin typeface="Sitka Text" panose="02000505000000020004" pitchFamily="2" charset="0"/>
              </a:rPr>
              <a:t>	OR</a:t>
            </a:r>
          </a:p>
          <a:p>
            <a:pPr>
              <a:buFont typeface="Wingdings" panose="05000000000000000000" pitchFamily="2" charset="2"/>
              <a:buChar char="v"/>
            </a:pPr>
            <a:r>
              <a:rPr lang="en-US" sz="4000" dirty="0">
                <a:latin typeface="Sitka Text" panose="02000505000000020004" pitchFamily="2" charset="0"/>
              </a:rPr>
              <a:t> Family agreement </a:t>
            </a:r>
          </a:p>
        </p:txBody>
      </p:sp>
    </p:spTree>
    <p:extLst>
      <p:ext uri="{BB962C8B-B14F-4D97-AF65-F5344CB8AC3E}">
        <p14:creationId xmlns:p14="http://schemas.microsoft.com/office/powerpoint/2010/main" val="274941741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90F46-BE8A-4305-A8DD-0527ABC657FB}"/>
              </a:ext>
            </a:extLst>
          </p:cNvPr>
          <p:cNvSpPr>
            <a:spLocks noGrp="1"/>
          </p:cNvSpPr>
          <p:nvPr>
            <p:ph type="title"/>
          </p:nvPr>
        </p:nvSpPr>
        <p:spPr/>
        <p:txBody>
          <a:bodyPr/>
          <a:lstStyle/>
          <a:p>
            <a:r>
              <a:rPr lang="en-US" dirty="0">
                <a:solidFill>
                  <a:schemeClr val="tx1"/>
                </a:solidFill>
                <a:latin typeface="Sitka Text" panose="02000505000000020004" pitchFamily="2" charset="0"/>
              </a:rPr>
              <a:t>Handling Estate Assets &amp; Estate Administration </a:t>
            </a:r>
            <a:endParaRPr lang="en-US" dirty="0"/>
          </a:p>
        </p:txBody>
      </p:sp>
      <p:sp>
        <p:nvSpPr>
          <p:cNvPr id="3" name="Content Placeholder 2">
            <a:extLst>
              <a:ext uri="{FF2B5EF4-FFF2-40B4-BE49-F238E27FC236}">
                <a16:creationId xmlns:a16="http://schemas.microsoft.com/office/drawing/2014/main" id="{C07A5FFA-34F8-4F65-9E2D-4DB84FE07143}"/>
              </a:ext>
            </a:extLst>
          </p:cNvPr>
          <p:cNvSpPr>
            <a:spLocks noGrp="1"/>
          </p:cNvSpPr>
          <p:nvPr>
            <p:ph idx="1"/>
          </p:nvPr>
        </p:nvSpPr>
        <p:spPr>
          <a:xfrm>
            <a:off x="388620" y="2057400"/>
            <a:ext cx="11567160" cy="4549140"/>
          </a:xfrm>
        </p:spPr>
        <p:txBody>
          <a:bodyPr>
            <a:normAutofit fontScale="70000" lnSpcReduction="20000"/>
          </a:bodyPr>
          <a:lstStyle/>
          <a:p>
            <a:pPr marL="45720" indent="0">
              <a:buNone/>
            </a:pPr>
            <a:r>
              <a:rPr lang="en-US" sz="4000" b="1" dirty="0">
                <a:latin typeface="Sitka Text" panose="02000505000000020004" pitchFamily="2" charset="0"/>
              </a:rPr>
              <a:t>Trust Administration </a:t>
            </a:r>
          </a:p>
          <a:p>
            <a:pPr>
              <a:buFont typeface="Wingdings" panose="05000000000000000000" pitchFamily="2" charset="2"/>
              <a:buChar char="v"/>
            </a:pPr>
            <a:r>
              <a:rPr lang="en-US" sz="3200" dirty="0">
                <a:latin typeface="Sitka Text" panose="02000505000000020004" pitchFamily="2" charset="0"/>
              </a:rPr>
              <a:t> </a:t>
            </a:r>
            <a:r>
              <a:rPr lang="en-US" sz="4000" dirty="0">
                <a:latin typeface="Sitka Text" panose="02000505000000020004" pitchFamily="2" charset="0"/>
              </a:rPr>
              <a:t>Revocable Trust </a:t>
            </a:r>
            <a:endParaRPr lang="en-US" sz="3200" dirty="0">
              <a:latin typeface="Sitka Text" panose="02000505000000020004" pitchFamily="2" charset="0"/>
            </a:endParaRPr>
          </a:p>
          <a:p>
            <a:pPr lvl="2">
              <a:buFont typeface="Courier New" panose="02070309020205020404" pitchFamily="49" charset="0"/>
              <a:buChar char="o"/>
            </a:pPr>
            <a:r>
              <a:rPr lang="en-US" sz="3400" dirty="0">
                <a:latin typeface="Sitka Text" panose="02000505000000020004" pitchFamily="2" charset="0"/>
              </a:rPr>
              <a:t> No later  than 30 days after trustee of revocable trust learns that </a:t>
            </a:r>
            <a:r>
              <a:rPr lang="en-US" sz="3400" dirty="0">
                <a:solidFill>
                  <a:schemeClr val="bg1"/>
                </a:solidFill>
                <a:latin typeface="Sitka Text" panose="02000505000000020004" pitchFamily="2" charset="0"/>
              </a:rPr>
              <a:t>i</a:t>
            </a:r>
            <a:r>
              <a:rPr lang="en-US" sz="3400" dirty="0">
                <a:latin typeface="Sitka Text" panose="02000505000000020004" pitchFamily="2" charset="0"/>
              </a:rPr>
              <a:t>decedent who had a trust died, must send notice to:</a:t>
            </a:r>
          </a:p>
          <a:p>
            <a:pPr lvl="3">
              <a:buFont typeface="Arial" panose="020B0604020202020204" pitchFamily="34" charset="0"/>
              <a:buChar char="•"/>
            </a:pPr>
            <a:r>
              <a:rPr lang="en-US" sz="3200" dirty="0">
                <a:latin typeface="Sitka Text" panose="02000505000000020004" pitchFamily="2" charset="0"/>
              </a:rPr>
              <a:t>Personal Rep. of probate estate, if any </a:t>
            </a:r>
          </a:p>
          <a:p>
            <a:pPr lvl="3">
              <a:buFont typeface="Arial" panose="020B0604020202020204" pitchFamily="34" charset="0"/>
              <a:buChar char="•"/>
            </a:pPr>
            <a:r>
              <a:rPr lang="en-US" sz="3200" dirty="0">
                <a:latin typeface="Sitka Text" panose="02000505000000020004" pitchFamily="2" charset="0"/>
              </a:rPr>
              <a:t>Spouse, if any</a:t>
            </a:r>
          </a:p>
          <a:p>
            <a:pPr lvl="3">
              <a:buFont typeface="Arial" panose="020B0604020202020204" pitchFamily="34" charset="0"/>
              <a:buChar char="•"/>
            </a:pPr>
            <a:r>
              <a:rPr lang="en-US" sz="3200" dirty="0">
                <a:latin typeface="Sitka Text" panose="02000505000000020004" pitchFamily="2" charset="0"/>
              </a:rPr>
              <a:t>Children, if any</a:t>
            </a:r>
          </a:p>
          <a:p>
            <a:pPr lvl="3">
              <a:buFont typeface="Arial" panose="020B0604020202020204" pitchFamily="34" charset="0"/>
              <a:buChar char="•"/>
            </a:pPr>
            <a:r>
              <a:rPr lang="en-US" sz="3200" dirty="0">
                <a:latin typeface="Sitka Text" panose="02000505000000020004" pitchFamily="2" charset="0"/>
              </a:rPr>
              <a:t>Trust beneficiaries</a:t>
            </a:r>
          </a:p>
          <a:p>
            <a:pPr marL="548640" lvl="2" indent="0">
              <a:buNone/>
            </a:pPr>
            <a:endParaRPr lang="en-US" sz="3400" dirty="0">
              <a:latin typeface="Sitka Text" panose="02000505000000020004" pitchFamily="2" charset="0"/>
            </a:endParaRPr>
          </a:p>
          <a:p>
            <a:pPr lvl="2">
              <a:buFont typeface="Courier New" panose="02070309020205020404" pitchFamily="49" charset="0"/>
              <a:buChar char="o"/>
            </a:pPr>
            <a:r>
              <a:rPr lang="en-US" sz="3400" dirty="0">
                <a:latin typeface="Sitka Text" panose="02000505000000020004" pitchFamily="2" charset="0"/>
              </a:rPr>
              <a:t>Within 30 days of notice of date of death notice </a:t>
            </a:r>
            <a:r>
              <a:rPr lang="en-US" sz="3400" b="1" i="1" u="sng" dirty="0">
                <a:latin typeface="Sitka Text" panose="02000505000000020004" pitchFamily="2" charset="0"/>
              </a:rPr>
              <a:t>only</a:t>
            </a:r>
            <a:r>
              <a:rPr lang="en-US" sz="3400" dirty="0">
                <a:latin typeface="Sitka Text" panose="02000505000000020004" pitchFamily="2" charset="0"/>
              </a:rPr>
              <a:t> to beneficiaries</a:t>
            </a:r>
          </a:p>
          <a:p>
            <a:pPr lvl="2">
              <a:buFont typeface="Courier New" panose="02070309020205020404" pitchFamily="49" charset="0"/>
              <a:buChar char="o"/>
            </a:pPr>
            <a:r>
              <a:rPr lang="en-US" sz="3400" dirty="0">
                <a:latin typeface="Sitka Text" panose="02000505000000020004" pitchFamily="2" charset="0"/>
              </a:rPr>
              <a:t>Creditors can still make a claim against revocable trust after decedent dies by notifying personal representative of testate estate or intestate estate or, if none, then trustee must advertise notice of estate administration</a:t>
            </a:r>
          </a:p>
          <a:p>
            <a:pPr lvl="2">
              <a:buFont typeface="Courier New" panose="02070309020205020404" pitchFamily="49" charset="0"/>
              <a:buChar char="o"/>
            </a:pPr>
            <a:endParaRPr lang="en-US" sz="2800" dirty="0">
              <a:latin typeface="Sitka Text" panose="02000505000000020004" pitchFamily="2" charset="0"/>
            </a:endParaRPr>
          </a:p>
          <a:p>
            <a:pPr lvl="2">
              <a:buFont typeface="Courier New" panose="02070309020205020404" pitchFamily="49" charset="0"/>
              <a:buChar char="o"/>
            </a:pPr>
            <a:endParaRPr lang="en-US" dirty="0"/>
          </a:p>
        </p:txBody>
      </p:sp>
    </p:spTree>
    <p:extLst>
      <p:ext uri="{BB962C8B-B14F-4D97-AF65-F5344CB8AC3E}">
        <p14:creationId xmlns:p14="http://schemas.microsoft.com/office/powerpoint/2010/main" val="371998302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AD541-2704-4F01-9B6C-ED67C1729BD1}"/>
              </a:ext>
            </a:extLst>
          </p:cNvPr>
          <p:cNvSpPr>
            <a:spLocks noGrp="1"/>
          </p:cNvSpPr>
          <p:nvPr>
            <p:ph type="title"/>
          </p:nvPr>
        </p:nvSpPr>
        <p:spPr/>
        <p:txBody>
          <a:bodyPr/>
          <a:lstStyle/>
          <a:p>
            <a:r>
              <a:rPr lang="en-US" dirty="0">
                <a:solidFill>
                  <a:schemeClr val="tx1"/>
                </a:solidFill>
                <a:latin typeface="Sitka Text" panose="02000505000000020004" pitchFamily="2" charset="0"/>
              </a:rPr>
              <a:t>Handling Estate Assets &amp; Estate Administration </a:t>
            </a:r>
            <a:endParaRPr lang="en-US" dirty="0"/>
          </a:p>
        </p:txBody>
      </p:sp>
      <p:sp>
        <p:nvSpPr>
          <p:cNvPr id="3" name="Content Placeholder 2">
            <a:extLst>
              <a:ext uri="{FF2B5EF4-FFF2-40B4-BE49-F238E27FC236}">
                <a16:creationId xmlns:a16="http://schemas.microsoft.com/office/drawing/2014/main" id="{C6EFC657-8877-41AA-9D1B-BF5B6021796F}"/>
              </a:ext>
            </a:extLst>
          </p:cNvPr>
          <p:cNvSpPr>
            <a:spLocks noGrp="1"/>
          </p:cNvSpPr>
          <p:nvPr>
            <p:ph idx="1"/>
          </p:nvPr>
        </p:nvSpPr>
        <p:spPr/>
        <p:txBody>
          <a:bodyPr>
            <a:normAutofit/>
          </a:bodyPr>
          <a:lstStyle/>
          <a:p>
            <a:pPr marL="45720" indent="0">
              <a:buNone/>
            </a:pPr>
            <a:r>
              <a:rPr lang="en-US" sz="4000" b="1" dirty="0">
                <a:latin typeface="Sitka Text" panose="02000505000000020004" pitchFamily="2" charset="0"/>
              </a:rPr>
              <a:t>Tax Considerations</a:t>
            </a:r>
          </a:p>
          <a:p>
            <a:pPr>
              <a:buFont typeface="Wingdings" panose="05000000000000000000" pitchFamily="2" charset="2"/>
              <a:buChar char="v"/>
            </a:pPr>
            <a:r>
              <a:rPr lang="en-US" sz="3600" dirty="0">
                <a:latin typeface="Sitka Text" panose="02000505000000020004" pitchFamily="2" charset="0"/>
              </a:rPr>
              <a:t>Georgia does not currently have an Estate Tax</a:t>
            </a:r>
          </a:p>
          <a:p>
            <a:pPr>
              <a:buFont typeface="Wingdings" panose="05000000000000000000" pitchFamily="2" charset="2"/>
              <a:buChar char="v"/>
            </a:pPr>
            <a:r>
              <a:rPr lang="en-US" sz="3600" dirty="0">
                <a:latin typeface="Sitka Text" panose="02000505000000020004" pitchFamily="2" charset="0"/>
              </a:rPr>
              <a:t> Federal Estate Tax: </a:t>
            </a:r>
          </a:p>
          <a:p>
            <a:pPr lvl="2">
              <a:buFont typeface="Courier New" panose="02070309020205020404" pitchFamily="49" charset="0"/>
              <a:buChar char="o"/>
            </a:pPr>
            <a:r>
              <a:rPr lang="en-US" sz="2400" dirty="0">
                <a:latin typeface="Sitka Text" panose="02000505000000020004" pitchFamily="2" charset="0"/>
              </a:rPr>
              <a:t> Assets over $11,700,000taxed at rate of up to 40%</a:t>
            </a:r>
          </a:p>
          <a:p>
            <a:pPr>
              <a:buFont typeface="Wingdings" panose="05000000000000000000" pitchFamily="2" charset="2"/>
              <a:buChar char="v"/>
            </a:pPr>
            <a:r>
              <a:rPr lang="en-US" sz="3600" dirty="0">
                <a:latin typeface="Sitka Text" panose="02000505000000020004" pitchFamily="2" charset="0"/>
              </a:rPr>
              <a:t> Final Income Tax Return for Decedent:</a:t>
            </a:r>
          </a:p>
          <a:p>
            <a:pPr lvl="2">
              <a:buFont typeface="Courier New" panose="02070309020205020404" pitchFamily="49" charset="0"/>
              <a:buChar char="o"/>
            </a:pPr>
            <a:r>
              <a:rPr lang="en-US" sz="2400" dirty="0">
                <a:latin typeface="Sitka Text" panose="02000505000000020004" pitchFamily="2" charset="0"/>
              </a:rPr>
              <a:t> Due: </a:t>
            </a:r>
            <a:r>
              <a:rPr lang="en-US" sz="2400" b="1" dirty="0">
                <a:latin typeface="Sitka Text" panose="02000505000000020004" pitchFamily="2" charset="0"/>
              </a:rPr>
              <a:t>April 15</a:t>
            </a:r>
            <a:r>
              <a:rPr lang="en-US" sz="2400" b="1" baseline="30000" dirty="0">
                <a:latin typeface="Sitka Text" panose="02000505000000020004" pitchFamily="2" charset="0"/>
              </a:rPr>
              <a:t>th</a:t>
            </a:r>
            <a:r>
              <a:rPr lang="en-US" sz="2400" b="1" dirty="0">
                <a:latin typeface="Sitka Text" panose="02000505000000020004" pitchFamily="2" charset="0"/>
              </a:rPr>
              <a:t> </a:t>
            </a:r>
          </a:p>
        </p:txBody>
      </p:sp>
    </p:spTree>
    <p:extLst>
      <p:ext uri="{BB962C8B-B14F-4D97-AF65-F5344CB8AC3E}">
        <p14:creationId xmlns:p14="http://schemas.microsoft.com/office/powerpoint/2010/main" val="136575857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AD541-2704-4F01-9B6C-ED67C1729BD1}"/>
              </a:ext>
            </a:extLst>
          </p:cNvPr>
          <p:cNvSpPr>
            <a:spLocks noGrp="1"/>
          </p:cNvSpPr>
          <p:nvPr>
            <p:ph type="title"/>
          </p:nvPr>
        </p:nvSpPr>
        <p:spPr/>
        <p:txBody>
          <a:bodyPr/>
          <a:lstStyle/>
          <a:p>
            <a:r>
              <a:rPr lang="en-US" dirty="0">
                <a:solidFill>
                  <a:schemeClr val="tx1"/>
                </a:solidFill>
                <a:latin typeface="Sitka Text" panose="02000505000000020004" pitchFamily="2" charset="0"/>
              </a:rPr>
              <a:t>Handling Estate Assets &amp; Estate Administration </a:t>
            </a:r>
            <a:endParaRPr lang="en-US" dirty="0"/>
          </a:p>
        </p:txBody>
      </p:sp>
      <p:sp>
        <p:nvSpPr>
          <p:cNvPr id="4" name="Content Placeholder 2">
            <a:extLst>
              <a:ext uri="{FF2B5EF4-FFF2-40B4-BE49-F238E27FC236}">
                <a16:creationId xmlns:a16="http://schemas.microsoft.com/office/drawing/2014/main" id="{EE6C440B-489D-411B-BDB1-2488034781FC}"/>
              </a:ext>
            </a:extLst>
          </p:cNvPr>
          <p:cNvSpPr txBox="1">
            <a:spLocks/>
          </p:cNvSpPr>
          <p:nvPr/>
        </p:nvSpPr>
        <p:spPr>
          <a:xfrm>
            <a:off x="1143000" y="1965960"/>
            <a:ext cx="10812780" cy="4526280"/>
          </a:xfrm>
          <a:prstGeom prst="rect">
            <a:avLst/>
          </a:prstGeom>
        </p:spPr>
        <p:txBody>
          <a:bodyPr vert="horz" lIns="91440" tIns="45720" rIns="91440" bIns="45720" rtlCol="0">
            <a:normAutofit lnSpcReduction="1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Font typeface="Corbel" pitchFamily="34" charset="0"/>
              <a:buNone/>
            </a:pPr>
            <a:r>
              <a:rPr lang="en-US" sz="4300" b="1" dirty="0">
                <a:latin typeface="Sitka Text" panose="02000505000000020004" pitchFamily="2" charset="0"/>
              </a:rPr>
              <a:t>Will Contests </a:t>
            </a:r>
          </a:p>
          <a:p>
            <a:pPr>
              <a:buFont typeface="Wingdings" panose="05000000000000000000" pitchFamily="2" charset="2"/>
              <a:buChar char="v"/>
            </a:pPr>
            <a:r>
              <a:rPr lang="en-US" sz="4000" dirty="0">
                <a:latin typeface="Sitka Text" panose="02000505000000020004" pitchFamily="2" charset="0"/>
              </a:rPr>
              <a:t> Does not suspend the powers and acts of </a:t>
            </a:r>
            <a:r>
              <a:rPr lang="en-US" sz="4000" dirty="0">
                <a:solidFill>
                  <a:schemeClr val="bg1"/>
                </a:solidFill>
                <a:latin typeface="Sitka Text" panose="02000505000000020004" pitchFamily="2" charset="0"/>
              </a:rPr>
              <a:t>ii</a:t>
            </a:r>
            <a:r>
              <a:rPr lang="en-US" sz="4000" dirty="0">
                <a:latin typeface="Sitka Text" panose="02000505000000020004" pitchFamily="2" charset="0"/>
              </a:rPr>
              <a:t>personal representative of estate </a:t>
            </a:r>
            <a:endParaRPr lang="en-US" sz="2800" dirty="0">
              <a:latin typeface="Sitka Text" panose="02000505000000020004" pitchFamily="2" charset="0"/>
            </a:endParaRPr>
          </a:p>
          <a:p>
            <a:pPr>
              <a:buFont typeface="Wingdings" panose="05000000000000000000" pitchFamily="2" charset="2"/>
              <a:buChar char="v"/>
            </a:pPr>
            <a:r>
              <a:rPr lang="en-US" sz="4000" dirty="0">
                <a:latin typeface="Sitka Text" panose="02000505000000020004" pitchFamily="2" charset="0"/>
              </a:rPr>
              <a:t> Must have standing to appeal </a:t>
            </a:r>
            <a:endParaRPr lang="en-US" sz="2800" dirty="0">
              <a:latin typeface="Sitka Text" panose="02000505000000020004" pitchFamily="2" charset="0"/>
            </a:endParaRPr>
          </a:p>
          <a:p>
            <a:pPr>
              <a:buFont typeface="Wingdings" panose="05000000000000000000" pitchFamily="2" charset="2"/>
              <a:buChar char="v"/>
            </a:pPr>
            <a:r>
              <a:rPr lang="en-US" sz="4000" dirty="0">
                <a:latin typeface="Sitka Text" panose="02000505000000020004" pitchFamily="2" charset="0"/>
              </a:rPr>
              <a:t> Grounds for contesting:</a:t>
            </a:r>
          </a:p>
          <a:p>
            <a:pPr lvl="2">
              <a:buFont typeface="Courier New" panose="02070309020205020404" pitchFamily="49" charset="0"/>
              <a:buChar char="o"/>
            </a:pPr>
            <a:r>
              <a:rPr lang="en-US" sz="3000" dirty="0">
                <a:latin typeface="Sitka Text" panose="02000505000000020004" pitchFamily="2" charset="0"/>
              </a:rPr>
              <a:t> Testamentary capacity </a:t>
            </a:r>
          </a:p>
          <a:p>
            <a:pPr lvl="2">
              <a:buFont typeface="Courier New" panose="02070309020205020404" pitchFamily="49" charset="0"/>
              <a:buChar char="o"/>
            </a:pPr>
            <a:r>
              <a:rPr lang="en-US" sz="3000" dirty="0">
                <a:latin typeface="Sitka Text" panose="02000505000000020004" pitchFamily="2" charset="0"/>
              </a:rPr>
              <a:t> Undue influence </a:t>
            </a:r>
          </a:p>
          <a:p>
            <a:pPr lvl="2">
              <a:buFont typeface="Courier New" panose="02070309020205020404" pitchFamily="49" charset="0"/>
              <a:buChar char="o"/>
            </a:pPr>
            <a:r>
              <a:rPr lang="en-US" sz="3000" dirty="0">
                <a:latin typeface="Sitka Text" panose="02000505000000020004" pitchFamily="2" charset="0"/>
              </a:rPr>
              <a:t> Must prove by clear and convincing evidence</a:t>
            </a:r>
          </a:p>
        </p:txBody>
      </p:sp>
    </p:spTree>
    <p:extLst>
      <p:ext uri="{BB962C8B-B14F-4D97-AF65-F5344CB8AC3E}">
        <p14:creationId xmlns:p14="http://schemas.microsoft.com/office/powerpoint/2010/main" val="287769538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AD541-2704-4F01-9B6C-ED67C1729BD1}"/>
              </a:ext>
            </a:extLst>
          </p:cNvPr>
          <p:cNvSpPr>
            <a:spLocks noGrp="1"/>
          </p:cNvSpPr>
          <p:nvPr>
            <p:ph type="title"/>
          </p:nvPr>
        </p:nvSpPr>
        <p:spPr/>
        <p:txBody>
          <a:bodyPr/>
          <a:lstStyle/>
          <a:p>
            <a:r>
              <a:rPr lang="en-US" dirty="0">
                <a:solidFill>
                  <a:schemeClr val="tx1"/>
                </a:solidFill>
                <a:latin typeface="Sitka Text" panose="02000505000000020004" pitchFamily="2" charset="0"/>
              </a:rPr>
              <a:t>What is Undue Influence?</a:t>
            </a:r>
            <a:endParaRPr lang="en-US" dirty="0"/>
          </a:p>
        </p:txBody>
      </p:sp>
      <p:sp>
        <p:nvSpPr>
          <p:cNvPr id="4" name="Content Placeholder 2">
            <a:extLst>
              <a:ext uri="{FF2B5EF4-FFF2-40B4-BE49-F238E27FC236}">
                <a16:creationId xmlns:a16="http://schemas.microsoft.com/office/drawing/2014/main" id="{EE6C440B-489D-411B-BDB1-2488034781FC}"/>
              </a:ext>
            </a:extLst>
          </p:cNvPr>
          <p:cNvSpPr txBox="1">
            <a:spLocks/>
          </p:cNvSpPr>
          <p:nvPr/>
        </p:nvSpPr>
        <p:spPr>
          <a:xfrm>
            <a:off x="1143000" y="1730943"/>
            <a:ext cx="10812780" cy="4526280"/>
          </a:xfrm>
          <a:prstGeom prst="rect">
            <a:avLst/>
          </a:prstGeom>
        </p:spPr>
        <p:txBody>
          <a:bodyPr vert="horz" lIns="91440" tIns="45720" rIns="91440" bIns="45720" rtlCol="0">
            <a:normAutofit fontScale="92500" lnSpcReduction="2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None/>
            </a:pPr>
            <a:r>
              <a:rPr lang="en-US" sz="4200" b="1" dirty="0">
                <a:latin typeface="Sitka Text" panose="02000505000000020004" pitchFamily="2" charset="0"/>
              </a:rPr>
              <a:t>Must prove three elements:</a:t>
            </a:r>
          </a:p>
          <a:p>
            <a:pPr marL="960120" indent="-914400">
              <a:buAutoNum type="arabicParenBoth"/>
            </a:pPr>
            <a:r>
              <a:rPr lang="en-US" sz="4200" b="1" dirty="0">
                <a:latin typeface="Sitka Text" panose="02000505000000020004" pitchFamily="2" charset="0"/>
              </a:rPr>
              <a:t>a person in a confidential relationship with the testator </a:t>
            </a:r>
          </a:p>
          <a:p>
            <a:pPr marL="960120" indent="-914400">
              <a:buAutoNum type="arabicParenBoth"/>
            </a:pPr>
            <a:r>
              <a:rPr lang="en-US" sz="4200" b="1" dirty="0">
                <a:latin typeface="Sitka Text" panose="02000505000000020004" pitchFamily="2" charset="0"/>
              </a:rPr>
              <a:t>received a substantial benefit </a:t>
            </a:r>
          </a:p>
          <a:p>
            <a:pPr marL="960120" indent="-914400">
              <a:buAutoNum type="arabicParenBoth"/>
            </a:pPr>
            <a:r>
              <a:rPr lang="en-US" sz="4200" b="1" dirty="0">
                <a:latin typeface="Sitka Text" panose="02000505000000020004" pitchFamily="2" charset="0"/>
              </a:rPr>
              <a:t>from a testator who had weakened intellect at or around the time the Will was executed.  </a:t>
            </a:r>
            <a:endParaRPr lang="en-US" sz="4200" dirty="0">
              <a:latin typeface="Sitka Text" panose="02000505000000020004" pitchFamily="2" charset="0"/>
            </a:endParaRPr>
          </a:p>
          <a:p>
            <a:pPr marL="45720" indent="0">
              <a:buNone/>
            </a:pPr>
            <a:r>
              <a:rPr lang="en-US" sz="4200" b="1" dirty="0">
                <a:latin typeface="Sitka Text" panose="02000505000000020004" pitchFamily="2" charset="0"/>
              </a:rPr>
              <a:t>	</a:t>
            </a:r>
          </a:p>
        </p:txBody>
      </p:sp>
    </p:spTree>
    <p:extLst>
      <p:ext uri="{BB962C8B-B14F-4D97-AF65-F5344CB8AC3E}">
        <p14:creationId xmlns:p14="http://schemas.microsoft.com/office/powerpoint/2010/main" val="289929697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AD541-2704-4F01-9B6C-ED67C1729BD1}"/>
              </a:ext>
            </a:extLst>
          </p:cNvPr>
          <p:cNvSpPr>
            <a:spLocks noGrp="1"/>
          </p:cNvSpPr>
          <p:nvPr>
            <p:ph type="title"/>
          </p:nvPr>
        </p:nvSpPr>
        <p:spPr/>
        <p:txBody>
          <a:bodyPr/>
          <a:lstStyle/>
          <a:p>
            <a:r>
              <a:rPr lang="en-US" dirty="0">
                <a:solidFill>
                  <a:schemeClr val="tx1"/>
                </a:solidFill>
                <a:latin typeface="Sitka Text" panose="02000505000000020004" pitchFamily="2" charset="0"/>
              </a:rPr>
              <a:t>Will and Trust Contests in GA</a:t>
            </a:r>
            <a:endParaRPr lang="en-US" dirty="0"/>
          </a:p>
        </p:txBody>
      </p:sp>
      <p:sp>
        <p:nvSpPr>
          <p:cNvPr id="4" name="Content Placeholder 2">
            <a:extLst>
              <a:ext uri="{FF2B5EF4-FFF2-40B4-BE49-F238E27FC236}">
                <a16:creationId xmlns:a16="http://schemas.microsoft.com/office/drawing/2014/main" id="{EE6C440B-489D-411B-BDB1-2488034781FC}"/>
              </a:ext>
            </a:extLst>
          </p:cNvPr>
          <p:cNvSpPr txBox="1">
            <a:spLocks/>
          </p:cNvSpPr>
          <p:nvPr/>
        </p:nvSpPr>
        <p:spPr>
          <a:xfrm>
            <a:off x="1143000" y="1668379"/>
            <a:ext cx="10812780" cy="4823861"/>
          </a:xfrm>
          <a:prstGeom prst="rect">
            <a:avLst/>
          </a:prstGeom>
        </p:spPr>
        <p:txBody>
          <a:bodyPr vert="horz" lIns="91440" tIns="45720" rIns="91440" bIns="45720" rtlCol="0">
            <a:normAutofit fontScale="92500" lnSpcReduction="2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617220" indent="-571500">
              <a:buFont typeface="Corbel" pitchFamily="34" charset="0"/>
              <a:buAutoNum type="romanUcPeriod"/>
            </a:pPr>
            <a:r>
              <a:rPr lang="en-US" sz="3000" b="1" dirty="0">
                <a:latin typeface="Sitka Text" panose="02000505000000020004" pitchFamily="2" charset="0"/>
              </a:rPr>
              <a:t>Standing</a:t>
            </a:r>
          </a:p>
          <a:p>
            <a:pPr marL="617220" indent="-571500">
              <a:buFont typeface="Corbel" pitchFamily="34" charset="0"/>
              <a:buAutoNum type="romanUcPeriod"/>
            </a:pPr>
            <a:r>
              <a:rPr lang="en-US" sz="3000" b="1" dirty="0">
                <a:latin typeface="Sitka Text" panose="02000505000000020004" pitchFamily="2" charset="0"/>
              </a:rPr>
              <a:t>Grounds upon which to challenge a Will or trust</a:t>
            </a:r>
          </a:p>
          <a:p>
            <a:pPr marL="1394460" lvl="3" indent="-571500">
              <a:buFont typeface="+mj-lt"/>
              <a:buAutoNum type="alphaUcPeriod"/>
            </a:pPr>
            <a:r>
              <a:rPr lang="en-US" sz="2400" dirty="0">
                <a:latin typeface="Sitka Text" panose="02000505000000020004" pitchFamily="2" charset="0"/>
              </a:rPr>
              <a:t>Lack of capacity</a:t>
            </a:r>
          </a:p>
          <a:p>
            <a:pPr marL="1394460" lvl="3" indent="-571500">
              <a:buFont typeface="+mj-lt"/>
              <a:buAutoNum type="alphaUcPeriod"/>
            </a:pPr>
            <a:r>
              <a:rPr lang="en-US" sz="2400" dirty="0">
                <a:latin typeface="Sitka Text" panose="02000505000000020004" pitchFamily="2" charset="0"/>
              </a:rPr>
              <a:t>Improper form of execution; revocation</a:t>
            </a:r>
          </a:p>
          <a:p>
            <a:pPr marL="1394460" lvl="3" indent="-571500">
              <a:buFont typeface="+mj-lt"/>
              <a:buAutoNum type="alphaUcPeriod"/>
            </a:pPr>
            <a:r>
              <a:rPr lang="en-US" sz="2400" dirty="0">
                <a:latin typeface="Sitka Text" panose="02000505000000020004" pitchFamily="2" charset="0"/>
              </a:rPr>
              <a:t>Problems with authenticity </a:t>
            </a:r>
          </a:p>
          <a:p>
            <a:pPr marL="1394460" lvl="3" indent="-571500">
              <a:buFont typeface="+mj-lt"/>
              <a:buAutoNum type="alphaUcPeriod"/>
            </a:pPr>
            <a:r>
              <a:rPr lang="en-US" sz="2400" dirty="0">
                <a:latin typeface="Sitka Text" panose="02000505000000020004" pitchFamily="2" charset="0"/>
              </a:rPr>
              <a:t>Undue influence</a:t>
            </a:r>
          </a:p>
          <a:p>
            <a:pPr marL="617220" indent="-571500">
              <a:buFont typeface="Corbel" pitchFamily="34" charset="0"/>
              <a:buAutoNum type="romanUcPeriod"/>
            </a:pPr>
            <a:r>
              <a:rPr lang="en-US" sz="3000" b="1" dirty="0">
                <a:latin typeface="Sitka Text" panose="02000505000000020004" pitchFamily="2" charset="0"/>
              </a:rPr>
              <a:t> Procedure and time limits </a:t>
            </a:r>
          </a:p>
          <a:p>
            <a:pPr marL="1394460" lvl="3" indent="-571500">
              <a:buFont typeface="+mj-lt"/>
              <a:buAutoNum type="alphaUcPeriod"/>
            </a:pPr>
            <a:r>
              <a:rPr lang="en-US" sz="2400" dirty="0">
                <a:latin typeface="Sitka Text" panose="02000505000000020004" pitchFamily="2" charset="0"/>
              </a:rPr>
              <a:t>Will</a:t>
            </a:r>
          </a:p>
          <a:p>
            <a:pPr marL="1394460" lvl="3" indent="-571500">
              <a:buFont typeface="+mj-lt"/>
              <a:buAutoNum type="alphaUcPeriod"/>
            </a:pPr>
            <a:r>
              <a:rPr lang="en-US" sz="2400" dirty="0">
                <a:latin typeface="Sitka Text" panose="02000505000000020004" pitchFamily="2" charset="0"/>
              </a:rPr>
              <a:t>Revocable Trust</a:t>
            </a:r>
          </a:p>
          <a:p>
            <a:pPr marL="617220" indent="-571500">
              <a:buFont typeface="Corbel" pitchFamily="34" charset="0"/>
              <a:buAutoNum type="romanUcPeriod"/>
            </a:pPr>
            <a:r>
              <a:rPr lang="en-US" sz="3000" b="1" dirty="0">
                <a:latin typeface="Sitka Text" panose="02000505000000020004" pitchFamily="2" charset="0"/>
              </a:rPr>
              <a:t> Protecting against contests </a:t>
            </a:r>
            <a:endParaRPr lang="en-US" sz="4100" b="1" dirty="0">
              <a:latin typeface="Sitka Text" panose="02000505000000020004" pitchFamily="2" charset="0"/>
            </a:endParaRPr>
          </a:p>
          <a:p>
            <a:pPr marL="1394460" lvl="3" indent="-571500">
              <a:buFont typeface="+mj-lt"/>
              <a:buAutoNum type="alphaUcPeriod"/>
            </a:pPr>
            <a:r>
              <a:rPr lang="en-US" sz="2400" dirty="0">
                <a:latin typeface="Sitka Text" panose="02000505000000020004" pitchFamily="2" charset="0"/>
              </a:rPr>
              <a:t>Warning signs </a:t>
            </a:r>
          </a:p>
          <a:p>
            <a:pPr marL="1394460" lvl="3" indent="-571500">
              <a:buFont typeface="+mj-lt"/>
              <a:buAutoNum type="alphaUcPeriod"/>
            </a:pPr>
            <a:r>
              <a:rPr lang="en-US" sz="2400" dirty="0">
                <a:latin typeface="Sitka Text" panose="02000505000000020004" pitchFamily="2" charset="0"/>
              </a:rPr>
              <a:t>Meet with the testator alone</a:t>
            </a:r>
          </a:p>
          <a:p>
            <a:pPr marL="1394460" lvl="3" indent="-571500">
              <a:buFont typeface="+mj-lt"/>
              <a:buAutoNum type="alphaUcPeriod"/>
            </a:pPr>
            <a:r>
              <a:rPr lang="en-US" sz="2400" dirty="0">
                <a:latin typeface="Sitka Text" panose="02000505000000020004" pitchFamily="2" charset="0"/>
              </a:rPr>
              <a:t>Assess and document capacity </a:t>
            </a:r>
          </a:p>
          <a:p>
            <a:pPr marL="1394460" lvl="3" indent="-571500">
              <a:buFont typeface="+mj-lt"/>
              <a:buAutoNum type="alphaUcPeriod"/>
            </a:pPr>
            <a:endParaRPr lang="en-US" sz="2400" b="1" dirty="0">
              <a:latin typeface="Sitka Text" panose="02000505000000020004" pitchFamily="2" charset="0"/>
            </a:endParaRPr>
          </a:p>
        </p:txBody>
      </p:sp>
    </p:spTree>
    <p:extLst>
      <p:ext uri="{BB962C8B-B14F-4D97-AF65-F5344CB8AC3E}">
        <p14:creationId xmlns:p14="http://schemas.microsoft.com/office/powerpoint/2010/main" val="416961266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04D3C-DDE6-4BBA-B370-A65602472606}"/>
              </a:ext>
            </a:extLst>
          </p:cNvPr>
          <p:cNvSpPr>
            <a:spLocks noGrp="1"/>
          </p:cNvSpPr>
          <p:nvPr>
            <p:ph type="ctrTitle"/>
          </p:nvPr>
        </p:nvSpPr>
        <p:spPr/>
        <p:txBody>
          <a:bodyPr/>
          <a:lstStyle/>
          <a:p>
            <a:r>
              <a:rPr lang="en-US" b="1" dirty="0">
                <a:solidFill>
                  <a:schemeClr val="bg1"/>
                </a:solidFill>
                <a:latin typeface="Sitka Text" panose="02000505000000020004" pitchFamily="2" charset="0"/>
              </a:rPr>
              <a:t>DIGITAL ASSETS </a:t>
            </a:r>
          </a:p>
        </p:txBody>
      </p:sp>
      <p:sp>
        <p:nvSpPr>
          <p:cNvPr id="3" name="Subtitle 2">
            <a:extLst>
              <a:ext uri="{FF2B5EF4-FFF2-40B4-BE49-F238E27FC236}">
                <a16:creationId xmlns:a16="http://schemas.microsoft.com/office/drawing/2014/main" id="{203A44E4-6117-4FBE-971F-27341A54EF2B}"/>
              </a:ext>
            </a:extLst>
          </p:cNvPr>
          <p:cNvSpPr>
            <a:spLocks noGrp="1"/>
          </p:cNvSpPr>
          <p:nvPr>
            <p:ph type="subTitle" idx="1"/>
          </p:nvPr>
        </p:nvSpPr>
        <p:spPr/>
        <p:txBody>
          <a:bodyPr>
            <a:normAutofit/>
          </a:bodyPr>
          <a:lstStyle/>
          <a:p>
            <a:r>
              <a:rPr lang="en-US" sz="2400" dirty="0">
                <a:solidFill>
                  <a:schemeClr val="bg1"/>
                </a:solidFill>
                <a:latin typeface="Sitka Heading" panose="02000505000000020004" pitchFamily="2" charset="0"/>
              </a:rPr>
              <a:t>Safeguarding</a:t>
            </a:r>
          </a:p>
        </p:txBody>
      </p:sp>
      <p:sp>
        <p:nvSpPr>
          <p:cNvPr id="4" name="Rectangle 3">
            <a:extLst>
              <a:ext uri="{FF2B5EF4-FFF2-40B4-BE49-F238E27FC236}">
                <a16:creationId xmlns:a16="http://schemas.microsoft.com/office/drawing/2014/main" id="{9F0DC77A-573C-499E-8E9B-0181D1FB993C}"/>
              </a:ext>
            </a:extLst>
          </p:cNvPr>
          <p:cNvSpPr/>
          <p:nvPr/>
        </p:nvSpPr>
        <p:spPr>
          <a:xfrm>
            <a:off x="300219" y="5789275"/>
            <a:ext cx="11591561" cy="830997"/>
          </a:xfrm>
          <a:prstGeom prst="rect">
            <a:avLst/>
          </a:prstGeom>
          <a:noFill/>
        </p:spPr>
        <p:txBody>
          <a:bodyPr wrap="square" lIns="91440" tIns="45720" rIns="91440" bIns="45720">
            <a:spAutoFit/>
          </a:bodyPr>
          <a:lstStyle/>
          <a:p>
            <a:r>
              <a:rPr lang="en-US" sz="2400" b="1" cap="none" spc="0" dirty="0">
                <a:ln w="0"/>
                <a:solidFill>
                  <a:schemeClr val="bg1"/>
                </a:solidFill>
                <a:effectLst>
                  <a:outerShdw blurRad="38100" dist="25400" dir="5400000" algn="ctr" rotWithShape="0">
                    <a:srgbClr val="6E747A">
                      <a:alpha val="43000"/>
                    </a:srgbClr>
                  </a:outerShdw>
                </a:effectLst>
                <a:latin typeface="Sitka Text" panose="02000505000000020004" pitchFamily="2" charset="0"/>
              </a:rPr>
              <a:t>Handouts:</a:t>
            </a:r>
            <a:r>
              <a:rPr lang="en-US" sz="2400" cap="none" spc="0" dirty="0">
                <a:ln w="0"/>
                <a:solidFill>
                  <a:schemeClr val="bg1"/>
                </a:solidFill>
                <a:latin typeface="Sitka Text" panose="02000505000000020004" pitchFamily="2" charset="0"/>
              </a:rPr>
              <a:t> Digital Assets After Death; What Happens to Your Facebook Profile After You Die?</a:t>
            </a:r>
            <a:endParaRPr lang="en-US" sz="2400" b="0" cap="none" spc="0" dirty="0">
              <a:ln w="0"/>
              <a:solidFill>
                <a:schemeClr val="bg1"/>
              </a:solidFill>
              <a:effectLst>
                <a:outerShdw blurRad="38100" dist="25400" dir="5400000" algn="ctr" rotWithShape="0">
                  <a:srgbClr val="6E747A">
                    <a:alpha val="43000"/>
                  </a:srgbClr>
                </a:outerShdw>
              </a:effectLst>
              <a:latin typeface="Sitka Text" panose="02000505000000020004" pitchFamily="2" charset="0"/>
            </a:endParaRPr>
          </a:p>
        </p:txBody>
      </p:sp>
    </p:spTree>
    <p:extLst>
      <p:ext uri="{BB962C8B-B14F-4D97-AF65-F5344CB8AC3E}">
        <p14:creationId xmlns:p14="http://schemas.microsoft.com/office/powerpoint/2010/main" val="116126568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6A1E2-8851-45DA-B7E4-BF371422AD5F}"/>
              </a:ext>
            </a:extLst>
          </p:cNvPr>
          <p:cNvSpPr>
            <a:spLocks noGrp="1"/>
          </p:cNvSpPr>
          <p:nvPr>
            <p:ph type="title"/>
          </p:nvPr>
        </p:nvSpPr>
        <p:spPr/>
        <p:txBody>
          <a:bodyPr/>
          <a:lstStyle/>
          <a:p>
            <a:r>
              <a:rPr lang="en-US" dirty="0">
                <a:solidFill>
                  <a:schemeClr val="tx1"/>
                </a:solidFill>
                <a:latin typeface="Sitka Text" panose="02000505000000020004" pitchFamily="2" charset="0"/>
              </a:rPr>
              <a:t>Devices</a:t>
            </a:r>
          </a:p>
        </p:txBody>
      </p:sp>
      <p:sp>
        <p:nvSpPr>
          <p:cNvPr id="3" name="Content Placeholder 2">
            <a:extLst>
              <a:ext uri="{FF2B5EF4-FFF2-40B4-BE49-F238E27FC236}">
                <a16:creationId xmlns:a16="http://schemas.microsoft.com/office/drawing/2014/main" id="{092EB4B5-D7B9-4352-80FA-F24AB5A49851}"/>
              </a:ext>
            </a:extLst>
          </p:cNvPr>
          <p:cNvSpPr>
            <a:spLocks noGrp="1"/>
          </p:cNvSpPr>
          <p:nvPr>
            <p:ph idx="1"/>
          </p:nvPr>
        </p:nvSpPr>
        <p:spPr/>
        <p:txBody>
          <a:bodyPr/>
          <a:lstStyle/>
          <a:p>
            <a:pPr>
              <a:buFont typeface="Wingdings" panose="05000000000000000000" pitchFamily="2" charset="2"/>
              <a:buChar char="v"/>
            </a:pPr>
            <a:r>
              <a:rPr lang="en-US" sz="4000" dirty="0">
                <a:latin typeface="Sitka Text" panose="02000505000000020004" pitchFamily="2" charset="0"/>
              </a:rPr>
              <a:t> Desktop computer </a:t>
            </a:r>
          </a:p>
          <a:p>
            <a:pPr>
              <a:buFont typeface="Wingdings" panose="05000000000000000000" pitchFamily="2" charset="2"/>
              <a:buChar char="v"/>
            </a:pPr>
            <a:r>
              <a:rPr lang="en-US" sz="4000" dirty="0">
                <a:latin typeface="Sitka Text" panose="02000505000000020004" pitchFamily="2" charset="0"/>
              </a:rPr>
              <a:t> Laptop </a:t>
            </a:r>
          </a:p>
          <a:p>
            <a:pPr>
              <a:buFont typeface="Wingdings" panose="05000000000000000000" pitchFamily="2" charset="2"/>
              <a:buChar char="v"/>
            </a:pPr>
            <a:r>
              <a:rPr lang="en-US" sz="4000" dirty="0">
                <a:latin typeface="Sitka Text" panose="02000505000000020004" pitchFamily="2" charset="0"/>
              </a:rPr>
              <a:t> Smartphone </a:t>
            </a:r>
          </a:p>
          <a:p>
            <a:pPr>
              <a:buFont typeface="Wingdings" panose="05000000000000000000" pitchFamily="2" charset="2"/>
              <a:buChar char="v"/>
            </a:pPr>
            <a:r>
              <a:rPr lang="en-US" sz="4000" dirty="0">
                <a:latin typeface="Sitka Text" panose="02000505000000020004" pitchFamily="2" charset="0"/>
              </a:rPr>
              <a:t> MP3 Player </a:t>
            </a:r>
          </a:p>
          <a:p>
            <a:pPr marL="45720" indent="0">
              <a:buNone/>
            </a:pPr>
            <a:endParaRPr lang="en-US" dirty="0"/>
          </a:p>
        </p:txBody>
      </p:sp>
      <p:pic>
        <p:nvPicPr>
          <p:cNvPr id="4" name="Picture 3">
            <a:extLst>
              <a:ext uri="{FF2B5EF4-FFF2-40B4-BE49-F238E27FC236}">
                <a16:creationId xmlns:a16="http://schemas.microsoft.com/office/drawing/2014/main" id="{7F1C31B7-2AAE-4753-86B5-DB199365D5B0}"/>
              </a:ext>
            </a:extLst>
          </p:cNvPr>
          <p:cNvPicPr>
            <a:picLocks noChangeAspect="1"/>
          </p:cNvPicPr>
          <p:nvPr/>
        </p:nvPicPr>
        <p:blipFill>
          <a:blip r:embed="rId3"/>
          <a:stretch>
            <a:fillRect/>
          </a:stretch>
        </p:blipFill>
        <p:spPr>
          <a:xfrm>
            <a:off x="8715364" y="1566169"/>
            <a:ext cx="2789663" cy="2789663"/>
          </a:xfrm>
          <a:prstGeom prst="rect">
            <a:avLst/>
          </a:prstGeom>
        </p:spPr>
      </p:pic>
      <p:pic>
        <p:nvPicPr>
          <p:cNvPr id="5" name="Picture 4">
            <a:extLst>
              <a:ext uri="{FF2B5EF4-FFF2-40B4-BE49-F238E27FC236}">
                <a16:creationId xmlns:a16="http://schemas.microsoft.com/office/drawing/2014/main" id="{8C61ACE3-2E20-4BAB-8DB2-BE9A13A12668}"/>
              </a:ext>
            </a:extLst>
          </p:cNvPr>
          <p:cNvPicPr>
            <a:picLocks noChangeAspect="1"/>
          </p:cNvPicPr>
          <p:nvPr/>
        </p:nvPicPr>
        <p:blipFill>
          <a:blip r:embed="rId4"/>
          <a:stretch>
            <a:fillRect/>
          </a:stretch>
        </p:blipFill>
        <p:spPr>
          <a:xfrm>
            <a:off x="6599157" y="3393623"/>
            <a:ext cx="2116207" cy="2724000"/>
          </a:xfrm>
          <a:prstGeom prst="rect">
            <a:avLst/>
          </a:prstGeom>
        </p:spPr>
      </p:pic>
      <p:pic>
        <p:nvPicPr>
          <p:cNvPr id="6" name="Picture 5">
            <a:extLst>
              <a:ext uri="{FF2B5EF4-FFF2-40B4-BE49-F238E27FC236}">
                <a16:creationId xmlns:a16="http://schemas.microsoft.com/office/drawing/2014/main" id="{609D3DF3-41AA-4534-8767-FAC690AD3612}"/>
              </a:ext>
            </a:extLst>
          </p:cNvPr>
          <p:cNvPicPr>
            <a:picLocks noChangeAspect="1"/>
          </p:cNvPicPr>
          <p:nvPr/>
        </p:nvPicPr>
        <p:blipFill>
          <a:blip r:embed="rId5"/>
          <a:stretch>
            <a:fillRect/>
          </a:stretch>
        </p:blipFill>
        <p:spPr>
          <a:xfrm>
            <a:off x="6677489" y="762000"/>
            <a:ext cx="2762250" cy="1657350"/>
          </a:xfrm>
          <a:prstGeom prst="rect">
            <a:avLst/>
          </a:prstGeom>
        </p:spPr>
      </p:pic>
      <p:pic>
        <p:nvPicPr>
          <p:cNvPr id="7" name="Picture 6">
            <a:extLst>
              <a:ext uri="{FF2B5EF4-FFF2-40B4-BE49-F238E27FC236}">
                <a16:creationId xmlns:a16="http://schemas.microsoft.com/office/drawing/2014/main" id="{13AA3119-1A03-46B5-8FF9-1CF2F8BB5EF0}"/>
              </a:ext>
            </a:extLst>
          </p:cNvPr>
          <p:cNvPicPr>
            <a:picLocks noChangeAspect="1"/>
          </p:cNvPicPr>
          <p:nvPr/>
        </p:nvPicPr>
        <p:blipFill>
          <a:blip r:embed="rId6"/>
          <a:stretch>
            <a:fillRect/>
          </a:stretch>
        </p:blipFill>
        <p:spPr>
          <a:xfrm>
            <a:off x="9602943" y="4741383"/>
            <a:ext cx="1446057" cy="1446057"/>
          </a:xfrm>
          <a:prstGeom prst="rect">
            <a:avLst/>
          </a:prstGeom>
        </p:spPr>
      </p:pic>
    </p:spTree>
    <p:extLst>
      <p:ext uri="{BB962C8B-B14F-4D97-AF65-F5344CB8AC3E}">
        <p14:creationId xmlns:p14="http://schemas.microsoft.com/office/powerpoint/2010/main" val="256023592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8440F-3959-4646-89EE-3B268F7F9EC0}"/>
              </a:ext>
            </a:extLst>
          </p:cNvPr>
          <p:cNvSpPr>
            <a:spLocks noGrp="1"/>
          </p:cNvSpPr>
          <p:nvPr>
            <p:ph type="title"/>
          </p:nvPr>
        </p:nvSpPr>
        <p:spPr/>
        <p:txBody>
          <a:bodyPr>
            <a:normAutofit/>
          </a:bodyPr>
          <a:lstStyle/>
          <a:p>
            <a:r>
              <a:rPr lang="en-US" sz="3600" dirty="0">
                <a:latin typeface="Sitka Text" panose="02000505000000020004" pitchFamily="2" charset="0"/>
              </a:rPr>
              <a:t>Digital Assets – Examples </a:t>
            </a:r>
          </a:p>
        </p:txBody>
      </p:sp>
      <p:sp>
        <p:nvSpPr>
          <p:cNvPr id="3" name="Content Placeholder 2">
            <a:extLst>
              <a:ext uri="{FF2B5EF4-FFF2-40B4-BE49-F238E27FC236}">
                <a16:creationId xmlns:a16="http://schemas.microsoft.com/office/drawing/2014/main" id="{BEEAAA83-12AC-4509-9148-0AE2D22BFB68}"/>
              </a:ext>
            </a:extLst>
          </p:cNvPr>
          <p:cNvSpPr>
            <a:spLocks noGrp="1"/>
          </p:cNvSpPr>
          <p:nvPr>
            <p:ph idx="1"/>
          </p:nvPr>
        </p:nvSpPr>
        <p:spPr>
          <a:xfrm>
            <a:off x="1255594" y="1690688"/>
            <a:ext cx="10098206" cy="4486275"/>
          </a:xfrm>
        </p:spPr>
        <p:txBody>
          <a:bodyPr>
            <a:normAutofit/>
          </a:bodyPr>
          <a:lstStyle/>
          <a:p>
            <a:pPr marL="395288" indent="-395288">
              <a:buFont typeface="Wingdings" panose="05000000000000000000" pitchFamily="2" charset="2"/>
              <a:buChar char="v"/>
            </a:pPr>
            <a:r>
              <a:rPr lang="en-US" dirty="0">
                <a:solidFill>
                  <a:srgbClr val="0070C0"/>
                </a:solidFill>
                <a:latin typeface="Sitka Text" panose="02000505000000020004" pitchFamily="2" charset="0"/>
              </a:rPr>
              <a:t>E-mail Accounts – Gmail, Hotmail, Yahoo!</a:t>
            </a:r>
          </a:p>
          <a:p>
            <a:pPr marL="395288" indent="-395288">
              <a:buFont typeface="Wingdings" panose="05000000000000000000" pitchFamily="2" charset="2"/>
              <a:buChar char="v"/>
            </a:pPr>
            <a:r>
              <a:rPr lang="en-US" dirty="0">
                <a:solidFill>
                  <a:srgbClr val="0070C0"/>
                </a:solidFill>
                <a:latin typeface="Sitka Text" panose="02000505000000020004" pitchFamily="2" charset="0"/>
              </a:rPr>
              <a:t>Social Media – Facebook, Twitter, LinkedIn</a:t>
            </a:r>
          </a:p>
          <a:p>
            <a:pPr marL="395288" indent="-395288">
              <a:buFont typeface="Wingdings" panose="05000000000000000000" pitchFamily="2" charset="2"/>
              <a:buChar char="v"/>
            </a:pPr>
            <a:r>
              <a:rPr lang="en-US" dirty="0">
                <a:solidFill>
                  <a:srgbClr val="0070C0"/>
                </a:solidFill>
                <a:latin typeface="Sitka Text" panose="02000505000000020004" pitchFamily="2" charset="0"/>
              </a:rPr>
              <a:t>Photos – Instagram, Shutterfly</a:t>
            </a:r>
          </a:p>
          <a:p>
            <a:pPr marL="395288" indent="-395288">
              <a:buFont typeface="Wingdings" panose="05000000000000000000" pitchFamily="2" charset="2"/>
              <a:buChar char="v"/>
            </a:pPr>
            <a:r>
              <a:rPr lang="en-US" dirty="0">
                <a:solidFill>
                  <a:srgbClr val="0070C0"/>
                </a:solidFill>
                <a:latin typeface="Sitka Text" panose="02000505000000020004" pitchFamily="2" charset="0"/>
              </a:rPr>
              <a:t>Internet Domains – Amazon, other online commerce accounts </a:t>
            </a:r>
          </a:p>
          <a:p>
            <a:pPr marL="395288" indent="-395288">
              <a:buFont typeface="Wingdings" panose="05000000000000000000" pitchFamily="2" charset="2"/>
              <a:buChar char="v"/>
            </a:pPr>
            <a:r>
              <a:rPr lang="en-US" dirty="0">
                <a:solidFill>
                  <a:srgbClr val="0070C0"/>
                </a:solidFill>
                <a:latin typeface="Sitka Text" panose="02000505000000020004" pitchFamily="2" charset="0"/>
              </a:rPr>
              <a:t>Cloud Storage</a:t>
            </a:r>
          </a:p>
          <a:p>
            <a:pPr marL="395288" indent="-395288">
              <a:buFont typeface="Wingdings" panose="05000000000000000000" pitchFamily="2" charset="2"/>
              <a:buChar char="v"/>
            </a:pPr>
            <a:r>
              <a:rPr lang="en-US" dirty="0">
                <a:solidFill>
                  <a:srgbClr val="0070C0"/>
                </a:solidFill>
                <a:latin typeface="Sitka Text" panose="02000505000000020004" pitchFamily="2" charset="0"/>
              </a:rPr>
              <a:t>Rewards Programs – Airlines, hotel chains</a:t>
            </a:r>
          </a:p>
          <a:p>
            <a:pPr marL="395288" indent="-395288">
              <a:buFont typeface="Wingdings" panose="05000000000000000000" pitchFamily="2" charset="2"/>
              <a:buChar char="v"/>
            </a:pPr>
            <a:r>
              <a:rPr lang="en-US" dirty="0">
                <a:solidFill>
                  <a:srgbClr val="0070C0"/>
                </a:solidFill>
                <a:latin typeface="Sitka Text" panose="02000505000000020004" pitchFamily="2" charset="0"/>
              </a:rPr>
              <a:t>Data on Devices – Hard drive, text messages, app data</a:t>
            </a:r>
          </a:p>
          <a:p>
            <a:pPr marL="395288" indent="-395288">
              <a:buFont typeface="Wingdings" panose="05000000000000000000" pitchFamily="2" charset="2"/>
              <a:buChar char="v"/>
            </a:pPr>
            <a:r>
              <a:rPr lang="en-US" dirty="0">
                <a:solidFill>
                  <a:srgbClr val="0070C0"/>
                </a:solidFill>
                <a:latin typeface="Sitka Text" panose="02000505000000020004" pitchFamily="2" charset="0"/>
              </a:rPr>
              <a:t>Cryptocurrencies – Bitcoin, Ethereum  </a:t>
            </a:r>
          </a:p>
        </p:txBody>
      </p:sp>
    </p:spTree>
    <p:extLst>
      <p:ext uri="{BB962C8B-B14F-4D97-AF65-F5344CB8AC3E}">
        <p14:creationId xmlns:p14="http://schemas.microsoft.com/office/powerpoint/2010/main" val="1228265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D19D429-892D-4B05-82B8-BDC8D86580AC}"/>
              </a:ext>
            </a:extLst>
          </p:cNvPr>
          <p:cNvGraphicFramePr>
            <a:graphicFrameLocks noGrp="1"/>
          </p:cNvGraphicFramePr>
          <p:nvPr>
            <p:ph idx="1"/>
            <p:extLst>
              <p:ext uri="{D42A27DB-BD31-4B8C-83A1-F6EECF244321}">
                <p14:modId xmlns:p14="http://schemas.microsoft.com/office/powerpoint/2010/main" val="1083955332"/>
              </p:ext>
            </p:extLst>
          </p:nvPr>
        </p:nvGraphicFramePr>
        <p:xfrm>
          <a:off x="655638" y="503238"/>
          <a:ext cx="10880725" cy="5851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3876770" y="5127584"/>
            <a:ext cx="1719919" cy="1015663"/>
          </a:xfrm>
          <a:prstGeom prst="rect">
            <a:avLst/>
          </a:prstGeom>
          <a:noFill/>
        </p:spPr>
        <p:txBody>
          <a:bodyPr wrap="square" rtlCol="0">
            <a:spAutoFit/>
          </a:bodyPr>
          <a:lstStyle/>
          <a:p>
            <a:r>
              <a:rPr lang="en-US" sz="6000" dirty="0">
                <a:solidFill>
                  <a:schemeClr val="bg1"/>
                </a:solidFill>
                <a:latin typeface="Sitka Text" panose="02000505000000020004"/>
              </a:rPr>
              <a:t>Me</a:t>
            </a:r>
          </a:p>
        </p:txBody>
      </p:sp>
      <p:sp>
        <p:nvSpPr>
          <p:cNvPr id="5" name="TextBox 4"/>
          <p:cNvSpPr txBox="1"/>
          <p:nvPr/>
        </p:nvSpPr>
        <p:spPr>
          <a:xfrm>
            <a:off x="6362838" y="5127584"/>
            <a:ext cx="2936635" cy="1015663"/>
          </a:xfrm>
          <a:prstGeom prst="rect">
            <a:avLst/>
          </a:prstGeom>
          <a:noFill/>
        </p:spPr>
        <p:txBody>
          <a:bodyPr wrap="square" rtlCol="0">
            <a:spAutoFit/>
          </a:bodyPr>
          <a:lstStyle/>
          <a:p>
            <a:r>
              <a:rPr lang="en-US" sz="6000" dirty="0">
                <a:solidFill>
                  <a:schemeClr val="bg1"/>
                </a:solidFill>
                <a:latin typeface="Sitka Text" panose="02000505000000020004"/>
              </a:rPr>
              <a:t>Spouse</a:t>
            </a:r>
          </a:p>
        </p:txBody>
      </p:sp>
    </p:spTree>
    <p:extLst>
      <p:ext uri="{BB962C8B-B14F-4D97-AF65-F5344CB8AC3E}">
        <p14:creationId xmlns:p14="http://schemas.microsoft.com/office/powerpoint/2010/main" val="145657114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723D9-C71F-4307-83A4-A9340A877879}"/>
              </a:ext>
            </a:extLst>
          </p:cNvPr>
          <p:cNvSpPr>
            <a:spLocks noGrp="1"/>
          </p:cNvSpPr>
          <p:nvPr>
            <p:ph type="title"/>
          </p:nvPr>
        </p:nvSpPr>
        <p:spPr/>
        <p:txBody>
          <a:bodyPr/>
          <a:lstStyle/>
          <a:p>
            <a:r>
              <a:rPr lang="en-US" dirty="0">
                <a:latin typeface="Sitka Text" panose="02000505000000020004" pitchFamily="2" charset="0"/>
              </a:rPr>
              <a:t>Pitfalls of Password Sharing</a:t>
            </a:r>
          </a:p>
        </p:txBody>
      </p:sp>
      <p:sp>
        <p:nvSpPr>
          <p:cNvPr id="3" name="Content Placeholder 2">
            <a:extLst>
              <a:ext uri="{FF2B5EF4-FFF2-40B4-BE49-F238E27FC236}">
                <a16:creationId xmlns:a16="http://schemas.microsoft.com/office/drawing/2014/main" id="{6B571636-5BFF-4840-91C4-0B52D83776A6}"/>
              </a:ext>
            </a:extLst>
          </p:cNvPr>
          <p:cNvSpPr>
            <a:spLocks noGrp="1"/>
          </p:cNvSpPr>
          <p:nvPr>
            <p:ph idx="1"/>
          </p:nvPr>
        </p:nvSpPr>
        <p:spPr>
          <a:xfrm>
            <a:off x="838200" y="1690689"/>
            <a:ext cx="10515600" cy="4486274"/>
          </a:xfrm>
        </p:spPr>
        <p:txBody>
          <a:bodyPr/>
          <a:lstStyle/>
          <a:p>
            <a:pPr marL="395288" indent="-395288">
              <a:buFont typeface="Wingdings" panose="05000000000000000000" pitchFamily="2" charset="2"/>
              <a:buChar char="v"/>
            </a:pPr>
            <a:r>
              <a:rPr lang="en-US" sz="3200" dirty="0">
                <a:solidFill>
                  <a:srgbClr val="0070C0"/>
                </a:solidFill>
                <a:latin typeface="Sitka Text" panose="02000505000000020004" pitchFamily="2" charset="0"/>
              </a:rPr>
              <a:t>Risk of Fraud</a:t>
            </a:r>
          </a:p>
          <a:p>
            <a:pPr marL="395288" indent="-395288">
              <a:buFont typeface="Wingdings" panose="05000000000000000000" pitchFamily="2" charset="2"/>
              <a:buChar char="v"/>
            </a:pPr>
            <a:r>
              <a:rPr lang="en-US" sz="3200" dirty="0">
                <a:solidFill>
                  <a:srgbClr val="0070C0"/>
                </a:solidFill>
                <a:latin typeface="Sitka Text" panose="02000505000000020004" pitchFamily="2" charset="0"/>
              </a:rPr>
              <a:t>Privacy Concerns</a:t>
            </a:r>
          </a:p>
          <a:p>
            <a:pPr marL="395288" indent="-395288">
              <a:buFont typeface="Wingdings" panose="05000000000000000000" pitchFamily="2" charset="2"/>
              <a:buChar char="v"/>
            </a:pPr>
            <a:r>
              <a:rPr lang="en-US" sz="3200" dirty="0">
                <a:solidFill>
                  <a:srgbClr val="0070C0"/>
                </a:solidFill>
                <a:latin typeface="Sitka Text" panose="02000505000000020004" pitchFamily="2" charset="0"/>
              </a:rPr>
              <a:t>Contractual Limitations – Providers’ Terms of Service Agreements</a:t>
            </a:r>
          </a:p>
          <a:p>
            <a:pPr marL="395288" indent="-395288">
              <a:buFont typeface="Wingdings" panose="05000000000000000000" pitchFamily="2" charset="2"/>
              <a:buChar char="v"/>
            </a:pPr>
            <a:r>
              <a:rPr lang="en-US" sz="3200" dirty="0">
                <a:solidFill>
                  <a:srgbClr val="0070C0"/>
                </a:solidFill>
                <a:latin typeface="Sitka Text" panose="02000505000000020004" pitchFamily="2" charset="0"/>
              </a:rPr>
              <a:t>Federal and State Law Restrictions</a:t>
            </a:r>
          </a:p>
          <a:p>
            <a:pPr marL="395288" indent="-395288">
              <a:buFont typeface="Wingdings" panose="05000000000000000000" pitchFamily="2" charset="2"/>
              <a:buChar char="v"/>
            </a:pPr>
            <a:r>
              <a:rPr lang="en-US" sz="3200" dirty="0">
                <a:solidFill>
                  <a:srgbClr val="0070C0"/>
                </a:solidFill>
                <a:latin typeface="Sitka Text" panose="02000505000000020004" pitchFamily="2" charset="0"/>
              </a:rPr>
              <a:t>Ineffective – Passwords can change, security questions may be asked</a:t>
            </a:r>
            <a:r>
              <a:rPr lang="en-US" sz="2400" dirty="0">
                <a:solidFill>
                  <a:srgbClr val="0070C0"/>
                </a:solidFill>
                <a:latin typeface="Sitka Text" panose="02000505000000020004" pitchFamily="2" charset="0"/>
              </a:rPr>
              <a:t> </a:t>
            </a:r>
          </a:p>
          <a:p>
            <a:pPr>
              <a:buFont typeface="Wingdings" panose="05000000000000000000" pitchFamily="2" charset="2"/>
              <a:buChar char="v"/>
            </a:pPr>
            <a:endParaRPr lang="en-US" dirty="0"/>
          </a:p>
        </p:txBody>
      </p:sp>
    </p:spTree>
    <p:extLst>
      <p:ext uri="{BB962C8B-B14F-4D97-AF65-F5344CB8AC3E}">
        <p14:creationId xmlns:p14="http://schemas.microsoft.com/office/powerpoint/2010/main" val="428256167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FF47B-7FFC-4860-B1AB-BCC16A4CBC82}"/>
              </a:ext>
            </a:extLst>
          </p:cNvPr>
          <p:cNvSpPr>
            <a:spLocks noGrp="1"/>
          </p:cNvSpPr>
          <p:nvPr>
            <p:ph type="title"/>
          </p:nvPr>
        </p:nvSpPr>
        <p:spPr/>
        <p:txBody>
          <a:bodyPr/>
          <a:lstStyle/>
          <a:p>
            <a:r>
              <a:rPr lang="en-US" sz="4000" dirty="0">
                <a:latin typeface="Sitka Text" panose="02000505000000020004" pitchFamily="2" charset="0"/>
              </a:rPr>
              <a:t>Federal Computer Fraud and Abuse Act, 18 U.S.C.§1030</a:t>
            </a:r>
            <a:r>
              <a:rPr lang="en-US" dirty="0">
                <a:latin typeface="Sitka Text" panose="02000505000000020004" pitchFamily="2" charset="0"/>
              </a:rPr>
              <a:t> </a:t>
            </a:r>
          </a:p>
        </p:txBody>
      </p:sp>
      <p:sp>
        <p:nvSpPr>
          <p:cNvPr id="3" name="Content Placeholder 2">
            <a:extLst>
              <a:ext uri="{FF2B5EF4-FFF2-40B4-BE49-F238E27FC236}">
                <a16:creationId xmlns:a16="http://schemas.microsoft.com/office/drawing/2014/main" id="{6E1C521E-A214-4F19-955D-41A26FA67A39}"/>
              </a:ext>
            </a:extLst>
          </p:cNvPr>
          <p:cNvSpPr>
            <a:spLocks noGrp="1"/>
          </p:cNvSpPr>
          <p:nvPr>
            <p:ph idx="1"/>
          </p:nvPr>
        </p:nvSpPr>
        <p:spPr>
          <a:xfrm>
            <a:off x="838200" y="1690689"/>
            <a:ext cx="10515599" cy="4486274"/>
          </a:xfrm>
        </p:spPr>
        <p:txBody>
          <a:bodyPr/>
          <a:lstStyle/>
          <a:p>
            <a:pPr marL="0" indent="0">
              <a:buNone/>
            </a:pPr>
            <a:endParaRPr lang="en-US" sz="1200" dirty="0">
              <a:latin typeface="Sitka Text" panose="02000505000000020004" pitchFamily="2" charset="0"/>
            </a:endParaRPr>
          </a:p>
          <a:p>
            <a:pPr marL="0" indent="0">
              <a:buNone/>
            </a:pPr>
            <a:r>
              <a:rPr lang="en-US" dirty="0">
                <a:solidFill>
                  <a:srgbClr val="0070C0"/>
                </a:solidFill>
                <a:latin typeface="Sitka Text" panose="02000505000000020004" pitchFamily="2" charset="0"/>
              </a:rPr>
              <a:t>Criminal sanctions for anyone who:</a:t>
            </a:r>
          </a:p>
          <a:p>
            <a:pPr marL="688975" indent="-457200">
              <a:buFont typeface="Wingdings" panose="05000000000000000000" pitchFamily="2" charset="2"/>
              <a:buChar char="v"/>
            </a:pPr>
            <a:r>
              <a:rPr lang="en-US" dirty="0">
                <a:solidFill>
                  <a:srgbClr val="0070C0"/>
                </a:solidFill>
                <a:latin typeface="Sitka Text" panose="02000505000000020004" pitchFamily="2" charset="0"/>
              </a:rPr>
              <a:t>Intentionally accesses a computer without authorization, or</a:t>
            </a:r>
          </a:p>
          <a:p>
            <a:pPr marL="688975" indent="-457200">
              <a:buFont typeface="Wingdings" panose="05000000000000000000" pitchFamily="2" charset="2"/>
              <a:buChar char="v"/>
            </a:pPr>
            <a:r>
              <a:rPr lang="en-US" dirty="0">
                <a:solidFill>
                  <a:srgbClr val="0070C0"/>
                </a:solidFill>
                <a:latin typeface="Sitka Text" panose="02000505000000020004" pitchFamily="2" charset="0"/>
              </a:rPr>
              <a:t>Exceeds authorized access,</a:t>
            </a:r>
          </a:p>
          <a:p>
            <a:pPr marL="688975" indent="-457200">
              <a:buFont typeface="Wingdings" panose="05000000000000000000" pitchFamily="2" charset="2"/>
              <a:buChar char="v"/>
            </a:pPr>
            <a:r>
              <a:rPr lang="en-US" dirty="0">
                <a:solidFill>
                  <a:srgbClr val="0070C0"/>
                </a:solidFill>
                <a:latin typeface="Sitka Text" panose="02000505000000020004" pitchFamily="2" charset="0"/>
              </a:rPr>
              <a:t>And thereby obtains information contained in a financial record of a financial institution, or information from any protected computer</a:t>
            </a:r>
          </a:p>
        </p:txBody>
      </p:sp>
    </p:spTree>
    <p:extLst>
      <p:ext uri="{BB962C8B-B14F-4D97-AF65-F5344CB8AC3E}">
        <p14:creationId xmlns:p14="http://schemas.microsoft.com/office/powerpoint/2010/main" val="93160023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77602-9531-4779-99A3-066A8A6BA3EF}"/>
              </a:ext>
            </a:extLst>
          </p:cNvPr>
          <p:cNvSpPr>
            <a:spLocks noGrp="1"/>
          </p:cNvSpPr>
          <p:nvPr>
            <p:ph type="title"/>
          </p:nvPr>
        </p:nvSpPr>
        <p:spPr/>
        <p:txBody>
          <a:bodyPr>
            <a:normAutofit fontScale="90000"/>
          </a:bodyPr>
          <a:lstStyle/>
          <a:p>
            <a:r>
              <a:rPr lang="en-US" sz="4000" dirty="0">
                <a:latin typeface="Sitka Text" panose="02000505000000020004" pitchFamily="2" charset="0"/>
              </a:rPr>
              <a:t>Electronic Communications Privacy Act, 18 U.S.C. §§2701-2712 (also known as the Stored Communications Act) (</a:t>
            </a:r>
            <a:r>
              <a:rPr lang="en-US" sz="4000" dirty="0" err="1">
                <a:latin typeface="Sitka Text" panose="02000505000000020004" pitchFamily="2" charset="0"/>
              </a:rPr>
              <a:t>ECPA</a:t>
            </a:r>
            <a:r>
              <a:rPr lang="en-US" sz="4000" dirty="0">
                <a:latin typeface="Sitka Text" panose="02000505000000020004" pitchFamily="2" charset="0"/>
              </a:rPr>
              <a:t>/</a:t>
            </a:r>
            <a:r>
              <a:rPr lang="en-US" sz="4000" dirty="0" err="1">
                <a:latin typeface="Sitka Text" panose="02000505000000020004" pitchFamily="2" charset="0"/>
              </a:rPr>
              <a:t>SCA</a:t>
            </a:r>
            <a:r>
              <a:rPr lang="en-US" sz="4000" dirty="0">
                <a:latin typeface="Sitka Text" panose="02000505000000020004" pitchFamily="2" charset="0"/>
              </a:rPr>
              <a:t>)</a:t>
            </a:r>
          </a:p>
        </p:txBody>
      </p:sp>
      <p:sp>
        <p:nvSpPr>
          <p:cNvPr id="3" name="Content Placeholder 2">
            <a:extLst>
              <a:ext uri="{FF2B5EF4-FFF2-40B4-BE49-F238E27FC236}">
                <a16:creationId xmlns:a16="http://schemas.microsoft.com/office/drawing/2014/main" id="{2C6F91E3-E707-44C5-BF53-A0F4A594B08C}"/>
              </a:ext>
            </a:extLst>
          </p:cNvPr>
          <p:cNvSpPr>
            <a:spLocks noGrp="1"/>
          </p:cNvSpPr>
          <p:nvPr>
            <p:ph idx="1"/>
          </p:nvPr>
        </p:nvSpPr>
        <p:spPr/>
        <p:txBody>
          <a:bodyPr>
            <a:normAutofit fontScale="92500" lnSpcReduction="10000"/>
          </a:bodyPr>
          <a:lstStyle/>
          <a:p>
            <a:pPr marL="573088" indent="-338138">
              <a:buFont typeface="Wingdings" panose="05000000000000000000" pitchFamily="2" charset="2"/>
              <a:buChar char="v"/>
            </a:pPr>
            <a:endParaRPr lang="en-US" sz="1100" dirty="0">
              <a:latin typeface="Sitka Text" panose="02000505000000020004" pitchFamily="2" charset="0"/>
            </a:endParaRPr>
          </a:p>
          <a:p>
            <a:pPr marL="341313" indent="-338138">
              <a:buFont typeface="Wingdings" panose="05000000000000000000" pitchFamily="2" charset="2"/>
              <a:buChar char="v"/>
            </a:pPr>
            <a:r>
              <a:rPr lang="en-US" sz="2600" dirty="0">
                <a:solidFill>
                  <a:srgbClr val="0070C0"/>
                </a:solidFill>
                <a:latin typeface="Sitka Text" panose="02000505000000020004" pitchFamily="2" charset="0"/>
              </a:rPr>
              <a:t>The </a:t>
            </a:r>
            <a:r>
              <a:rPr lang="en-US" sz="2600" dirty="0" err="1">
                <a:solidFill>
                  <a:srgbClr val="0070C0"/>
                </a:solidFill>
                <a:latin typeface="Sitka Text" panose="02000505000000020004" pitchFamily="2" charset="0"/>
              </a:rPr>
              <a:t>ECPA</a:t>
            </a:r>
            <a:r>
              <a:rPr lang="en-US" sz="2600" dirty="0">
                <a:solidFill>
                  <a:srgbClr val="0070C0"/>
                </a:solidFill>
                <a:latin typeface="Sitka Text" panose="02000505000000020004" pitchFamily="2" charset="0"/>
              </a:rPr>
              <a:t>/</a:t>
            </a:r>
            <a:r>
              <a:rPr lang="en-US" sz="2600" dirty="0" err="1">
                <a:solidFill>
                  <a:srgbClr val="0070C0"/>
                </a:solidFill>
                <a:latin typeface="Sitka Text" panose="02000505000000020004" pitchFamily="2" charset="0"/>
              </a:rPr>
              <a:t>SCA</a:t>
            </a:r>
            <a:r>
              <a:rPr lang="en-US" sz="2600" dirty="0">
                <a:solidFill>
                  <a:srgbClr val="0070C0"/>
                </a:solidFill>
                <a:latin typeface="Sitka Text" panose="02000505000000020004" pitchFamily="2" charset="0"/>
              </a:rPr>
              <a:t> prohibits </a:t>
            </a:r>
          </a:p>
          <a:p>
            <a:pPr marL="860425" indent="-279400"/>
            <a:r>
              <a:rPr lang="en-US" sz="2600" dirty="0">
                <a:solidFill>
                  <a:srgbClr val="0070C0"/>
                </a:solidFill>
                <a:latin typeface="Sitka Text" panose="02000505000000020004" pitchFamily="2" charset="0"/>
              </a:rPr>
              <a:t>providers of electronic communication services (e.g. Facebook, e-mail servers, Snapchat, Instagram, etc.) and </a:t>
            </a:r>
          </a:p>
          <a:p>
            <a:pPr marL="860425" indent="-279400"/>
            <a:r>
              <a:rPr lang="en-US" sz="2600" dirty="0">
                <a:solidFill>
                  <a:srgbClr val="0070C0"/>
                </a:solidFill>
                <a:latin typeface="Sitka Text" panose="02000505000000020004" pitchFamily="2" charset="0"/>
              </a:rPr>
              <a:t>Remote computing services (computer storage or processing services, such as financial institutions, e-commerce sites)</a:t>
            </a:r>
          </a:p>
          <a:p>
            <a:pPr marL="463550" indent="0">
              <a:buNone/>
            </a:pPr>
            <a:r>
              <a:rPr lang="en-US" sz="2600" dirty="0">
                <a:solidFill>
                  <a:srgbClr val="0070C0"/>
                </a:solidFill>
                <a:latin typeface="Sitka Text" panose="02000505000000020004" pitchFamily="2" charset="0"/>
              </a:rPr>
              <a:t>from disclosing the contents of its users’ communications</a:t>
            </a:r>
          </a:p>
          <a:p>
            <a:pPr marL="349250" indent="-342900">
              <a:buFont typeface="Wingdings" panose="05000000000000000000" pitchFamily="2" charset="2"/>
              <a:buChar char="v"/>
            </a:pPr>
            <a:endParaRPr lang="en-US" sz="1200" dirty="0">
              <a:solidFill>
                <a:srgbClr val="0070C0"/>
              </a:solidFill>
              <a:latin typeface="Sitka Text" panose="02000505000000020004" pitchFamily="2" charset="0"/>
            </a:endParaRPr>
          </a:p>
          <a:p>
            <a:pPr marL="342900" indent="-342900">
              <a:buFont typeface="Wingdings" panose="05000000000000000000" pitchFamily="2" charset="2"/>
              <a:buChar char="v"/>
            </a:pPr>
            <a:r>
              <a:rPr lang="en-US" sz="2600" dirty="0">
                <a:solidFill>
                  <a:srgbClr val="0070C0"/>
                </a:solidFill>
                <a:latin typeface="Sitka Text" panose="02000505000000020004" pitchFamily="2" charset="0"/>
              </a:rPr>
              <a:t>Further prohibits providers of remote computing services from disclosing subscriber/customer records</a:t>
            </a:r>
          </a:p>
          <a:p>
            <a:pPr marL="6350" indent="0">
              <a:buNone/>
            </a:pPr>
            <a:endParaRPr lang="en-US" dirty="0">
              <a:latin typeface="Sitka Text" panose="02000505000000020004" pitchFamily="2" charset="0"/>
            </a:endParaRPr>
          </a:p>
          <a:p>
            <a:pPr marL="231775" indent="0">
              <a:buNone/>
            </a:pPr>
            <a:endParaRPr lang="en-US" dirty="0">
              <a:latin typeface="Sitka Text" panose="02000505000000020004" pitchFamily="2" charset="0"/>
            </a:endParaRPr>
          </a:p>
        </p:txBody>
      </p:sp>
    </p:spTree>
    <p:extLst>
      <p:ext uri="{BB962C8B-B14F-4D97-AF65-F5344CB8AC3E}">
        <p14:creationId xmlns:p14="http://schemas.microsoft.com/office/powerpoint/2010/main" val="341044134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18521-7B2A-4FBC-A755-253FC9D9ED49}"/>
              </a:ext>
            </a:extLst>
          </p:cNvPr>
          <p:cNvSpPr>
            <a:spLocks noGrp="1"/>
          </p:cNvSpPr>
          <p:nvPr>
            <p:ph type="title"/>
          </p:nvPr>
        </p:nvSpPr>
        <p:spPr/>
        <p:txBody>
          <a:bodyPr/>
          <a:lstStyle/>
          <a:p>
            <a:r>
              <a:rPr lang="en-US" dirty="0">
                <a:latin typeface="Sitka Text" panose="02000505000000020004" pitchFamily="2" charset="0"/>
              </a:rPr>
              <a:t>Exceptions to the </a:t>
            </a:r>
            <a:r>
              <a:rPr lang="en-US" dirty="0" err="1">
                <a:latin typeface="Sitka Text" panose="02000505000000020004" pitchFamily="2" charset="0"/>
              </a:rPr>
              <a:t>ECPA</a:t>
            </a:r>
            <a:r>
              <a:rPr lang="en-US" dirty="0">
                <a:latin typeface="Sitka Text" panose="02000505000000020004" pitchFamily="2" charset="0"/>
              </a:rPr>
              <a:t>/</a:t>
            </a:r>
            <a:r>
              <a:rPr lang="en-US" dirty="0" err="1">
                <a:latin typeface="Sitka Text" panose="02000505000000020004" pitchFamily="2" charset="0"/>
              </a:rPr>
              <a:t>SCA</a:t>
            </a:r>
            <a:endParaRPr lang="en-US" dirty="0">
              <a:latin typeface="Sitka Text" panose="02000505000000020004" pitchFamily="2" charset="0"/>
            </a:endParaRPr>
          </a:p>
        </p:txBody>
      </p:sp>
      <p:sp>
        <p:nvSpPr>
          <p:cNvPr id="3" name="Content Placeholder 2">
            <a:extLst>
              <a:ext uri="{FF2B5EF4-FFF2-40B4-BE49-F238E27FC236}">
                <a16:creationId xmlns:a16="http://schemas.microsoft.com/office/drawing/2014/main" id="{719F3F17-504A-48D8-86B8-C0E1331C6988}"/>
              </a:ext>
            </a:extLst>
          </p:cNvPr>
          <p:cNvSpPr>
            <a:spLocks noGrp="1"/>
          </p:cNvSpPr>
          <p:nvPr>
            <p:ph idx="1"/>
          </p:nvPr>
        </p:nvSpPr>
        <p:spPr/>
        <p:txBody>
          <a:bodyPr/>
          <a:lstStyle/>
          <a:p>
            <a:pPr marL="688975" indent="-457200">
              <a:buFont typeface="Wingdings" panose="05000000000000000000" pitchFamily="2" charset="2"/>
              <a:buChar char="v"/>
            </a:pPr>
            <a:r>
              <a:rPr lang="en-US" dirty="0">
                <a:solidFill>
                  <a:srgbClr val="0070C0"/>
                </a:solidFill>
                <a:latin typeface="Sitka Text" panose="02000505000000020004" pitchFamily="2" charset="0"/>
              </a:rPr>
              <a:t>Contents </a:t>
            </a:r>
            <a:r>
              <a:rPr lang="en-US" u="sng" dirty="0">
                <a:solidFill>
                  <a:srgbClr val="0070C0"/>
                </a:solidFill>
                <a:latin typeface="Sitka Text" panose="02000505000000020004" pitchFamily="2" charset="0"/>
              </a:rPr>
              <a:t>may</a:t>
            </a:r>
            <a:r>
              <a:rPr lang="en-US" dirty="0">
                <a:solidFill>
                  <a:srgbClr val="0070C0"/>
                </a:solidFill>
                <a:latin typeface="Sitka Text" panose="02000505000000020004" pitchFamily="2" charset="0"/>
              </a:rPr>
              <a:t> be divulged to an addressee or intended recipient of the communication;</a:t>
            </a:r>
          </a:p>
          <a:p>
            <a:pPr marL="688975" indent="-457200">
              <a:buFont typeface="Wingdings" panose="05000000000000000000" pitchFamily="2" charset="2"/>
              <a:buChar char="v"/>
            </a:pPr>
            <a:r>
              <a:rPr lang="en-US" dirty="0">
                <a:solidFill>
                  <a:srgbClr val="0070C0"/>
                </a:solidFill>
                <a:latin typeface="Sitka Text" panose="02000505000000020004" pitchFamily="2" charset="0"/>
              </a:rPr>
              <a:t>Contents </a:t>
            </a:r>
            <a:r>
              <a:rPr lang="en-US" u="sng" dirty="0">
                <a:solidFill>
                  <a:srgbClr val="0070C0"/>
                </a:solidFill>
                <a:latin typeface="Sitka Text" panose="02000505000000020004" pitchFamily="2" charset="0"/>
              </a:rPr>
              <a:t>may</a:t>
            </a:r>
            <a:r>
              <a:rPr lang="en-US" dirty="0">
                <a:solidFill>
                  <a:srgbClr val="0070C0"/>
                </a:solidFill>
                <a:latin typeface="Sitka Text" panose="02000505000000020004" pitchFamily="2" charset="0"/>
              </a:rPr>
              <a:t> be divulged with the lawful consent of the originator or addressee, or intended recipient</a:t>
            </a:r>
          </a:p>
          <a:p>
            <a:pPr marL="688975" indent="-457200">
              <a:buFont typeface="Wingdings" panose="05000000000000000000" pitchFamily="2" charset="2"/>
              <a:buChar char="v"/>
            </a:pPr>
            <a:r>
              <a:rPr lang="en-US" dirty="0">
                <a:solidFill>
                  <a:srgbClr val="0070C0"/>
                </a:solidFill>
                <a:latin typeface="Sitka Text" panose="02000505000000020004" pitchFamily="2" charset="0"/>
              </a:rPr>
              <a:t>Records </a:t>
            </a:r>
            <a:r>
              <a:rPr lang="en-US" u="sng" dirty="0">
                <a:solidFill>
                  <a:srgbClr val="0070C0"/>
                </a:solidFill>
                <a:latin typeface="Sitka Text" panose="02000505000000020004" pitchFamily="2" charset="0"/>
              </a:rPr>
              <a:t>may</a:t>
            </a:r>
            <a:r>
              <a:rPr lang="en-US" dirty="0">
                <a:solidFill>
                  <a:srgbClr val="0070C0"/>
                </a:solidFill>
                <a:latin typeface="Sitka Text" panose="02000505000000020004" pitchFamily="2" charset="0"/>
              </a:rPr>
              <a:t> be divulged with the lawful consent of the subscriber/customer</a:t>
            </a:r>
          </a:p>
          <a:p>
            <a:pPr marL="231775" indent="0">
              <a:buNone/>
            </a:pPr>
            <a:endParaRPr lang="en-US" dirty="0">
              <a:latin typeface="Sitka Text" panose="02000505000000020004" pitchFamily="2" charset="0"/>
            </a:endParaRPr>
          </a:p>
          <a:p>
            <a:pPr marL="231775" indent="0">
              <a:buNone/>
            </a:pPr>
            <a:r>
              <a:rPr lang="en-US" i="1" dirty="0">
                <a:latin typeface="Sitka Text" panose="02000505000000020004" pitchFamily="2" charset="0"/>
              </a:rPr>
              <a:t>Note that whether or not to divulge is in the sole discretion of the service provider</a:t>
            </a:r>
          </a:p>
          <a:p>
            <a:pPr marL="231775" indent="0">
              <a:buNone/>
            </a:pPr>
            <a:endParaRPr lang="en-US" dirty="0">
              <a:latin typeface="Sitka Text" panose="02000505000000020004" pitchFamily="2" charset="0"/>
            </a:endParaRPr>
          </a:p>
        </p:txBody>
      </p:sp>
    </p:spTree>
    <p:extLst>
      <p:ext uri="{BB962C8B-B14F-4D97-AF65-F5344CB8AC3E}">
        <p14:creationId xmlns:p14="http://schemas.microsoft.com/office/powerpoint/2010/main" val="424183364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C79B7-3593-4A76-96B0-DB309E856D08}"/>
              </a:ext>
            </a:extLst>
          </p:cNvPr>
          <p:cNvSpPr>
            <a:spLocks noGrp="1"/>
          </p:cNvSpPr>
          <p:nvPr>
            <p:ph type="title"/>
          </p:nvPr>
        </p:nvSpPr>
        <p:spPr/>
        <p:txBody>
          <a:bodyPr/>
          <a:lstStyle/>
          <a:p>
            <a:r>
              <a:rPr lang="en-US" dirty="0">
                <a:latin typeface="Sitka Text" panose="02000505000000020004" pitchFamily="2" charset="0"/>
              </a:rPr>
              <a:t>Court Interpretations of </a:t>
            </a:r>
            <a:r>
              <a:rPr lang="en-US" dirty="0" err="1">
                <a:latin typeface="Sitka Text" panose="02000505000000020004" pitchFamily="2" charset="0"/>
              </a:rPr>
              <a:t>ECPA</a:t>
            </a:r>
            <a:r>
              <a:rPr lang="en-US" dirty="0">
                <a:latin typeface="Sitka Text" panose="02000505000000020004" pitchFamily="2" charset="0"/>
              </a:rPr>
              <a:t>/</a:t>
            </a:r>
            <a:r>
              <a:rPr lang="en-US" dirty="0" err="1">
                <a:latin typeface="Sitka Text" panose="02000505000000020004" pitchFamily="2" charset="0"/>
              </a:rPr>
              <a:t>SCA</a:t>
            </a:r>
            <a:endParaRPr lang="en-US" dirty="0">
              <a:latin typeface="Sitka Text" panose="02000505000000020004" pitchFamily="2" charset="0"/>
            </a:endParaRPr>
          </a:p>
        </p:txBody>
      </p:sp>
      <p:sp>
        <p:nvSpPr>
          <p:cNvPr id="3" name="Content Placeholder 2">
            <a:extLst>
              <a:ext uri="{FF2B5EF4-FFF2-40B4-BE49-F238E27FC236}">
                <a16:creationId xmlns:a16="http://schemas.microsoft.com/office/drawing/2014/main" id="{BE68A056-66CB-42EB-8722-8BE42B5F6073}"/>
              </a:ext>
            </a:extLst>
          </p:cNvPr>
          <p:cNvSpPr>
            <a:spLocks noGrp="1"/>
          </p:cNvSpPr>
          <p:nvPr>
            <p:ph idx="1"/>
          </p:nvPr>
        </p:nvSpPr>
        <p:spPr>
          <a:xfrm>
            <a:off x="838199" y="1910688"/>
            <a:ext cx="10515600" cy="4266276"/>
          </a:xfrm>
        </p:spPr>
        <p:txBody>
          <a:bodyPr/>
          <a:lstStyle/>
          <a:p>
            <a:pPr marL="395288" indent="-395288">
              <a:buFont typeface="Wingdings" panose="05000000000000000000" pitchFamily="2" charset="2"/>
              <a:buChar char="v"/>
            </a:pPr>
            <a:r>
              <a:rPr lang="en-US" dirty="0">
                <a:solidFill>
                  <a:srgbClr val="0070C0"/>
                </a:solidFill>
                <a:latin typeface="Sitka Text" panose="02000505000000020004" pitchFamily="2" charset="0"/>
              </a:rPr>
              <a:t>This is a new area of the law, and there are not a lot of cases.</a:t>
            </a:r>
          </a:p>
          <a:p>
            <a:pPr marL="395288" indent="-395288">
              <a:buFont typeface="Wingdings" panose="05000000000000000000" pitchFamily="2" charset="2"/>
              <a:buChar char="v"/>
            </a:pPr>
            <a:r>
              <a:rPr lang="en-US" dirty="0">
                <a:solidFill>
                  <a:srgbClr val="0070C0"/>
                </a:solidFill>
                <a:latin typeface="Sitka Text" panose="02000505000000020004" pitchFamily="2" charset="0"/>
              </a:rPr>
              <a:t>Some courts have held that a fiduciary can provide lawful consent, and some have skirted that issue, </a:t>
            </a:r>
          </a:p>
          <a:p>
            <a:pPr marL="395288" indent="-395288">
              <a:buFont typeface="Wingdings" panose="05000000000000000000" pitchFamily="2" charset="2"/>
              <a:buChar char="v"/>
            </a:pPr>
            <a:r>
              <a:rPr lang="en-US" dirty="0">
                <a:solidFill>
                  <a:srgbClr val="0070C0"/>
                </a:solidFill>
                <a:latin typeface="Sitka Text" panose="02000505000000020004" pitchFamily="2" charset="0"/>
              </a:rPr>
              <a:t>But most courts have held that access is controlled by the provider’s Terms of Service Agreement, because the Act says “may”, not “shall”.</a:t>
            </a:r>
          </a:p>
        </p:txBody>
      </p:sp>
    </p:spTree>
    <p:extLst>
      <p:ext uri="{BB962C8B-B14F-4D97-AF65-F5344CB8AC3E}">
        <p14:creationId xmlns:p14="http://schemas.microsoft.com/office/powerpoint/2010/main" val="100334838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50E08-AC2B-499C-87EB-8978E0C06CEE}"/>
              </a:ext>
            </a:extLst>
          </p:cNvPr>
          <p:cNvSpPr>
            <a:spLocks noGrp="1"/>
          </p:cNvSpPr>
          <p:nvPr>
            <p:ph type="title"/>
          </p:nvPr>
        </p:nvSpPr>
        <p:spPr/>
        <p:txBody>
          <a:bodyPr/>
          <a:lstStyle/>
          <a:p>
            <a:r>
              <a:rPr lang="en-US" dirty="0">
                <a:latin typeface="Sitka Text" panose="02000505000000020004" pitchFamily="2" charset="0"/>
              </a:rPr>
              <a:t>Revised Uniform Fiduciary Access to Digital Assets Act (</a:t>
            </a:r>
            <a:r>
              <a:rPr lang="en-US" dirty="0" err="1">
                <a:latin typeface="Sitka Text" panose="02000505000000020004" pitchFamily="2" charset="0"/>
              </a:rPr>
              <a:t>RUFADAA</a:t>
            </a:r>
            <a:r>
              <a:rPr lang="en-US" dirty="0">
                <a:latin typeface="Sitka Text" panose="02000505000000020004" pitchFamily="2" charset="0"/>
              </a:rPr>
              <a:t>)</a:t>
            </a:r>
          </a:p>
        </p:txBody>
      </p:sp>
      <p:sp>
        <p:nvSpPr>
          <p:cNvPr id="3" name="Content Placeholder 2">
            <a:extLst>
              <a:ext uri="{FF2B5EF4-FFF2-40B4-BE49-F238E27FC236}">
                <a16:creationId xmlns:a16="http://schemas.microsoft.com/office/drawing/2014/main" id="{2E4D0B6E-8FE9-4948-B8CE-78570B298AC4}"/>
              </a:ext>
            </a:extLst>
          </p:cNvPr>
          <p:cNvSpPr>
            <a:spLocks noGrp="1"/>
          </p:cNvSpPr>
          <p:nvPr>
            <p:ph idx="1"/>
          </p:nvPr>
        </p:nvSpPr>
        <p:spPr>
          <a:xfrm>
            <a:off x="838200" y="2115403"/>
            <a:ext cx="10515600" cy="4061559"/>
          </a:xfrm>
        </p:spPr>
        <p:txBody>
          <a:bodyPr/>
          <a:lstStyle/>
          <a:p>
            <a:pPr marL="0" indent="0">
              <a:buNone/>
            </a:pPr>
            <a:r>
              <a:rPr lang="en-US" b="0" i="1" dirty="0">
                <a:solidFill>
                  <a:srgbClr val="3B3D40"/>
                </a:solidFill>
                <a:effectLst/>
                <a:latin typeface="Lato"/>
              </a:rPr>
              <a:t> </a:t>
            </a:r>
          </a:p>
          <a:p>
            <a:pPr marL="0" indent="0">
              <a:buNone/>
            </a:pPr>
            <a:r>
              <a:rPr lang="en-US" b="0" i="1" dirty="0">
                <a:solidFill>
                  <a:srgbClr val="3B3D40"/>
                </a:solidFill>
                <a:effectLst/>
                <a:latin typeface="Lato"/>
              </a:rPr>
              <a:t>RUFADAA gives a clear hierarchy of instructions for how a person’s digital assets are to be treated should a fiduciary seek access, which may include not only executors after death, but trustees, court-appointed guardians, and attorneys-in-fact. </a:t>
            </a:r>
          </a:p>
          <a:p>
            <a:pPr marL="0" indent="0">
              <a:buNone/>
            </a:pPr>
            <a:endParaRPr lang="en-US" i="1" dirty="0">
              <a:solidFill>
                <a:srgbClr val="3B3D40"/>
              </a:solidFill>
              <a:latin typeface="Lato"/>
            </a:endParaRPr>
          </a:p>
          <a:p>
            <a:pPr marL="0" indent="0">
              <a:buNone/>
            </a:pPr>
            <a:r>
              <a:rPr lang="en-US" dirty="0">
                <a:solidFill>
                  <a:srgbClr val="0070C0"/>
                </a:solidFill>
                <a:latin typeface="Sitka Text" panose="02000505000000020004" pitchFamily="2" charset="0"/>
              </a:rPr>
              <a:t>42 States have adopted this law, including Georgia </a:t>
            </a:r>
            <a:r>
              <a:rPr lang="en-US" i="1" dirty="0" err="1">
                <a:solidFill>
                  <a:srgbClr val="2585D1"/>
                </a:solidFill>
              </a:rPr>
              <a:t>Georgia</a:t>
            </a:r>
            <a:r>
              <a:rPr lang="en-US" i="1" dirty="0">
                <a:solidFill>
                  <a:srgbClr val="2585D1"/>
                </a:solidFill>
              </a:rPr>
              <a:t> Code 53-13-1 et seq</a:t>
            </a:r>
            <a:r>
              <a:rPr lang="en-US" i="1" dirty="0">
                <a:solidFill>
                  <a:srgbClr val="0070C0"/>
                </a:solidFill>
                <a:latin typeface="Sitka Text" panose="02000505000000020004" pitchFamily="2" charset="0"/>
              </a:rPr>
              <a:t>.</a:t>
            </a:r>
          </a:p>
          <a:p>
            <a:pPr marL="0" indent="0">
              <a:buNone/>
            </a:pPr>
            <a:endParaRPr lang="en-US" dirty="0">
              <a:latin typeface="Sitka Text" panose="02000505000000020004" pitchFamily="2" charset="0"/>
            </a:endParaRPr>
          </a:p>
        </p:txBody>
      </p:sp>
    </p:spTree>
    <p:extLst>
      <p:ext uri="{BB962C8B-B14F-4D97-AF65-F5344CB8AC3E}">
        <p14:creationId xmlns:p14="http://schemas.microsoft.com/office/powerpoint/2010/main" val="224159798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FA0EB-6D8D-493C-BBCC-3485E2286E35}"/>
              </a:ext>
            </a:extLst>
          </p:cNvPr>
          <p:cNvSpPr>
            <a:spLocks noGrp="1"/>
          </p:cNvSpPr>
          <p:nvPr>
            <p:ph type="title"/>
          </p:nvPr>
        </p:nvSpPr>
        <p:spPr/>
        <p:txBody>
          <a:bodyPr/>
          <a:lstStyle/>
          <a:p>
            <a:r>
              <a:rPr lang="en-US" dirty="0" err="1">
                <a:latin typeface="Sitka Text" panose="02000505000000020004" pitchFamily="2" charset="0"/>
              </a:rPr>
              <a:t>RUFADAA</a:t>
            </a:r>
            <a:r>
              <a:rPr lang="en-US" dirty="0">
                <a:latin typeface="Sitka Text" panose="02000505000000020004" pitchFamily="2" charset="0"/>
              </a:rPr>
              <a:t> Summary</a:t>
            </a:r>
          </a:p>
        </p:txBody>
      </p:sp>
      <p:sp>
        <p:nvSpPr>
          <p:cNvPr id="3" name="Content Placeholder 2">
            <a:extLst>
              <a:ext uri="{FF2B5EF4-FFF2-40B4-BE49-F238E27FC236}">
                <a16:creationId xmlns:a16="http://schemas.microsoft.com/office/drawing/2014/main" id="{5865CD32-DC8A-4230-B949-55783B53A1F3}"/>
              </a:ext>
            </a:extLst>
          </p:cNvPr>
          <p:cNvSpPr>
            <a:spLocks noGrp="1"/>
          </p:cNvSpPr>
          <p:nvPr>
            <p:ph idx="1"/>
          </p:nvPr>
        </p:nvSpPr>
        <p:spPr>
          <a:xfrm>
            <a:off x="838200" y="1690688"/>
            <a:ext cx="10515599" cy="4486275"/>
          </a:xfrm>
        </p:spPr>
        <p:txBody>
          <a:bodyPr/>
          <a:lstStyle/>
          <a:p>
            <a:pPr marL="395288" indent="-388938">
              <a:buFont typeface="Wingdings" panose="05000000000000000000" pitchFamily="2" charset="2"/>
              <a:buChar char="v"/>
            </a:pPr>
            <a:r>
              <a:rPr lang="en-US" sz="2000" dirty="0">
                <a:solidFill>
                  <a:srgbClr val="0070C0"/>
                </a:solidFill>
                <a:latin typeface="Sitka Text" panose="02000505000000020004" pitchFamily="2" charset="0"/>
              </a:rPr>
              <a:t>Authorizes personal representatives, guardians, agents under Powers of Attorney, and Trustees to access digital records</a:t>
            </a:r>
          </a:p>
          <a:p>
            <a:pPr marL="395288" indent="-388938">
              <a:buFont typeface="Wingdings" panose="05000000000000000000" pitchFamily="2" charset="2"/>
              <a:buChar char="v"/>
            </a:pPr>
            <a:r>
              <a:rPr lang="en-US" sz="2000" dirty="0">
                <a:solidFill>
                  <a:srgbClr val="0070C0"/>
                </a:solidFill>
                <a:latin typeface="Sitka Text" panose="02000505000000020004" pitchFamily="2" charset="0"/>
              </a:rPr>
              <a:t>Specifically permits service providers to provide a system of account management at death or disability, separate from the provider’s user agreement</a:t>
            </a:r>
          </a:p>
          <a:p>
            <a:pPr marL="395288" indent="-388938">
              <a:buFont typeface="Wingdings" panose="05000000000000000000" pitchFamily="2" charset="2"/>
              <a:buChar char="v"/>
            </a:pPr>
            <a:r>
              <a:rPr lang="en-US" sz="2000" dirty="0">
                <a:solidFill>
                  <a:srgbClr val="0070C0"/>
                </a:solidFill>
                <a:latin typeface="Sitka Text" panose="02000505000000020004" pitchFamily="2" charset="0"/>
              </a:rPr>
              <a:t>The account user may provide authorization in a legal document, or if none, then the service provider’s Terms of Service Agreement will control</a:t>
            </a:r>
          </a:p>
          <a:p>
            <a:pPr marL="395288" indent="-388938">
              <a:buFont typeface="Wingdings" panose="05000000000000000000" pitchFamily="2" charset="2"/>
              <a:buChar char="v"/>
            </a:pPr>
            <a:r>
              <a:rPr lang="en-US" sz="2000" dirty="0">
                <a:solidFill>
                  <a:srgbClr val="0070C0"/>
                </a:solidFill>
                <a:latin typeface="Sitka Text" panose="02000505000000020004" pitchFamily="2" charset="0"/>
              </a:rPr>
              <a:t>In the absence of express authority, contents of a communication may not be accessed, though a catalogue (list of communications without the content) may be accessed if necessary</a:t>
            </a:r>
          </a:p>
          <a:p>
            <a:pPr marL="395288" indent="-388938">
              <a:buFont typeface="Wingdings" panose="05000000000000000000" pitchFamily="2" charset="2"/>
              <a:buChar char="v"/>
            </a:pPr>
            <a:r>
              <a:rPr lang="en-US" sz="2000" dirty="0">
                <a:solidFill>
                  <a:srgbClr val="0070C0"/>
                </a:solidFill>
                <a:latin typeface="Sitka Text" panose="02000505000000020004" pitchFamily="2" charset="0"/>
              </a:rPr>
              <a:t>Expressly incorporates fiduciary duties</a:t>
            </a:r>
          </a:p>
          <a:p>
            <a:pPr marL="395288" indent="-388938">
              <a:buFont typeface="Wingdings" panose="05000000000000000000" pitchFamily="2" charset="2"/>
              <a:buChar char="v"/>
            </a:pPr>
            <a:r>
              <a:rPr lang="en-US" sz="2000" dirty="0">
                <a:solidFill>
                  <a:srgbClr val="0070C0"/>
                </a:solidFill>
                <a:latin typeface="Sitka Text" panose="02000505000000020004" pitchFamily="2" charset="0"/>
              </a:rPr>
              <a:t>Custodians that comply with an apparently valid request for access are immune from liability </a:t>
            </a:r>
          </a:p>
        </p:txBody>
      </p:sp>
    </p:spTree>
    <p:extLst>
      <p:ext uri="{BB962C8B-B14F-4D97-AF65-F5344CB8AC3E}">
        <p14:creationId xmlns:p14="http://schemas.microsoft.com/office/powerpoint/2010/main" val="19154832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7FB6BD-EA0E-4D90-9D46-F84423908F21}"/>
              </a:ext>
            </a:extLst>
          </p:cNvPr>
          <p:cNvPicPr>
            <a:picLocks noChangeAspect="1"/>
          </p:cNvPicPr>
          <p:nvPr/>
        </p:nvPicPr>
        <p:blipFill>
          <a:blip r:embed="rId3"/>
          <a:stretch>
            <a:fillRect/>
          </a:stretch>
        </p:blipFill>
        <p:spPr>
          <a:xfrm>
            <a:off x="602012" y="263658"/>
            <a:ext cx="6330681" cy="63306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4">
            <a:extLst>
              <a:ext uri="{FF2B5EF4-FFF2-40B4-BE49-F238E27FC236}">
                <a16:creationId xmlns:a16="http://schemas.microsoft.com/office/drawing/2014/main" id="{6B31CD29-93DD-4D90-95C2-161356CBA39B}"/>
              </a:ext>
            </a:extLst>
          </p:cNvPr>
          <p:cNvSpPr/>
          <p:nvPr/>
        </p:nvSpPr>
        <p:spPr>
          <a:xfrm>
            <a:off x="7619664" y="1305341"/>
            <a:ext cx="3649145" cy="4247317"/>
          </a:xfrm>
          <a:prstGeom prst="rect">
            <a:avLst/>
          </a:prstGeom>
          <a:noFill/>
        </p:spPr>
        <p:txBody>
          <a:bodyPr wrap="square" lIns="91440" tIns="45720" rIns="91440" bIns="45720">
            <a:spAutoFit/>
          </a:bodyPr>
          <a:lstStyle/>
          <a:p>
            <a:pPr algn="ctr"/>
            <a:r>
              <a:rPr lang="en-US" sz="5400" b="0" cap="none" spc="0" dirty="0">
                <a:ln w="0"/>
                <a:effectLst>
                  <a:outerShdw blurRad="38100" dist="25400" dir="5400000" algn="ctr" rotWithShape="0">
                    <a:srgbClr val="6E747A">
                      <a:alpha val="43000"/>
                    </a:srgbClr>
                  </a:outerShdw>
                </a:effectLst>
                <a:latin typeface="Sitka Text" panose="02000505000000020004" pitchFamily="2" charset="0"/>
              </a:rPr>
              <a:t>This is what we are doing </a:t>
            </a:r>
            <a:r>
              <a:rPr lang="en-US" sz="5400" dirty="0">
                <a:ln w="0"/>
                <a:effectLst>
                  <a:outerShdw blurRad="38100" dist="25400" dir="5400000" algn="ctr" rotWithShape="0">
                    <a:srgbClr val="6E747A">
                      <a:alpha val="43000"/>
                    </a:srgbClr>
                  </a:outerShdw>
                </a:effectLst>
                <a:latin typeface="Sitka Text" panose="02000505000000020004" pitchFamily="2" charset="0"/>
              </a:rPr>
              <a:t>every 60 seconds</a:t>
            </a:r>
            <a:r>
              <a:rPr lang="en-US" sz="5400" b="0" cap="none" spc="0" dirty="0">
                <a:ln w="0"/>
                <a:effectLst>
                  <a:outerShdw blurRad="38100" dist="25400" dir="5400000" algn="ctr" rotWithShape="0">
                    <a:srgbClr val="6E747A">
                      <a:alpha val="43000"/>
                    </a:srgbClr>
                  </a:outerShdw>
                </a:effectLst>
                <a:latin typeface="Sitka Text" panose="02000505000000020004" pitchFamily="2" charset="0"/>
              </a:rPr>
              <a:t>!</a:t>
            </a:r>
          </a:p>
        </p:txBody>
      </p:sp>
    </p:spTree>
    <p:extLst>
      <p:ext uri="{BB962C8B-B14F-4D97-AF65-F5344CB8AC3E}">
        <p14:creationId xmlns:p14="http://schemas.microsoft.com/office/powerpoint/2010/main" val="390043567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BA37C-5A45-4D37-9B0A-D677DB3AFCA3}"/>
              </a:ext>
            </a:extLst>
          </p:cNvPr>
          <p:cNvSpPr>
            <a:spLocks noGrp="1"/>
          </p:cNvSpPr>
          <p:nvPr>
            <p:ph type="title"/>
          </p:nvPr>
        </p:nvSpPr>
        <p:spPr/>
        <p:txBody>
          <a:bodyPr/>
          <a:lstStyle/>
          <a:p>
            <a:r>
              <a:rPr lang="en-US" dirty="0">
                <a:solidFill>
                  <a:schemeClr val="tx1"/>
                </a:solidFill>
                <a:latin typeface="Sitka Text" panose="02000505000000020004" pitchFamily="2" charset="0"/>
              </a:rPr>
              <a:t>Rights </a:t>
            </a:r>
          </a:p>
        </p:txBody>
      </p:sp>
      <p:sp>
        <p:nvSpPr>
          <p:cNvPr id="3" name="Content Placeholder 2">
            <a:extLst>
              <a:ext uri="{FF2B5EF4-FFF2-40B4-BE49-F238E27FC236}">
                <a16:creationId xmlns:a16="http://schemas.microsoft.com/office/drawing/2014/main" id="{6F40E41C-4136-4A26-86A0-234D90A339B1}"/>
              </a:ext>
            </a:extLst>
          </p:cNvPr>
          <p:cNvSpPr>
            <a:spLocks noGrp="1"/>
          </p:cNvSpPr>
          <p:nvPr>
            <p:ph idx="1"/>
          </p:nvPr>
        </p:nvSpPr>
        <p:spPr/>
        <p:txBody>
          <a:bodyPr>
            <a:normAutofit/>
          </a:bodyPr>
          <a:lstStyle/>
          <a:p>
            <a:pPr>
              <a:buFont typeface="Wingdings" panose="05000000000000000000" pitchFamily="2" charset="2"/>
              <a:buChar char="v"/>
            </a:pPr>
            <a:r>
              <a:rPr lang="en-US" sz="4000" dirty="0">
                <a:solidFill>
                  <a:srgbClr val="0070C0"/>
                </a:solidFill>
                <a:latin typeface="Sitka Text" panose="02000505000000020004" pitchFamily="2" charset="0"/>
              </a:rPr>
              <a:t> Ownership vs. License</a:t>
            </a:r>
          </a:p>
          <a:p>
            <a:pPr>
              <a:buFont typeface="Wingdings" panose="05000000000000000000" pitchFamily="2" charset="2"/>
              <a:buChar char="v"/>
            </a:pPr>
            <a:r>
              <a:rPr lang="en-US" sz="4000" dirty="0">
                <a:solidFill>
                  <a:srgbClr val="0070C0"/>
                </a:solidFill>
                <a:latin typeface="Sitka Text" panose="02000505000000020004" pitchFamily="2" charset="0"/>
              </a:rPr>
              <a:t> Access </a:t>
            </a:r>
          </a:p>
          <a:p>
            <a:pPr>
              <a:buFont typeface="Wingdings" panose="05000000000000000000" pitchFamily="2" charset="2"/>
              <a:buChar char="v"/>
            </a:pPr>
            <a:r>
              <a:rPr lang="en-US" sz="4000" dirty="0">
                <a:solidFill>
                  <a:srgbClr val="0070C0"/>
                </a:solidFill>
                <a:latin typeface="Sitka Text" panose="02000505000000020004" pitchFamily="2" charset="0"/>
              </a:rPr>
              <a:t> Deactivation </a:t>
            </a:r>
          </a:p>
          <a:p>
            <a:pPr>
              <a:buFont typeface="Wingdings" panose="05000000000000000000" pitchFamily="2" charset="2"/>
              <a:buChar char="v"/>
            </a:pPr>
            <a:r>
              <a:rPr lang="en-US" sz="4000" dirty="0">
                <a:solidFill>
                  <a:srgbClr val="0070C0"/>
                </a:solidFill>
                <a:latin typeface="Sitka Text" panose="02000505000000020004" pitchFamily="2" charset="0"/>
              </a:rPr>
              <a:t> Transfer </a:t>
            </a:r>
          </a:p>
        </p:txBody>
      </p:sp>
    </p:spTree>
    <p:extLst>
      <p:ext uri="{BB962C8B-B14F-4D97-AF65-F5344CB8AC3E}">
        <p14:creationId xmlns:p14="http://schemas.microsoft.com/office/powerpoint/2010/main" val="304984342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14BD9-D8B7-4CA2-8FE3-8125C0888C4F}"/>
              </a:ext>
            </a:extLst>
          </p:cNvPr>
          <p:cNvSpPr>
            <a:spLocks noGrp="1"/>
          </p:cNvSpPr>
          <p:nvPr>
            <p:ph type="title"/>
          </p:nvPr>
        </p:nvSpPr>
        <p:spPr/>
        <p:txBody>
          <a:bodyPr/>
          <a:lstStyle/>
          <a:p>
            <a:r>
              <a:rPr lang="en-US" dirty="0">
                <a:solidFill>
                  <a:schemeClr val="tx1"/>
                </a:solidFill>
                <a:latin typeface="Sitka Text" panose="02000505000000020004" pitchFamily="2" charset="0"/>
              </a:rPr>
              <a:t>Safeguards</a:t>
            </a:r>
          </a:p>
        </p:txBody>
      </p:sp>
      <p:sp>
        <p:nvSpPr>
          <p:cNvPr id="3" name="Content Placeholder 2">
            <a:extLst>
              <a:ext uri="{FF2B5EF4-FFF2-40B4-BE49-F238E27FC236}">
                <a16:creationId xmlns:a16="http://schemas.microsoft.com/office/drawing/2014/main" id="{B889E164-E616-4051-9224-FBE904C309BB}"/>
              </a:ext>
            </a:extLst>
          </p:cNvPr>
          <p:cNvSpPr>
            <a:spLocks noGrp="1"/>
          </p:cNvSpPr>
          <p:nvPr>
            <p:ph idx="1"/>
          </p:nvPr>
        </p:nvSpPr>
        <p:spPr/>
        <p:txBody>
          <a:bodyPr>
            <a:normAutofit/>
          </a:bodyPr>
          <a:lstStyle/>
          <a:p>
            <a:pPr marL="573088" indent="-573088">
              <a:buFont typeface="Wingdings" panose="05000000000000000000" pitchFamily="2" charset="2"/>
              <a:buChar char="v"/>
            </a:pPr>
            <a:r>
              <a:rPr lang="en-US" sz="3200" dirty="0">
                <a:solidFill>
                  <a:srgbClr val="0070C0"/>
                </a:solidFill>
                <a:latin typeface="Sitka Text" panose="02000505000000020004" pitchFamily="2" charset="0"/>
              </a:rPr>
              <a:t>List of usernames &amp; passwords (but store them with your copies of your documents;                 don’t give them out)</a:t>
            </a:r>
          </a:p>
          <a:p>
            <a:pPr>
              <a:buFont typeface="Wingdings" panose="05000000000000000000" pitchFamily="2" charset="2"/>
              <a:buChar char="v"/>
            </a:pPr>
            <a:r>
              <a:rPr lang="en-US" sz="3200" dirty="0">
                <a:solidFill>
                  <a:srgbClr val="0070C0"/>
                </a:solidFill>
                <a:latin typeface="Sitka Text" panose="02000505000000020004" pitchFamily="2" charset="0"/>
              </a:rPr>
              <a:t> POA language </a:t>
            </a:r>
          </a:p>
          <a:p>
            <a:pPr>
              <a:buFont typeface="Wingdings" panose="05000000000000000000" pitchFamily="2" charset="2"/>
              <a:buChar char="v"/>
            </a:pPr>
            <a:r>
              <a:rPr lang="en-US" sz="3200" dirty="0">
                <a:solidFill>
                  <a:srgbClr val="0070C0"/>
                </a:solidFill>
                <a:latin typeface="Sitka Text" panose="02000505000000020004" pitchFamily="2" charset="0"/>
              </a:rPr>
              <a:t> Will, trust language</a:t>
            </a:r>
            <a:r>
              <a:rPr lang="en-US" sz="4000" dirty="0">
                <a:latin typeface="Sitka Text" panose="02000505000000020004" pitchFamily="2" charset="0"/>
              </a:rPr>
              <a:t> </a:t>
            </a:r>
          </a:p>
        </p:txBody>
      </p:sp>
      <p:pic>
        <p:nvPicPr>
          <p:cNvPr id="4" name="Picture 3">
            <a:extLst>
              <a:ext uri="{FF2B5EF4-FFF2-40B4-BE49-F238E27FC236}">
                <a16:creationId xmlns:a16="http://schemas.microsoft.com/office/drawing/2014/main" id="{E1435FA5-5C49-46E8-880F-669B7ED5AF7F}"/>
              </a:ext>
            </a:extLst>
          </p:cNvPr>
          <p:cNvPicPr>
            <a:picLocks noChangeAspect="1"/>
          </p:cNvPicPr>
          <p:nvPr/>
        </p:nvPicPr>
        <p:blipFill rotWithShape="1">
          <a:blip r:embed="rId3"/>
          <a:srcRect l="3966" t="3118" r="1907" b="3758"/>
          <a:stretch/>
        </p:blipFill>
        <p:spPr>
          <a:xfrm>
            <a:off x="8760542" y="2684206"/>
            <a:ext cx="2979174" cy="3760839"/>
          </a:xfrm>
          <a:prstGeom prst="rect">
            <a:avLst/>
          </a:prstGeom>
        </p:spPr>
      </p:pic>
    </p:spTree>
    <p:extLst>
      <p:ext uri="{BB962C8B-B14F-4D97-AF65-F5344CB8AC3E}">
        <p14:creationId xmlns:p14="http://schemas.microsoft.com/office/powerpoint/2010/main" val="78959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D19D429-892D-4B05-82B8-BDC8D86580AC}"/>
              </a:ext>
            </a:extLst>
          </p:cNvPr>
          <p:cNvGraphicFramePr>
            <a:graphicFrameLocks noGrp="1"/>
          </p:cNvGraphicFramePr>
          <p:nvPr>
            <p:ph idx="1"/>
            <p:extLst>
              <p:ext uri="{D42A27DB-BD31-4B8C-83A1-F6EECF244321}">
                <p14:modId xmlns:p14="http://schemas.microsoft.com/office/powerpoint/2010/main" val="3407835500"/>
              </p:ext>
            </p:extLst>
          </p:nvPr>
        </p:nvGraphicFramePr>
        <p:xfrm>
          <a:off x="655638" y="503238"/>
          <a:ext cx="10880725" cy="5851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3172051" y="5142887"/>
            <a:ext cx="1740911" cy="1015663"/>
          </a:xfrm>
          <a:prstGeom prst="rect">
            <a:avLst/>
          </a:prstGeom>
          <a:noFill/>
        </p:spPr>
        <p:txBody>
          <a:bodyPr wrap="square" rtlCol="0">
            <a:spAutoFit/>
          </a:bodyPr>
          <a:lstStyle/>
          <a:p>
            <a:r>
              <a:rPr lang="en-US" sz="6000" dirty="0">
                <a:solidFill>
                  <a:schemeClr val="bg1"/>
                </a:solidFill>
                <a:latin typeface="Sitka Text" panose="02000505000000020004"/>
              </a:rPr>
              <a:t>Me</a:t>
            </a:r>
          </a:p>
        </p:txBody>
      </p:sp>
    </p:spTree>
    <p:extLst>
      <p:ext uri="{BB962C8B-B14F-4D97-AF65-F5344CB8AC3E}">
        <p14:creationId xmlns:p14="http://schemas.microsoft.com/office/powerpoint/2010/main" val="292041255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FCA03-1E96-48CD-A460-6E28CF534B5F}"/>
              </a:ext>
            </a:extLst>
          </p:cNvPr>
          <p:cNvSpPr>
            <a:spLocks noGrp="1"/>
          </p:cNvSpPr>
          <p:nvPr>
            <p:ph type="ctrTitle"/>
          </p:nvPr>
        </p:nvSpPr>
        <p:spPr/>
        <p:txBody>
          <a:bodyPr/>
          <a:lstStyle/>
          <a:p>
            <a:r>
              <a:rPr lang="en-US" dirty="0">
                <a:solidFill>
                  <a:schemeClr val="bg1"/>
                </a:solidFill>
                <a:latin typeface="Sitka Text" panose="02000505000000020004" pitchFamily="2" charset="0"/>
              </a:rPr>
              <a:t>Case study solution</a:t>
            </a:r>
          </a:p>
        </p:txBody>
      </p:sp>
      <p:sp>
        <p:nvSpPr>
          <p:cNvPr id="3" name="Subtitle 2">
            <a:extLst>
              <a:ext uri="{FF2B5EF4-FFF2-40B4-BE49-F238E27FC236}">
                <a16:creationId xmlns:a16="http://schemas.microsoft.com/office/drawing/2014/main" id="{697F504E-155F-40A1-B3A8-2EA8544546F6}"/>
              </a:ext>
            </a:extLst>
          </p:cNvPr>
          <p:cNvSpPr>
            <a:spLocks noGrp="1"/>
          </p:cNvSpPr>
          <p:nvPr>
            <p:ph type="subTitle" idx="1"/>
          </p:nvPr>
        </p:nvSpPr>
        <p:spPr/>
        <p:txBody>
          <a:bodyPr/>
          <a:lstStyle/>
          <a:p>
            <a:endParaRPr lang="en-US" dirty="0"/>
          </a:p>
        </p:txBody>
      </p:sp>
      <p:sp>
        <p:nvSpPr>
          <p:cNvPr id="4" name="Rectangle 3">
            <a:extLst>
              <a:ext uri="{FF2B5EF4-FFF2-40B4-BE49-F238E27FC236}">
                <a16:creationId xmlns:a16="http://schemas.microsoft.com/office/drawing/2014/main" id="{97D56094-0B05-4854-947C-451D50E484B8}"/>
              </a:ext>
            </a:extLst>
          </p:cNvPr>
          <p:cNvSpPr/>
          <p:nvPr/>
        </p:nvSpPr>
        <p:spPr>
          <a:xfrm>
            <a:off x="244839" y="6144875"/>
            <a:ext cx="6362639" cy="461665"/>
          </a:xfrm>
          <a:prstGeom prst="rect">
            <a:avLst/>
          </a:prstGeom>
          <a:noFill/>
        </p:spPr>
        <p:txBody>
          <a:bodyPr wrap="none" lIns="91440" tIns="45720" rIns="91440" bIns="45720">
            <a:spAutoFit/>
          </a:bodyPr>
          <a:lstStyle/>
          <a:p>
            <a:r>
              <a:rPr lang="en-US" sz="2400" b="1" cap="none" spc="0" dirty="0">
                <a:ln w="0"/>
                <a:solidFill>
                  <a:schemeClr val="bg1"/>
                </a:solidFill>
                <a:effectLst>
                  <a:outerShdw blurRad="38100" dist="25400" dir="5400000" algn="ctr" rotWithShape="0">
                    <a:srgbClr val="6E747A">
                      <a:alpha val="43000"/>
                    </a:srgbClr>
                  </a:outerShdw>
                </a:effectLst>
                <a:latin typeface="Sitka Text" panose="02000505000000020004" pitchFamily="2" charset="0"/>
              </a:rPr>
              <a:t>Handout: </a:t>
            </a:r>
            <a:r>
              <a:rPr lang="en-US" sz="2400" cap="none" spc="0" dirty="0">
                <a:ln w="0"/>
                <a:solidFill>
                  <a:schemeClr val="bg1"/>
                </a:solidFill>
                <a:latin typeface="Sitka Text" panose="02000505000000020004" pitchFamily="2" charset="0"/>
              </a:rPr>
              <a:t>Proposed Solution to Case Study</a:t>
            </a:r>
          </a:p>
        </p:txBody>
      </p:sp>
    </p:spTree>
    <p:extLst>
      <p:ext uri="{BB962C8B-B14F-4D97-AF65-F5344CB8AC3E}">
        <p14:creationId xmlns:p14="http://schemas.microsoft.com/office/powerpoint/2010/main" val="26981533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FCA03-1E96-48CD-A460-6E28CF534B5F}"/>
              </a:ext>
            </a:extLst>
          </p:cNvPr>
          <p:cNvSpPr>
            <a:spLocks noGrp="1"/>
          </p:cNvSpPr>
          <p:nvPr>
            <p:ph type="ctrTitle"/>
          </p:nvPr>
        </p:nvSpPr>
        <p:spPr/>
        <p:txBody>
          <a:bodyPr/>
          <a:lstStyle/>
          <a:p>
            <a:r>
              <a:rPr lang="en-US" dirty="0">
                <a:solidFill>
                  <a:schemeClr val="bg1"/>
                </a:solidFill>
                <a:latin typeface="Sitka Text" panose="02000505000000020004" pitchFamily="2" charset="0"/>
              </a:rPr>
              <a:t>What should I take from today?</a:t>
            </a:r>
          </a:p>
        </p:txBody>
      </p:sp>
      <p:sp>
        <p:nvSpPr>
          <p:cNvPr id="3" name="Subtitle 2">
            <a:extLst>
              <a:ext uri="{FF2B5EF4-FFF2-40B4-BE49-F238E27FC236}">
                <a16:creationId xmlns:a16="http://schemas.microsoft.com/office/drawing/2014/main" id="{697F504E-155F-40A1-B3A8-2EA8544546F6}"/>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34710090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FCA03-1E96-48CD-A460-6E28CF534B5F}"/>
              </a:ext>
            </a:extLst>
          </p:cNvPr>
          <p:cNvSpPr>
            <a:spLocks noGrp="1"/>
          </p:cNvSpPr>
          <p:nvPr>
            <p:ph type="ctrTitle"/>
          </p:nvPr>
        </p:nvSpPr>
        <p:spPr/>
        <p:txBody>
          <a:bodyPr/>
          <a:lstStyle/>
          <a:p>
            <a:r>
              <a:rPr lang="en-US" dirty="0">
                <a:solidFill>
                  <a:schemeClr val="bg1"/>
                </a:solidFill>
                <a:latin typeface="Sitka Text" panose="02000505000000020004" pitchFamily="2" charset="0"/>
              </a:rPr>
              <a:t>collaboration</a:t>
            </a:r>
          </a:p>
        </p:txBody>
      </p:sp>
      <p:sp>
        <p:nvSpPr>
          <p:cNvPr id="3" name="Subtitle 2">
            <a:extLst>
              <a:ext uri="{FF2B5EF4-FFF2-40B4-BE49-F238E27FC236}">
                <a16:creationId xmlns:a16="http://schemas.microsoft.com/office/drawing/2014/main" id="{697F504E-155F-40A1-B3A8-2EA8544546F6}"/>
              </a:ext>
            </a:extLst>
          </p:cNvPr>
          <p:cNvSpPr>
            <a:spLocks noGrp="1"/>
          </p:cNvSpPr>
          <p:nvPr>
            <p:ph type="subTitle" idx="1"/>
          </p:nvPr>
        </p:nvSpPr>
        <p:spPr/>
        <p:txBody>
          <a:bodyPr>
            <a:normAutofit/>
          </a:bodyPr>
          <a:lstStyle/>
          <a:p>
            <a:endParaRPr lang="en-US" sz="2400" dirty="0">
              <a:latin typeface="Sitka Heading" panose="02000505000000020004" pitchFamily="2" charset="0"/>
            </a:endParaRPr>
          </a:p>
        </p:txBody>
      </p:sp>
    </p:spTree>
    <p:extLst>
      <p:ext uri="{BB962C8B-B14F-4D97-AF65-F5344CB8AC3E}">
        <p14:creationId xmlns:p14="http://schemas.microsoft.com/office/powerpoint/2010/main" val="200645283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2427C-D5E2-4724-A7A5-AA067DD1194E}"/>
              </a:ext>
            </a:extLst>
          </p:cNvPr>
          <p:cNvSpPr>
            <a:spLocks noGrp="1"/>
          </p:cNvSpPr>
          <p:nvPr>
            <p:ph type="title"/>
          </p:nvPr>
        </p:nvSpPr>
        <p:spPr/>
        <p:txBody>
          <a:bodyPr/>
          <a:lstStyle/>
          <a:p>
            <a:r>
              <a:rPr lang="en-US" dirty="0">
                <a:solidFill>
                  <a:schemeClr val="tx1"/>
                </a:solidFill>
                <a:latin typeface="Sitka Text" panose="02000505000000020004" pitchFamily="2" charset="0"/>
              </a:rPr>
              <a:t>Collaboration</a:t>
            </a:r>
          </a:p>
        </p:txBody>
      </p:sp>
      <p:sp>
        <p:nvSpPr>
          <p:cNvPr id="3" name="Content Placeholder 2">
            <a:extLst>
              <a:ext uri="{FF2B5EF4-FFF2-40B4-BE49-F238E27FC236}">
                <a16:creationId xmlns:a16="http://schemas.microsoft.com/office/drawing/2014/main" id="{718C0234-CE46-4BDC-AE4D-40757EA79A37}"/>
              </a:ext>
            </a:extLst>
          </p:cNvPr>
          <p:cNvSpPr>
            <a:spLocks noGrp="1"/>
          </p:cNvSpPr>
          <p:nvPr>
            <p:ph idx="1"/>
          </p:nvPr>
        </p:nvSpPr>
        <p:spPr/>
        <p:txBody>
          <a:bodyPr>
            <a:normAutofit/>
          </a:bodyPr>
          <a:lstStyle/>
          <a:p>
            <a:pPr>
              <a:buFont typeface="Wingdings" panose="05000000000000000000" pitchFamily="2" charset="2"/>
              <a:buChar char="v"/>
            </a:pPr>
            <a:r>
              <a:rPr lang="en-US" sz="4000" dirty="0">
                <a:latin typeface="Sitka Text" panose="02000505000000020004" pitchFamily="2" charset="0"/>
              </a:rPr>
              <a:t> Workshops/Bootcamp</a:t>
            </a:r>
          </a:p>
          <a:p>
            <a:pPr>
              <a:buFont typeface="Wingdings" panose="05000000000000000000" pitchFamily="2" charset="2"/>
              <a:buChar char="v"/>
            </a:pPr>
            <a:r>
              <a:rPr lang="en-US" sz="4000" dirty="0">
                <a:latin typeface="Sitka Text" panose="02000505000000020004" pitchFamily="2" charset="0"/>
              </a:rPr>
              <a:t> Asset Protection Analysis </a:t>
            </a:r>
          </a:p>
          <a:p>
            <a:pPr>
              <a:buFont typeface="Wingdings" panose="05000000000000000000" pitchFamily="2" charset="2"/>
              <a:buChar char="v"/>
            </a:pPr>
            <a:r>
              <a:rPr lang="en-US" sz="4000" dirty="0">
                <a:latin typeface="Sitka Text" panose="02000505000000020004" pitchFamily="2" charset="0"/>
              </a:rPr>
              <a:t> Synergy Meeting </a:t>
            </a:r>
          </a:p>
        </p:txBody>
      </p:sp>
      <p:pic>
        <p:nvPicPr>
          <p:cNvPr id="4" name="Picture 3">
            <a:extLst>
              <a:ext uri="{FF2B5EF4-FFF2-40B4-BE49-F238E27FC236}">
                <a16:creationId xmlns:a16="http://schemas.microsoft.com/office/drawing/2014/main" id="{B8FF3E1C-CDE9-483D-98F5-0AD6A5E75289}"/>
              </a:ext>
            </a:extLst>
          </p:cNvPr>
          <p:cNvPicPr>
            <a:picLocks noChangeAspect="1"/>
          </p:cNvPicPr>
          <p:nvPr/>
        </p:nvPicPr>
        <p:blipFill rotWithShape="1">
          <a:blip r:embed="rId3">
            <a:biLevel thresh="75000"/>
          </a:blip>
          <a:srcRect r="446" b="17205"/>
          <a:stretch/>
        </p:blipFill>
        <p:spPr>
          <a:xfrm>
            <a:off x="8214375" y="2876244"/>
            <a:ext cx="3259872" cy="3311196"/>
          </a:xfrm>
          <a:prstGeom prst="rect">
            <a:avLst/>
          </a:prstGeom>
        </p:spPr>
      </p:pic>
    </p:spTree>
    <p:extLst>
      <p:ext uri="{BB962C8B-B14F-4D97-AF65-F5344CB8AC3E}">
        <p14:creationId xmlns:p14="http://schemas.microsoft.com/office/powerpoint/2010/main" val="309355328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87050-A803-41F0-8D37-BE02387A179B}"/>
              </a:ext>
            </a:extLst>
          </p:cNvPr>
          <p:cNvSpPr>
            <a:spLocks noGrp="1"/>
          </p:cNvSpPr>
          <p:nvPr>
            <p:ph type="ctrTitle"/>
          </p:nvPr>
        </p:nvSpPr>
        <p:spPr/>
        <p:txBody>
          <a:bodyPr/>
          <a:lstStyle/>
          <a:p>
            <a:r>
              <a:rPr lang="en-US" dirty="0">
                <a:solidFill>
                  <a:schemeClr val="bg1"/>
                </a:solidFill>
                <a:latin typeface="Sitka Text" panose="02000505000000020004" pitchFamily="2" charset="0"/>
              </a:rPr>
              <a:t>Conclusion</a:t>
            </a:r>
          </a:p>
        </p:txBody>
      </p:sp>
      <p:sp>
        <p:nvSpPr>
          <p:cNvPr id="3" name="Subtitle 2">
            <a:extLst>
              <a:ext uri="{FF2B5EF4-FFF2-40B4-BE49-F238E27FC236}">
                <a16:creationId xmlns:a16="http://schemas.microsoft.com/office/drawing/2014/main" id="{545EC89A-48C7-451B-B30A-95397B9ACDB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15008413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1456A3-5C01-4CA1-886A-E8130F3588F2}"/>
              </a:ext>
            </a:extLst>
          </p:cNvPr>
          <p:cNvSpPr/>
          <p:nvPr/>
        </p:nvSpPr>
        <p:spPr>
          <a:xfrm>
            <a:off x="267092" y="305068"/>
            <a:ext cx="8834406" cy="1200329"/>
          </a:xfrm>
          <a:prstGeom prst="rect">
            <a:avLst/>
          </a:prstGeom>
          <a:noFill/>
        </p:spPr>
        <p:txBody>
          <a:bodyPr wrap="square" lIns="91440" tIns="45720" rIns="91440" bIns="4572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Sitka Text" panose="02000505000000020004" pitchFamily="2" charset="0"/>
                <a:ea typeface="+mn-ea"/>
                <a:cs typeface="+mn-cs"/>
              </a:rPr>
              <a:t>FINAL DEBRIEF</a:t>
            </a:r>
          </a:p>
        </p:txBody>
      </p:sp>
      <p:sp>
        <p:nvSpPr>
          <p:cNvPr id="3" name="Rectangle 2">
            <a:extLst>
              <a:ext uri="{FF2B5EF4-FFF2-40B4-BE49-F238E27FC236}">
                <a16:creationId xmlns:a16="http://schemas.microsoft.com/office/drawing/2014/main" id="{E864D547-E6B0-45AE-BB84-2906E7F05ABB}"/>
              </a:ext>
            </a:extLst>
          </p:cNvPr>
          <p:cNvSpPr/>
          <p:nvPr/>
        </p:nvSpPr>
        <p:spPr>
          <a:xfrm>
            <a:off x="343972" y="1505397"/>
            <a:ext cx="8871339" cy="4832092"/>
          </a:xfrm>
          <a:prstGeom prst="rect">
            <a:avLst/>
          </a:prstGeom>
          <a:noFill/>
        </p:spPr>
        <p:txBody>
          <a:bodyPr wrap="non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3399"/>
                </a:solidFill>
                <a:effectLst>
                  <a:outerShdw blurRad="38100" dist="25400" dir="5400000" algn="ctr" rotWithShape="0">
                    <a:srgbClr val="6E747A">
                      <a:alpha val="43000"/>
                    </a:srgbClr>
                  </a:outerShdw>
                </a:effectLst>
                <a:uLnTx/>
                <a:uFillTx/>
                <a:latin typeface="Sitka Text" panose="02000505000000020004" pitchFamily="2" charset="0"/>
                <a:ea typeface="+mn-ea"/>
                <a:cs typeface="+mn-cs"/>
              </a:rPr>
              <a:t>What stood out for you?</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w="0"/>
              <a:solidFill>
                <a:srgbClr val="003399"/>
              </a:solidFill>
              <a:effectLst>
                <a:outerShdw blurRad="38100" dist="25400" dir="5400000" algn="ctr" rotWithShape="0">
                  <a:srgbClr val="6E747A">
                    <a:alpha val="43000"/>
                  </a:srgbClr>
                </a:outerShdw>
              </a:effectLst>
              <a:uLnTx/>
              <a:uFillTx/>
              <a:latin typeface="Sitka Text" panose="02000505000000020004"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3399"/>
                </a:solidFill>
                <a:effectLst>
                  <a:outerShdw blurRad="38100" dist="25400" dir="5400000" algn="ctr" rotWithShape="0">
                    <a:srgbClr val="6E747A">
                      <a:alpha val="43000"/>
                    </a:srgbClr>
                  </a:outerShdw>
                </a:effectLst>
                <a:uLnTx/>
                <a:uFillTx/>
                <a:latin typeface="Sitka Text" panose="02000505000000020004" pitchFamily="2" charset="0"/>
                <a:ea typeface="+mn-ea"/>
                <a:cs typeface="+mn-cs"/>
              </a:rPr>
              <a:t>What do you want to remember?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w="0"/>
              <a:solidFill>
                <a:srgbClr val="003399"/>
              </a:solidFill>
              <a:effectLst>
                <a:outerShdw blurRad="38100" dist="25400" dir="5400000" algn="ctr" rotWithShape="0">
                  <a:srgbClr val="6E747A">
                    <a:alpha val="43000"/>
                  </a:srgbClr>
                </a:outerShdw>
              </a:effectLst>
              <a:uLnTx/>
              <a:uFillTx/>
              <a:latin typeface="Sitka Text" panose="02000505000000020004"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3399"/>
                </a:solidFill>
                <a:effectLst>
                  <a:outerShdw blurRad="38100" dist="25400" dir="5400000" algn="ctr" rotWithShape="0">
                    <a:srgbClr val="6E747A">
                      <a:alpha val="43000"/>
                    </a:srgbClr>
                  </a:outerShdw>
                </a:effectLst>
                <a:uLnTx/>
                <a:uFillTx/>
                <a:latin typeface="Sitka Text" panose="02000505000000020004" pitchFamily="2" charset="0"/>
                <a:ea typeface="+mn-ea"/>
                <a:cs typeface="+mn-cs"/>
              </a:rPr>
              <a:t>What surprised you?</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w="0"/>
              <a:solidFill>
                <a:srgbClr val="003399"/>
              </a:solidFill>
              <a:effectLst>
                <a:outerShdw blurRad="38100" dist="25400" dir="5400000" algn="ctr" rotWithShape="0">
                  <a:srgbClr val="6E747A">
                    <a:alpha val="43000"/>
                  </a:srgbClr>
                </a:outerShdw>
              </a:effectLst>
              <a:uLnTx/>
              <a:uFillTx/>
              <a:latin typeface="Sitka Text" panose="02000505000000020004"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3399"/>
                </a:solidFill>
                <a:effectLst>
                  <a:outerShdw blurRad="38100" dist="25400" dir="5400000" algn="ctr" rotWithShape="0">
                    <a:srgbClr val="6E747A">
                      <a:alpha val="43000"/>
                    </a:srgbClr>
                  </a:outerShdw>
                </a:effectLst>
                <a:uLnTx/>
                <a:uFillTx/>
                <a:latin typeface="Sitka Text" panose="02000505000000020004" pitchFamily="2" charset="0"/>
                <a:ea typeface="+mn-ea"/>
                <a:cs typeface="+mn-cs"/>
              </a:rPr>
              <a:t>General comments</a:t>
            </a:r>
          </a:p>
        </p:txBody>
      </p:sp>
    </p:spTree>
    <p:extLst>
      <p:ext uri="{BB962C8B-B14F-4D97-AF65-F5344CB8AC3E}">
        <p14:creationId xmlns:p14="http://schemas.microsoft.com/office/powerpoint/2010/main" val="22631637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596EA1-40F8-4681-92C3-1478D18D25AA}"/>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flipH="1">
            <a:off x="191729" y="0"/>
            <a:ext cx="4748980" cy="2714548"/>
          </a:xfrm>
          <a:prstGeom prst="rect">
            <a:avLst/>
          </a:prstGeom>
        </p:spPr>
      </p:pic>
      <p:pic>
        <p:nvPicPr>
          <p:cNvPr id="6" name="Picture 5">
            <a:extLst>
              <a:ext uri="{FF2B5EF4-FFF2-40B4-BE49-F238E27FC236}">
                <a16:creationId xmlns:a16="http://schemas.microsoft.com/office/drawing/2014/main" id="{EBDC82A3-54F1-454E-A77F-2C1F4A906B2D}"/>
              </a:ext>
            </a:extLst>
          </p:cNvPr>
          <p:cNvPicPr>
            <a:picLocks noChangeAspect="1"/>
          </p:cNvPicPr>
          <p:nvPr/>
        </p:nvPicPr>
        <p:blipFill>
          <a:blip r:embed="rId6" cstate="print">
            <a:duotone>
              <a:schemeClr val="accent3">
                <a:shade val="45000"/>
                <a:satMod val="135000"/>
              </a:schemeClr>
              <a:prstClr val="white"/>
            </a:duotone>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552986" y="0"/>
            <a:ext cx="4639014" cy="2714548"/>
          </a:xfrm>
          <a:prstGeom prst="rect">
            <a:avLst/>
          </a:prstGeom>
        </p:spPr>
      </p:pic>
      <p:sp>
        <p:nvSpPr>
          <p:cNvPr id="2" name="Title 1">
            <a:extLst>
              <a:ext uri="{FF2B5EF4-FFF2-40B4-BE49-F238E27FC236}">
                <a16:creationId xmlns:a16="http://schemas.microsoft.com/office/drawing/2014/main" id="{2DBA2EDD-BA6F-4CBE-A23B-5AAB48AD8364}"/>
              </a:ext>
            </a:extLst>
          </p:cNvPr>
          <p:cNvSpPr>
            <a:spLocks noGrp="1"/>
          </p:cNvSpPr>
          <p:nvPr>
            <p:ph type="ctrTitle"/>
          </p:nvPr>
        </p:nvSpPr>
        <p:spPr/>
        <p:txBody>
          <a:bodyPr/>
          <a:lstStyle/>
          <a:p>
            <a:r>
              <a:rPr lang="en-US" dirty="0">
                <a:effectLst>
                  <a:outerShdw blurRad="38100" dist="38100" dir="2700000" algn="tl">
                    <a:srgbClr val="000000">
                      <a:alpha val="43137"/>
                    </a:srgbClr>
                  </a:outerShdw>
                </a:effectLst>
                <a:latin typeface="Sitka Text" panose="02000505000000020004" pitchFamily="2" charset="0"/>
              </a:rPr>
              <a:t>Thanks for attending! </a:t>
            </a:r>
          </a:p>
        </p:txBody>
      </p:sp>
      <p:sp>
        <p:nvSpPr>
          <p:cNvPr id="9" name="Rectangle 8">
            <a:extLst>
              <a:ext uri="{FF2B5EF4-FFF2-40B4-BE49-F238E27FC236}">
                <a16:creationId xmlns:a16="http://schemas.microsoft.com/office/drawing/2014/main" id="{098D077B-4C17-4CBA-A9A5-22FA93A8A839}"/>
              </a:ext>
            </a:extLst>
          </p:cNvPr>
          <p:cNvSpPr/>
          <p:nvPr/>
        </p:nvSpPr>
        <p:spPr>
          <a:xfrm>
            <a:off x="2412124" y="5752599"/>
            <a:ext cx="6731876" cy="784830"/>
          </a:xfrm>
          <a:prstGeom prst="rect">
            <a:avLst/>
          </a:prstGeom>
        </p:spPr>
        <p:txBody>
          <a:bodyPr wrap="square">
            <a:spAutoFit/>
          </a:bodyPr>
          <a:lstStyle/>
          <a:p>
            <a:pPr algn="ctr">
              <a:spcBef>
                <a:spcPts val="600"/>
              </a:spcBef>
              <a:spcAft>
                <a:spcPts val="600"/>
              </a:spcAft>
              <a:defRPr/>
            </a:pPr>
            <a:r>
              <a:rPr lang="en-US" sz="2000" b="1" dirty="0">
                <a:solidFill>
                  <a:schemeClr val="bg1"/>
                </a:solidFill>
                <a:effectLst>
                  <a:outerShdw blurRad="38100" dist="38100" dir="2700000" algn="tl">
                    <a:srgbClr val="000000">
                      <a:alpha val="43137"/>
                    </a:srgbClr>
                  </a:outerShdw>
                </a:effectLst>
                <a:latin typeface="Sitka Heading" panose="02000505000000020004" pitchFamily="2" charset="0"/>
                <a:cs typeface="Times New Roman" pitchFamily="18" charset="0"/>
              </a:rPr>
              <a:t>900 Circle 75 Parkway, Suite 800 </a:t>
            </a:r>
            <a:r>
              <a:rPr lang="en-US" sz="2000" b="1" i="1" dirty="0">
                <a:solidFill>
                  <a:schemeClr val="bg1"/>
                </a:solidFill>
                <a:effectLst>
                  <a:outerShdw blurRad="38100" dist="38100" dir="2700000" algn="tl">
                    <a:srgbClr val="000000">
                      <a:alpha val="43137"/>
                    </a:srgbClr>
                  </a:outerShdw>
                </a:effectLst>
                <a:latin typeface="Sitka Heading" panose="02000505000000020004" pitchFamily="2" charset="0"/>
                <a:cs typeface="Times New Roman" pitchFamily="18" charset="0"/>
              </a:rPr>
              <a:t>•</a:t>
            </a:r>
            <a:r>
              <a:rPr lang="en-US" sz="2000" b="1" dirty="0">
                <a:solidFill>
                  <a:schemeClr val="bg1"/>
                </a:solidFill>
                <a:effectLst>
                  <a:outerShdw blurRad="38100" dist="38100" dir="2700000" algn="tl">
                    <a:srgbClr val="000000">
                      <a:alpha val="43137"/>
                    </a:srgbClr>
                  </a:outerShdw>
                </a:effectLst>
                <a:latin typeface="Sitka Heading" panose="02000505000000020004" pitchFamily="2" charset="0"/>
                <a:cs typeface="Times New Roman" pitchFamily="18" charset="0"/>
              </a:rPr>
              <a:t> Atlanta, GA 30339</a:t>
            </a:r>
          </a:p>
          <a:p>
            <a:pPr algn="ctr">
              <a:defRPr/>
            </a:pPr>
            <a:r>
              <a:rPr lang="en-US" sz="2000" b="1" dirty="0">
                <a:solidFill>
                  <a:schemeClr val="bg1"/>
                </a:solidFill>
                <a:effectLst>
                  <a:outerShdw blurRad="38100" dist="38100" dir="2700000" algn="tl">
                    <a:srgbClr val="000000">
                      <a:alpha val="43137"/>
                    </a:srgbClr>
                  </a:outerShdw>
                </a:effectLst>
                <a:latin typeface="Sitka Heading" panose="02000505000000020004" pitchFamily="2" charset="0"/>
                <a:cs typeface="Times New Roman" pitchFamily="18" charset="0"/>
              </a:rPr>
              <a:t>770-933-9009 </a:t>
            </a:r>
            <a:r>
              <a:rPr lang="en-US" sz="2000" b="1" i="1" dirty="0">
                <a:solidFill>
                  <a:schemeClr val="bg1"/>
                </a:solidFill>
                <a:effectLst>
                  <a:outerShdw blurRad="38100" dist="38100" dir="2700000" algn="tl">
                    <a:srgbClr val="000000">
                      <a:alpha val="43137"/>
                    </a:srgbClr>
                  </a:outerShdw>
                </a:effectLst>
                <a:latin typeface="Sitka Heading" panose="02000505000000020004" pitchFamily="2" charset="0"/>
                <a:cs typeface="Times New Roman" pitchFamily="18" charset="0"/>
              </a:rPr>
              <a:t>• </a:t>
            </a:r>
            <a:r>
              <a:rPr lang="en-US" sz="2000" b="1" i="1" cap="small" dirty="0">
                <a:solidFill>
                  <a:schemeClr val="bg1"/>
                </a:solidFill>
                <a:effectLst>
                  <a:outerShdw blurRad="38100" dist="38100" dir="2700000" algn="tl">
                    <a:srgbClr val="000000">
                      <a:alpha val="43137"/>
                    </a:srgbClr>
                  </a:outerShdw>
                </a:effectLst>
                <a:latin typeface="Sitka Heading" panose="02000505000000020004" pitchFamily="2" charset="0"/>
                <a:cs typeface="Times New Roman" pitchFamily="18" charset="0"/>
              </a:rPr>
              <a:t> </a:t>
            </a:r>
            <a:r>
              <a:rPr lang="en-US" sz="2000" b="1" cap="small" dirty="0">
                <a:solidFill>
                  <a:schemeClr val="bg1"/>
                </a:solidFill>
                <a:effectLst>
                  <a:outerShdw blurRad="38100" dist="38100" dir="2700000" algn="tl">
                    <a:srgbClr val="000000">
                      <a:alpha val="43137"/>
                    </a:srgbClr>
                  </a:outerShdw>
                </a:effectLst>
                <a:latin typeface="Sitka Heading" panose="02000505000000020004" pitchFamily="2" charset="0"/>
                <a:cs typeface="Times New Roman" pitchFamily="18" charset="0"/>
              </a:rPr>
              <a:t>www.BrianDouglasLaw.com</a:t>
            </a:r>
          </a:p>
        </p:txBody>
      </p:sp>
      <p:pic>
        <p:nvPicPr>
          <p:cNvPr id="5" name="Picture 4" descr="Logo, company name&#10;&#10;Description automatically generated">
            <a:extLst>
              <a:ext uri="{FF2B5EF4-FFF2-40B4-BE49-F238E27FC236}">
                <a16:creationId xmlns:a16="http://schemas.microsoft.com/office/drawing/2014/main" id="{048A22F5-05EB-4566-86F8-444CB02531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4990" y="3908570"/>
            <a:ext cx="3096939" cy="1720985"/>
          </a:xfrm>
          <a:prstGeom prst="rect">
            <a:avLst/>
          </a:prstGeom>
        </p:spPr>
      </p:pic>
    </p:spTree>
    <p:extLst>
      <p:ext uri="{BB962C8B-B14F-4D97-AF65-F5344CB8AC3E}">
        <p14:creationId xmlns:p14="http://schemas.microsoft.com/office/powerpoint/2010/main" val="1627653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D19D429-892D-4B05-82B8-BDC8D86580AC}"/>
              </a:ext>
            </a:extLst>
          </p:cNvPr>
          <p:cNvGraphicFramePr>
            <a:graphicFrameLocks noGrp="1"/>
          </p:cNvGraphicFramePr>
          <p:nvPr>
            <p:ph idx="1"/>
            <p:extLst>
              <p:ext uri="{D42A27DB-BD31-4B8C-83A1-F6EECF244321}">
                <p14:modId xmlns:p14="http://schemas.microsoft.com/office/powerpoint/2010/main" val="2937815893"/>
              </p:ext>
            </p:extLst>
          </p:nvPr>
        </p:nvGraphicFramePr>
        <p:xfrm>
          <a:off x="655638" y="503238"/>
          <a:ext cx="10880725" cy="5851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3032567" y="5173884"/>
            <a:ext cx="2453833" cy="1015663"/>
          </a:xfrm>
          <a:prstGeom prst="rect">
            <a:avLst/>
          </a:prstGeom>
          <a:noFill/>
        </p:spPr>
        <p:txBody>
          <a:bodyPr wrap="square" rtlCol="0">
            <a:spAutoFit/>
          </a:bodyPr>
          <a:lstStyle/>
          <a:p>
            <a:r>
              <a:rPr lang="en-US" sz="6000" dirty="0">
                <a:solidFill>
                  <a:schemeClr val="bg1"/>
                </a:solidFill>
                <a:latin typeface="Sitka Text" panose="02000505000000020004"/>
              </a:rPr>
              <a:t>Me</a:t>
            </a:r>
          </a:p>
        </p:txBody>
      </p:sp>
      <p:sp>
        <p:nvSpPr>
          <p:cNvPr id="5" name="TextBox 4">
            <a:extLst>
              <a:ext uri="{FF2B5EF4-FFF2-40B4-BE49-F238E27FC236}">
                <a16:creationId xmlns:a16="http://schemas.microsoft.com/office/drawing/2014/main" id="{9EB32257-3668-4FF3-BED7-DB6F238E8BF6}"/>
              </a:ext>
            </a:extLst>
          </p:cNvPr>
          <p:cNvSpPr txBox="1"/>
          <p:nvPr/>
        </p:nvSpPr>
        <p:spPr>
          <a:xfrm>
            <a:off x="3220870" y="668452"/>
            <a:ext cx="1666003" cy="1015663"/>
          </a:xfrm>
          <a:prstGeom prst="rect">
            <a:avLst/>
          </a:prstGeom>
          <a:noFill/>
        </p:spPr>
        <p:txBody>
          <a:bodyPr wrap="square" rtlCol="0">
            <a:spAutoFit/>
          </a:bodyPr>
          <a:lstStyle/>
          <a:p>
            <a:r>
              <a:rPr lang="en-US" sz="6000" dirty="0">
                <a:solidFill>
                  <a:schemeClr val="bg1"/>
                </a:solidFill>
                <a:latin typeface="Sitka Text" panose="02000505000000020004"/>
              </a:rPr>
              <a:t>Me</a:t>
            </a:r>
          </a:p>
        </p:txBody>
      </p:sp>
      <p:sp>
        <p:nvSpPr>
          <p:cNvPr id="6" name="TextBox 5">
            <a:extLst>
              <a:ext uri="{FF2B5EF4-FFF2-40B4-BE49-F238E27FC236}">
                <a16:creationId xmlns:a16="http://schemas.microsoft.com/office/drawing/2014/main" id="{1E918196-2670-4F94-BDB2-861B059338F5}"/>
              </a:ext>
            </a:extLst>
          </p:cNvPr>
          <p:cNvSpPr txBox="1"/>
          <p:nvPr/>
        </p:nvSpPr>
        <p:spPr>
          <a:xfrm>
            <a:off x="7080145" y="685975"/>
            <a:ext cx="2936635" cy="1015663"/>
          </a:xfrm>
          <a:prstGeom prst="rect">
            <a:avLst/>
          </a:prstGeom>
          <a:noFill/>
        </p:spPr>
        <p:txBody>
          <a:bodyPr wrap="square" rtlCol="0">
            <a:spAutoFit/>
          </a:bodyPr>
          <a:lstStyle/>
          <a:p>
            <a:r>
              <a:rPr lang="en-US" sz="6000" dirty="0">
                <a:solidFill>
                  <a:schemeClr val="bg1"/>
                </a:solidFill>
                <a:latin typeface="Sitka Text" panose="02000505000000020004"/>
              </a:rPr>
              <a:t>Spouse</a:t>
            </a:r>
          </a:p>
        </p:txBody>
      </p:sp>
    </p:spTree>
    <p:extLst>
      <p:ext uri="{BB962C8B-B14F-4D97-AF65-F5344CB8AC3E}">
        <p14:creationId xmlns:p14="http://schemas.microsoft.com/office/powerpoint/2010/main" val="3388300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D19D429-892D-4B05-82B8-BDC8D86580AC}"/>
              </a:ext>
            </a:extLst>
          </p:cNvPr>
          <p:cNvGraphicFramePr>
            <a:graphicFrameLocks noGrp="1"/>
          </p:cNvGraphicFramePr>
          <p:nvPr>
            <p:ph idx="1"/>
          </p:nvPr>
        </p:nvGraphicFramePr>
        <p:xfrm>
          <a:off x="655638" y="503238"/>
          <a:ext cx="10880725" cy="5851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3172051" y="5142887"/>
            <a:ext cx="1740911" cy="1015663"/>
          </a:xfrm>
          <a:prstGeom prst="rect">
            <a:avLst/>
          </a:prstGeom>
          <a:noFill/>
        </p:spPr>
        <p:txBody>
          <a:bodyPr wrap="square" rtlCol="0">
            <a:spAutoFit/>
          </a:bodyPr>
          <a:lstStyle/>
          <a:p>
            <a:r>
              <a:rPr lang="en-US" sz="6000" dirty="0">
                <a:solidFill>
                  <a:schemeClr val="bg1"/>
                </a:solidFill>
                <a:latin typeface="Sitka Text" panose="02000505000000020004"/>
              </a:rPr>
              <a:t>Me</a:t>
            </a:r>
          </a:p>
        </p:txBody>
      </p:sp>
    </p:spTree>
    <p:extLst>
      <p:ext uri="{BB962C8B-B14F-4D97-AF65-F5344CB8AC3E}">
        <p14:creationId xmlns:p14="http://schemas.microsoft.com/office/powerpoint/2010/main" val="2768707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9C593-6B5F-48F2-9B6A-82E037842108}"/>
              </a:ext>
            </a:extLst>
          </p:cNvPr>
          <p:cNvSpPr>
            <a:spLocks noGrp="1"/>
          </p:cNvSpPr>
          <p:nvPr>
            <p:ph type="title"/>
          </p:nvPr>
        </p:nvSpPr>
        <p:spPr/>
        <p:txBody>
          <a:bodyPr/>
          <a:lstStyle/>
          <a:p>
            <a:r>
              <a:rPr lang="en-US" dirty="0">
                <a:solidFill>
                  <a:schemeClr val="tx1"/>
                </a:solidFill>
                <a:latin typeface="Sitka Text" panose="02000505000000020004" pitchFamily="2" charset="0"/>
              </a:rPr>
              <a:t>What Do They Need? </a:t>
            </a:r>
          </a:p>
        </p:txBody>
      </p:sp>
      <p:sp>
        <p:nvSpPr>
          <p:cNvPr id="3" name="Content Placeholder 2">
            <a:extLst>
              <a:ext uri="{FF2B5EF4-FFF2-40B4-BE49-F238E27FC236}">
                <a16:creationId xmlns:a16="http://schemas.microsoft.com/office/drawing/2014/main" id="{68491D61-0297-4A99-818B-347A7DA09D10}"/>
              </a:ext>
            </a:extLst>
          </p:cNvPr>
          <p:cNvSpPr>
            <a:spLocks noGrp="1"/>
          </p:cNvSpPr>
          <p:nvPr>
            <p:ph idx="1"/>
          </p:nvPr>
        </p:nvSpPr>
        <p:spPr/>
        <p:txBody>
          <a:bodyPr>
            <a:normAutofit/>
          </a:bodyPr>
          <a:lstStyle/>
          <a:p>
            <a:pPr>
              <a:buFont typeface="Wingdings" panose="05000000000000000000" pitchFamily="2" charset="2"/>
              <a:buChar char="v"/>
            </a:pPr>
            <a:r>
              <a:rPr lang="en-US" sz="4000" dirty="0">
                <a:latin typeface="Sitka Text" panose="02000505000000020004" pitchFamily="2" charset="0"/>
              </a:rPr>
              <a:t> 2 Finger Test</a:t>
            </a:r>
          </a:p>
          <a:p>
            <a:pPr>
              <a:buFont typeface="Wingdings" panose="05000000000000000000" pitchFamily="2" charset="2"/>
              <a:buChar char="v"/>
            </a:pPr>
            <a:r>
              <a:rPr lang="en-US" sz="4000" dirty="0">
                <a:latin typeface="Sitka Text" panose="02000505000000020004" pitchFamily="2" charset="0"/>
              </a:rPr>
              <a:t> Is a simple Will enough?</a:t>
            </a:r>
          </a:p>
          <a:p>
            <a:pPr>
              <a:buFont typeface="Wingdings" panose="05000000000000000000" pitchFamily="2" charset="2"/>
              <a:buChar char="v"/>
            </a:pPr>
            <a:r>
              <a:rPr lang="en-US" sz="4000" dirty="0">
                <a:latin typeface="Sitka Text" panose="02000505000000020004" pitchFamily="2" charset="0"/>
              </a:rPr>
              <a:t> Is a simple POA good enough? </a:t>
            </a:r>
          </a:p>
        </p:txBody>
      </p:sp>
      <p:pic>
        <p:nvPicPr>
          <p:cNvPr id="5" name="Picture 4">
            <a:extLst>
              <a:ext uri="{FF2B5EF4-FFF2-40B4-BE49-F238E27FC236}">
                <a16:creationId xmlns:a16="http://schemas.microsoft.com/office/drawing/2014/main" id="{14608F8D-4C1F-4902-9A11-B1AF51B1A9A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942829" y="1399287"/>
            <a:ext cx="2695235" cy="4038601"/>
          </a:xfrm>
          <a:prstGeom prst="rect">
            <a:avLst/>
          </a:prstGeom>
        </p:spPr>
      </p:pic>
    </p:spTree>
    <p:extLst>
      <p:ext uri="{BB962C8B-B14F-4D97-AF65-F5344CB8AC3E}">
        <p14:creationId xmlns:p14="http://schemas.microsoft.com/office/powerpoint/2010/main" val="4267879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1534D5B-C4E6-488D-ABD0-D13BFE519A6C}"/>
              </a:ext>
            </a:extLst>
          </p:cNvPr>
          <p:cNvGrpSpPr/>
          <p:nvPr/>
        </p:nvGrpSpPr>
        <p:grpSpPr>
          <a:xfrm>
            <a:off x="3952406" y="1098107"/>
            <a:ext cx="4287188" cy="5246557"/>
            <a:chOff x="4182256" y="884420"/>
            <a:chExt cx="3462728" cy="5276537"/>
          </a:xfrm>
        </p:grpSpPr>
        <p:cxnSp>
          <p:nvCxnSpPr>
            <p:cNvPr id="8" name="Straight Connector 7">
              <a:extLst>
                <a:ext uri="{FF2B5EF4-FFF2-40B4-BE49-F238E27FC236}">
                  <a16:creationId xmlns:a16="http://schemas.microsoft.com/office/drawing/2014/main" id="{CC1A5FFD-0256-45DA-B4B7-6F59ACDFAB05}"/>
                </a:ext>
              </a:extLst>
            </p:cNvPr>
            <p:cNvCxnSpPr>
              <a:cxnSpLocks/>
            </p:cNvCxnSpPr>
            <p:nvPr/>
          </p:nvCxnSpPr>
          <p:spPr>
            <a:xfrm>
              <a:off x="4182256" y="884420"/>
              <a:ext cx="1708878" cy="5276537"/>
            </a:xfrm>
            <a:prstGeom prst="line">
              <a:avLst/>
            </a:prstGeom>
            <a:ln w="76200">
              <a:solidFill>
                <a:srgbClr val="003399"/>
              </a:solidFill>
            </a:ln>
            <a:effectLst>
              <a:glow rad="101600">
                <a:srgbClr val="003399">
                  <a:alpha val="60000"/>
                </a:srgbClr>
              </a:glo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B4F6A5-9A2F-4102-93EA-0688E32A4418}"/>
                </a:ext>
              </a:extLst>
            </p:cNvPr>
            <p:cNvCxnSpPr>
              <a:cxnSpLocks/>
            </p:cNvCxnSpPr>
            <p:nvPr/>
          </p:nvCxnSpPr>
          <p:spPr>
            <a:xfrm flipH="1">
              <a:off x="5891134" y="884420"/>
              <a:ext cx="1753850" cy="5276537"/>
            </a:xfrm>
            <a:prstGeom prst="line">
              <a:avLst/>
            </a:prstGeom>
            <a:ln w="76200">
              <a:solidFill>
                <a:srgbClr val="003399"/>
              </a:solidFill>
            </a:ln>
            <a:effectLst>
              <a:glow rad="101600">
                <a:srgbClr val="003399">
                  <a:alpha val="60000"/>
                </a:srgbClr>
              </a:glow>
            </a:effectLst>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7982B788-FD86-421B-B27E-AE95D0538AF4}"/>
              </a:ext>
            </a:extLst>
          </p:cNvPr>
          <p:cNvSpPr txBox="1"/>
          <p:nvPr/>
        </p:nvSpPr>
        <p:spPr>
          <a:xfrm>
            <a:off x="442571" y="3305888"/>
            <a:ext cx="3957403" cy="830997"/>
          </a:xfrm>
          <a:prstGeom prst="rect">
            <a:avLst/>
          </a:prstGeom>
          <a:noFill/>
        </p:spPr>
        <p:txBody>
          <a:bodyPr wrap="square" rtlCol="0">
            <a:spAutoFit/>
          </a:bodyPr>
          <a:lstStyle/>
          <a:p>
            <a:pPr algn="ctr"/>
            <a:r>
              <a:rPr lang="en-US" sz="4000" dirty="0">
                <a:latin typeface="Sitka Text" panose="02000505000000020004" pitchFamily="2" charset="0"/>
              </a:rPr>
              <a:t>Pre-planning</a:t>
            </a:r>
            <a:r>
              <a:rPr lang="en-US" sz="4800" dirty="0">
                <a:latin typeface="Sitka Text" panose="02000505000000020004" pitchFamily="2" charset="0"/>
              </a:rPr>
              <a:t> </a:t>
            </a:r>
          </a:p>
        </p:txBody>
      </p:sp>
      <p:sp>
        <p:nvSpPr>
          <p:cNvPr id="19" name="TextBox 18">
            <a:extLst>
              <a:ext uri="{FF2B5EF4-FFF2-40B4-BE49-F238E27FC236}">
                <a16:creationId xmlns:a16="http://schemas.microsoft.com/office/drawing/2014/main" id="{CDC2D6B9-CC19-4EF9-ABD1-F2E2A015EFC2}"/>
              </a:ext>
            </a:extLst>
          </p:cNvPr>
          <p:cNvSpPr txBox="1"/>
          <p:nvPr/>
        </p:nvSpPr>
        <p:spPr>
          <a:xfrm>
            <a:off x="7792026" y="3428999"/>
            <a:ext cx="3957403" cy="707886"/>
          </a:xfrm>
          <a:prstGeom prst="rect">
            <a:avLst/>
          </a:prstGeom>
          <a:noFill/>
        </p:spPr>
        <p:txBody>
          <a:bodyPr wrap="square" rtlCol="0">
            <a:spAutoFit/>
          </a:bodyPr>
          <a:lstStyle/>
          <a:p>
            <a:pPr algn="ctr"/>
            <a:r>
              <a:rPr lang="en-US" sz="4000" dirty="0">
                <a:latin typeface="Sitka Text" panose="02000505000000020004" pitchFamily="2" charset="0"/>
              </a:rPr>
              <a:t>Crisis Planning </a:t>
            </a:r>
          </a:p>
        </p:txBody>
      </p:sp>
    </p:spTree>
    <p:extLst>
      <p:ext uri="{BB962C8B-B14F-4D97-AF65-F5344CB8AC3E}">
        <p14:creationId xmlns:p14="http://schemas.microsoft.com/office/powerpoint/2010/main" val="1506824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1534D5B-C4E6-488D-ABD0-D13BFE519A6C}"/>
              </a:ext>
            </a:extLst>
          </p:cNvPr>
          <p:cNvGrpSpPr/>
          <p:nvPr/>
        </p:nvGrpSpPr>
        <p:grpSpPr>
          <a:xfrm>
            <a:off x="3924565" y="1306086"/>
            <a:ext cx="4287188" cy="5246557"/>
            <a:chOff x="4182256" y="884420"/>
            <a:chExt cx="3462728" cy="5276537"/>
          </a:xfrm>
        </p:grpSpPr>
        <p:cxnSp>
          <p:nvCxnSpPr>
            <p:cNvPr id="8" name="Straight Connector 7">
              <a:extLst>
                <a:ext uri="{FF2B5EF4-FFF2-40B4-BE49-F238E27FC236}">
                  <a16:creationId xmlns:a16="http://schemas.microsoft.com/office/drawing/2014/main" id="{CC1A5FFD-0256-45DA-B4B7-6F59ACDFAB05}"/>
                </a:ext>
              </a:extLst>
            </p:cNvPr>
            <p:cNvCxnSpPr>
              <a:cxnSpLocks/>
            </p:cNvCxnSpPr>
            <p:nvPr/>
          </p:nvCxnSpPr>
          <p:spPr>
            <a:xfrm>
              <a:off x="4182256" y="884420"/>
              <a:ext cx="1708878" cy="5276537"/>
            </a:xfrm>
            <a:prstGeom prst="line">
              <a:avLst/>
            </a:prstGeom>
            <a:ln w="76200">
              <a:solidFill>
                <a:srgbClr val="003399"/>
              </a:solidFill>
            </a:ln>
            <a:effectLst>
              <a:glow rad="101600">
                <a:srgbClr val="003399">
                  <a:alpha val="60000"/>
                </a:srgbClr>
              </a:glo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B4F6A5-9A2F-4102-93EA-0688E32A4418}"/>
                </a:ext>
              </a:extLst>
            </p:cNvPr>
            <p:cNvCxnSpPr>
              <a:cxnSpLocks/>
            </p:cNvCxnSpPr>
            <p:nvPr/>
          </p:nvCxnSpPr>
          <p:spPr>
            <a:xfrm flipH="1">
              <a:off x="5891134" y="884420"/>
              <a:ext cx="1753850" cy="5276537"/>
            </a:xfrm>
            <a:prstGeom prst="line">
              <a:avLst/>
            </a:prstGeom>
            <a:ln w="76200">
              <a:solidFill>
                <a:srgbClr val="003399"/>
              </a:solidFill>
            </a:ln>
            <a:effectLst>
              <a:glow rad="101600">
                <a:srgbClr val="003399">
                  <a:alpha val="60000"/>
                </a:srgbClr>
              </a:glow>
            </a:effectLst>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9103C3D7-22DB-4306-A3C6-89CDA7553C5F}"/>
              </a:ext>
            </a:extLst>
          </p:cNvPr>
          <p:cNvSpPr txBox="1"/>
          <p:nvPr/>
        </p:nvSpPr>
        <p:spPr>
          <a:xfrm>
            <a:off x="1139613" y="4272196"/>
            <a:ext cx="2563318" cy="954107"/>
          </a:xfrm>
          <a:prstGeom prst="rect">
            <a:avLst/>
          </a:prstGeom>
          <a:noFill/>
        </p:spPr>
        <p:txBody>
          <a:bodyPr wrap="square" rtlCol="0">
            <a:spAutoFit/>
          </a:bodyPr>
          <a:lstStyle/>
          <a:p>
            <a:endParaRPr lang="en-US" sz="2800" dirty="0">
              <a:solidFill>
                <a:srgbClr val="003399"/>
              </a:solidFill>
              <a:latin typeface="Sitka Text" panose="02000505000000020004" pitchFamily="2" charset="0"/>
            </a:endParaRPr>
          </a:p>
          <a:p>
            <a:r>
              <a:rPr lang="en-US" sz="2800" dirty="0">
                <a:solidFill>
                  <a:srgbClr val="003399"/>
                </a:solidFill>
                <a:latin typeface="Sitka Text" panose="02000505000000020004" pitchFamily="2" charset="0"/>
              </a:rPr>
              <a:t>Trusts/POA</a:t>
            </a:r>
          </a:p>
        </p:txBody>
      </p:sp>
      <p:sp>
        <p:nvSpPr>
          <p:cNvPr id="9" name="Moon 8">
            <a:extLst>
              <a:ext uri="{FF2B5EF4-FFF2-40B4-BE49-F238E27FC236}">
                <a16:creationId xmlns:a16="http://schemas.microsoft.com/office/drawing/2014/main" id="{174B5767-6CBD-46F7-B60E-E211246365E8}"/>
              </a:ext>
            </a:extLst>
          </p:cNvPr>
          <p:cNvSpPr/>
          <p:nvPr/>
        </p:nvSpPr>
        <p:spPr>
          <a:xfrm rot="5400000">
            <a:off x="5601941" y="1304864"/>
            <a:ext cx="932436" cy="2564169"/>
          </a:xfrm>
          <a:prstGeom prst="moon">
            <a:avLst>
              <a:gd name="adj" fmla="val 217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Moon 13">
            <a:extLst>
              <a:ext uri="{FF2B5EF4-FFF2-40B4-BE49-F238E27FC236}">
                <a16:creationId xmlns:a16="http://schemas.microsoft.com/office/drawing/2014/main" id="{4DADA16D-D4FF-401E-A85A-B350332E577D}"/>
              </a:ext>
            </a:extLst>
          </p:cNvPr>
          <p:cNvSpPr/>
          <p:nvPr/>
        </p:nvSpPr>
        <p:spPr>
          <a:xfrm rot="5400000">
            <a:off x="5702284" y="2220171"/>
            <a:ext cx="707888" cy="2171434"/>
          </a:xfrm>
          <a:prstGeom prst="moon">
            <a:avLst>
              <a:gd name="adj" fmla="val 217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Moon 14">
            <a:extLst>
              <a:ext uri="{FF2B5EF4-FFF2-40B4-BE49-F238E27FC236}">
                <a16:creationId xmlns:a16="http://schemas.microsoft.com/office/drawing/2014/main" id="{920D9F2D-7D12-43C4-8DBF-DB510C7A8726}"/>
              </a:ext>
            </a:extLst>
          </p:cNvPr>
          <p:cNvSpPr/>
          <p:nvPr/>
        </p:nvSpPr>
        <p:spPr>
          <a:xfrm rot="5400000">
            <a:off x="5860640" y="3069025"/>
            <a:ext cx="415039" cy="1720681"/>
          </a:xfrm>
          <a:prstGeom prst="moon">
            <a:avLst>
              <a:gd name="adj" fmla="val 217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CC01BCC4-AD7F-45BF-9963-AC11A0A41745}"/>
              </a:ext>
            </a:extLst>
          </p:cNvPr>
          <p:cNvGrpSpPr/>
          <p:nvPr/>
        </p:nvGrpSpPr>
        <p:grpSpPr>
          <a:xfrm rot="21370400">
            <a:off x="2933381" y="387342"/>
            <a:ext cx="6245695" cy="6269233"/>
            <a:chOff x="2622931" y="136573"/>
            <a:chExt cx="6883098" cy="6593684"/>
          </a:xfrm>
        </p:grpSpPr>
        <p:sp>
          <p:nvSpPr>
            <p:cNvPr id="12" name="Rectangle 11">
              <a:extLst>
                <a:ext uri="{FF2B5EF4-FFF2-40B4-BE49-F238E27FC236}">
                  <a16:creationId xmlns:a16="http://schemas.microsoft.com/office/drawing/2014/main" id="{6867B2F8-3686-4912-948C-74F37635B91B}"/>
                </a:ext>
              </a:extLst>
            </p:cNvPr>
            <p:cNvSpPr/>
            <p:nvPr/>
          </p:nvSpPr>
          <p:spPr>
            <a:xfrm rot="19129915">
              <a:off x="5805381" y="148612"/>
              <a:ext cx="304622" cy="658164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197DE816-BC66-40A6-81EA-90F671395553}"/>
                </a:ext>
              </a:extLst>
            </p:cNvPr>
            <p:cNvSpPr/>
            <p:nvPr/>
          </p:nvSpPr>
          <p:spPr>
            <a:xfrm>
              <a:off x="2622931" y="136573"/>
              <a:ext cx="6806352" cy="6462366"/>
            </a:xfrm>
            <a:prstGeom prst="ellipse">
              <a:avLst/>
            </a:prstGeom>
            <a:noFill/>
            <a:ln w="196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41CF3A0-95C5-407B-A04D-3ACCB737550E}"/>
                </a:ext>
              </a:extLst>
            </p:cNvPr>
            <p:cNvSpPr/>
            <p:nvPr/>
          </p:nvSpPr>
          <p:spPr>
            <a:xfrm rot="2981864">
              <a:off x="5953447" y="151610"/>
              <a:ext cx="359980" cy="674518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a:extLst>
              <a:ext uri="{FF2B5EF4-FFF2-40B4-BE49-F238E27FC236}">
                <a16:creationId xmlns:a16="http://schemas.microsoft.com/office/drawing/2014/main" id="{7982B788-FD86-421B-B27E-AE95D0538AF4}"/>
              </a:ext>
            </a:extLst>
          </p:cNvPr>
          <p:cNvSpPr txBox="1"/>
          <p:nvPr/>
        </p:nvSpPr>
        <p:spPr>
          <a:xfrm>
            <a:off x="442571" y="3305888"/>
            <a:ext cx="3957403" cy="830997"/>
          </a:xfrm>
          <a:prstGeom prst="rect">
            <a:avLst/>
          </a:prstGeom>
          <a:noFill/>
        </p:spPr>
        <p:txBody>
          <a:bodyPr wrap="square" rtlCol="0">
            <a:spAutoFit/>
          </a:bodyPr>
          <a:lstStyle/>
          <a:p>
            <a:pPr algn="ctr"/>
            <a:r>
              <a:rPr lang="en-US" sz="4000" dirty="0">
                <a:latin typeface="Sitka Text" panose="02000505000000020004" pitchFamily="2" charset="0"/>
              </a:rPr>
              <a:t>Pre-planning</a:t>
            </a:r>
            <a:r>
              <a:rPr lang="en-US" sz="4800" dirty="0">
                <a:latin typeface="Sitka Text" panose="02000505000000020004" pitchFamily="2" charset="0"/>
              </a:rPr>
              <a:t> </a:t>
            </a:r>
          </a:p>
        </p:txBody>
      </p:sp>
      <p:sp>
        <p:nvSpPr>
          <p:cNvPr id="19" name="TextBox 18">
            <a:extLst>
              <a:ext uri="{FF2B5EF4-FFF2-40B4-BE49-F238E27FC236}">
                <a16:creationId xmlns:a16="http://schemas.microsoft.com/office/drawing/2014/main" id="{CDC2D6B9-CC19-4EF9-ABD1-F2E2A015EFC2}"/>
              </a:ext>
            </a:extLst>
          </p:cNvPr>
          <p:cNvSpPr txBox="1"/>
          <p:nvPr/>
        </p:nvSpPr>
        <p:spPr>
          <a:xfrm>
            <a:off x="7792026" y="3428999"/>
            <a:ext cx="3957403" cy="707886"/>
          </a:xfrm>
          <a:prstGeom prst="rect">
            <a:avLst/>
          </a:prstGeom>
          <a:noFill/>
        </p:spPr>
        <p:txBody>
          <a:bodyPr wrap="square" rtlCol="0">
            <a:spAutoFit/>
          </a:bodyPr>
          <a:lstStyle/>
          <a:p>
            <a:pPr algn="ctr"/>
            <a:r>
              <a:rPr lang="en-US" sz="4000" dirty="0">
                <a:latin typeface="Sitka Text" panose="02000505000000020004" pitchFamily="2" charset="0"/>
              </a:rPr>
              <a:t>Crisis Planning </a:t>
            </a:r>
          </a:p>
        </p:txBody>
      </p:sp>
    </p:spTree>
    <p:extLst>
      <p:ext uri="{BB962C8B-B14F-4D97-AF65-F5344CB8AC3E}">
        <p14:creationId xmlns:p14="http://schemas.microsoft.com/office/powerpoint/2010/main" val="149458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7DEB8-FE5C-4DA0-90E7-9524DE6F9156}"/>
              </a:ext>
            </a:extLst>
          </p:cNvPr>
          <p:cNvSpPr>
            <a:spLocks noGrp="1"/>
          </p:cNvSpPr>
          <p:nvPr>
            <p:ph type="title"/>
          </p:nvPr>
        </p:nvSpPr>
        <p:spPr/>
        <p:txBody>
          <a:bodyPr/>
          <a:lstStyle/>
          <a:p>
            <a:r>
              <a:rPr lang="en-US" dirty="0">
                <a:solidFill>
                  <a:schemeClr val="tx1"/>
                </a:solidFill>
                <a:latin typeface="Sitka Text" panose="02000505000000020004" pitchFamily="2" charset="0"/>
              </a:rPr>
              <a:t>Why Elder Law Boot Camps?</a:t>
            </a:r>
            <a:endParaRPr lang="en-US" dirty="0">
              <a:solidFill>
                <a:srgbClr val="FF0066"/>
              </a:solidFill>
              <a:latin typeface="Sitka Text" panose="02000505000000020004" pitchFamily="2" charset="0"/>
            </a:endParaRPr>
          </a:p>
        </p:txBody>
      </p:sp>
      <p:pic>
        <p:nvPicPr>
          <p:cNvPr id="5" name="Content Placeholder 4">
            <a:extLst>
              <a:ext uri="{FF2B5EF4-FFF2-40B4-BE49-F238E27FC236}">
                <a16:creationId xmlns:a16="http://schemas.microsoft.com/office/drawing/2014/main" id="{D73325C2-68B2-487A-8DE5-8853B72A4A73}"/>
              </a:ext>
            </a:extLst>
          </p:cNvPr>
          <p:cNvPicPr>
            <a:picLocks noGrp="1" noChangeAspect="1"/>
          </p:cNvPicPr>
          <p:nvPr>
            <p:ph idx="1"/>
          </p:nvPr>
        </p:nvPicPr>
        <p:blipFill>
          <a:blip r:embed="rId3"/>
          <a:stretch>
            <a:fillRect/>
          </a:stretch>
        </p:blipFill>
        <p:spPr>
          <a:xfrm>
            <a:off x="2394262" y="2189943"/>
            <a:ext cx="7372996" cy="3686498"/>
          </a:xfrm>
          <a:prstGeom prst="rect">
            <a:avLst/>
          </a:prstGeom>
        </p:spPr>
      </p:pic>
    </p:spTree>
    <p:extLst>
      <p:ext uri="{BB962C8B-B14F-4D97-AF65-F5344CB8AC3E}">
        <p14:creationId xmlns:p14="http://schemas.microsoft.com/office/powerpoint/2010/main" val="3857552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1534D5B-C4E6-488D-ABD0-D13BFE519A6C}"/>
              </a:ext>
            </a:extLst>
          </p:cNvPr>
          <p:cNvGrpSpPr/>
          <p:nvPr/>
        </p:nvGrpSpPr>
        <p:grpSpPr>
          <a:xfrm>
            <a:off x="3952406" y="1098107"/>
            <a:ext cx="4287188" cy="5246557"/>
            <a:chOff x="4182256" y="884420"/>
            <a:chExt cx="3462728" cy="5276537"/>
          </a:xfrm>
        </p:grpSpPr>
        <p:cxnSp>
          <p:nvCxnSpPr>
            <p:cNvPr id="8" name="Straight Connector 7">
              <a:extLst>
                <a:ext uri="{FF2B5EF4-FFF2-40B4-BE49-F238E27FC236}">
                  <a16:creationId xmlns:a16="http://schemas.microsoft.com/office/drawing/2014/main" id="{CC1A5FFD-0256-45DA-B4B7-6F59ACDFAB05}"/>
                </a:ext>
              </a:extLst>
            </p:cNvPr>
            <p:cNvCxnSpPr>
              <a:cxnSpLocks/>
            </p:cNvCxnSpPr>
            <p:nvPr/>
          </p:nvCxnSpPr>
          <p:spPr>
            <a:xfrm>
              <a:off x="4182256" y="884420"/>
              <a:ext cx="1708878" cy="5276537"/>
            </a:xfrm>
            <a:prstGeom prst="line">
              <a:avLst/>
            </a:prstGeom>
            <a:ln w="76200">
              <a:solidFill>
                <a:srgbClr val="003399"/>
              </a:solidFill>
            </a:ln>
            <a:effectLst>
              <a:glow rad="101600">
                <a:srgbClr val="003399">
                  <a:alpha val="60000"/>
                </a:srgbClr>
              </a:glo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B4F6A5-9A2F-4102-93EA-0688E32A4418}"/>
                </a:ext>
              </a:extLst>
            </p:cNvPr>
            <p:cNvCxnSpPr>
              <a:cxnSpLocks/>
            </p:cNvCxnSpPr>
            <p:nvPr/>
          </p:nvCxnSpPr>
          <p:spPr>
            <a:xfrm flipH="1">
              <a:off x="5891134" y="884420"/>
              <a:ext cx="1753850" cy="5276537"/>
            </a:xfrm>
            <a:prstGeom prst="line">
              <a:avLst/>
            </a:prstGeom>
            <a:ln w="76200">
              <a:solidFill>
                <a:srgbClr val="003399"/>
              </a:solidFill>
            </a:ln>
            <a:effectLst>
              <a:glow rad="101600">
                <a:srgbClr val="003399">
                  <a:alpha val="60000"/>
                </a:srgbClr>
              </a:glow>
            </a:effectLst>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9103C3D7-22DB-4306-A3C6-89CDA7553C5F}"/>
              </a:ext>
            </a:extLst>
          </p:cNvPr>
          <p:cNvSpPr txBox="1"/>
          <p:nvPr/>
        </p:nvSpPr>
        <p:spPr>
          <a:xfrm>
            <a:off x="331211" y="420998"/>
            <a:ext cx="2563318" cy="1354217"/>
          </a:xfrm>
          <a:prstGeom prst="rect">
            <a:avLst/>
          </a:prstGeom>
          <a:noFill/>
        </p:spPr>
        <p:txBody>
          <a:bodyPr wrap="square" rtlCol="0">
            <a:spAutoFit/>
          </a:bodyPr>
          <a:lstStyle/>
          <a:p>
            <a:endParaRPr lang="en-US" sz="2800" dirty="0">
              <a:solidFill>
                <a:srgbClr val="003399"/>
              </a:solidFill>
              <a:latin typeface="Sitka Text" panose="02000505000000020004" pitchFamily="2" charset="0"/>
            </a:endParaRPr>
          </a:p>
          <a:p>
            <a:pPr algn="ctr"/>
            <a:r>
              <a:rPr lang="en-US" sz="5400" b="1" dirty="0">
                <a:effectLst>
                  <a:outerShdw blurRad="38100" dist="38100" dir="2700000" algn="tl">
                    <a:srgbClr val="000000">
                      <a:alpha val="43137"/>
                    </a:srgbClr>
                  </a:outerShdw>
                </a:effectLst>
                <a:latin typeface="Sitka Text" panose="02000505000000020004" pitchFamily="2" charset="0"/>
              </a:rPr>
              <a:t>Trust</a:t>
            </a:r>
          </a:p>
        </p:txBody>
      </p:sp>
      <p:sp>
        <p:nvSpPr>
          <p:cNvPr id="3" name="Arrow: Right 2">
            <a:extLst>
              <a:ext uri="{FF2B5EF4-FFF2-40B4-BE49-F238E27FC236}">
                <a16:creationId xmlns:a16="http://schemas.microsoft.com/office/drawing/2014/main" id="{FBA46842-175A-4DE6-99AF-61BDC71B9E80}"/>
              </a:ext>
            </a:extLst>
          </p:cNvPr>
          <p:cNvSpPr/>
          <p:nvPr/>
        </p:nvSpPr>
        <p:spPr>
          <a:xfrm rot="4025212">
            <a:off x="1051637" y="3615735"/>
            <a:ext cx="4089458" cy="629587"/>
          </a:xfrm>
          <a:prstGeom prst="rightArrow">
            <a:avLst>
              <a:gd name="adj1" fmla="val 36344"/>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871413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1534D5B-C4E6-488D-ABD0-D13BFE519A6C}"/>
              </a:ext>
            </a:extLst>
          </p:cNvPr>
          <p:cNvGrpSpPr/>
          <p:nvPr/>
        </p:nvGrpSpPr>
        <p:grpSpPr>
          <a:xfrm>
            <a:off x="3952406" y="1098107"/>
            <a:ext cx="4287188" cy="5246557"/>
            <a:chOff x="4182256" y="884420"/>
            <a:chExt cx="3462728" cy="5276537"/>
          </a:xfrm>
        </p:grpSpPr>
        <p:cxnSp>
          <p:nvCxnSpPr>
            <p:cNvPr id="8" name="Straight Connector 7">
              <a:extLst>
                <a:ext uri="{FF2B5EF4-FFF2-40B4-BE49-F238E27FC236}">
                  <a16:creationId xmlns:a16="http://schemas.microsoft.com/office/drawing/2014/main" id="{CC1A5FFD-0256-45DA-B4B7-6F59ACDFAB05}"/>
                </a:ext>
              </a:extLst>
            </p:cNvPr>
            <p:cNvCxnSpPr>
              <a:cxnSpLocks/>
            </p:cNvCxnSpPr>
            <p:nvPr/>
          </p:nvCxnSpPr>
          <p:spPr>
            <a:xfrm>
              <a:off x="4182256" y="884420"/>
              <a:ext cx="1708878" cy="5276537"/>
            </a:xfrm>
            <a:prstGeom prst="line">
              <a:avLst/>
            </a:prstGeom>
            <a:ln w="76200">
              <a:solidFill>
                <a:srgbClr val="003399"/>
              </a:solidFill>
            </a:ln>
            <a:effectLst>
              <a:glow rad="101600">
                <a:srgbClr val="003399">
                  <a:alpha val="60000"/>
                </a:srgbClr>
              </a:glo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B4F6A5-9A2F-4102-93EA-0688E32A4418}"/>
                </a:ext>
              </a:extLst>
            </p:cNvPr>
            <p:cNvCxnSpPr>
              <a:cxnSpLocks/>
            </p:cNvCxnSpPr>
            <p:nvPr/>
          </p:nvCxnSpPr>
          <p:spPr>
            <a:xfrm flipH="1">
              <a:off x="5891134" y="884420"/>
              <a:ext cx="1753850" cy="5276537"/>
            </a:xfrm>
            <a:prstGeom prst="line">
              <a:avLst/>
            </a:prstGeom>
            <a:ln w="76200">
              <a:solidFill>
                <a:srgbClr val="003399"/>
              </a:solidFill>
            </a:ln>
            <a:effectLst>
              <a:glow rad="101600">
                <a:srgbClr val="003399">
                  <a:alpha val="60000"/>
                </a:srgbClr>
              </a:glow>
            </a:effectLst>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7982B788-FD86-421B-B27E-AE95D0538AF4}"/>
              </a:ext>
            </a:extLst>
          </p:cNvPr>
          <p:cNvSpPr txBox="1"/>
          <p:nvPr/>
        </p:nvSpPr>
        <p:spPr>
          <a:xfrm>
            <a:off x="442571" y="3305888"/>
            <a:ext cx="3957403" cy="830997"/>
          </a:xfrm>
          <a:prstGeom prst="rect">
            <a:avLst/>
          </a:prstGeom>
          <a:noFill/>
        </p:spPr>
        <p:txBody>
          <a:bodyPr wrap="square" rtlCol="0">
            <a:spAutoFit/>
          </a:bodyPr>
          <a:lstStyle/>
          <a:p>
            <a:pPr algn="ctr"/>
            <a:r>
              <a:rPr lang="en-US" sz="4000" dirty="0">
                <a:latin typeface="Sitka Text" panose="02000505000000020004" pitchFamily="2" charset="0"/>
              </a:rPr>
              <a:t>Pre-planning</a:t>
            </a:r>
            <a:r>
              <a:rPr lang="en-US" sz="4800" dirty="0">
                <a:latin typeface="Sitka Text" panose="02000505000000020004" pitchFamily="2" charset="0"/>
              </a:rPr>
              <a:t> </a:t>
            </a:r>
          </a:p>
        </p:txBody>
      </p:sp>
      <p:sp>
        <p:nvSpPr>
          <p:cNvPr id="19" name="TextBox 18">
            <a:extLst>
              <a:ext uri="{FF2B5EF4-FFF2-40B4-BE49-F238E27FC236}">
                <a16:creationId xmlns:a16="http://schemas.microsoft.com/office/drawing/2014/main" id="{CDC2D6B9-CC19-4EF9-ABD1-F2E2A015EFC2}"/>
              </a:ext>
            </a:extLst>
          </p:cNvPr>
          <p:cNvSpPr txBox="1"/>
          <p:nvPr/>
        </p:nvSpPr>
        <p:spPr>
          <a:xfrm>
            <a:off x="7792026" y="3428999"/>
            <a:ext cx="3957403" cy="707886"/>
          </a:xfrm>
          <a:prstGeom prst="rect">
            <a:avLst/>
          </a:prstGeom>
          <a:noFill/>
        </p:spPr>
        <p:txBody>
          <a:bodyPr wrap="square" rtlCol="0">
            <a:spAutoFit/>
          </a:bodyPr>
          <a:lstStyle/>
          <a:p>
            <a:pPr algn="ctr"/>
            <a:r>
              <a:rPr lang="en-US" sz="4000" dirty="0">
                <a:latin typeface="Sitka Text" panose="02000505000000020004" pitchFamily="2" charset="0"/>
              </a:rPr>
              <a:t>Crisis Planning </a:t>
            </a:r>
          </a:p>
        </p:txBody>
      </p:sp>
      <p:sp>
        <p:nvSpPr>
          <p:cNvPr id="2" name="TextBox 1">
            <a:extLst>
              <a:ext uri="{FF2B5EF4-FFF2-40B4-BE49-F238E27FC236}">
                <a16:creationId xmlns:a16="http://schemas.microsoft.com/office/drawing/2014/main" id="{9103C3D7-22DB-4306-A3C6-89CDA7553C5F}"/>
              </a:ext>
            </a:extLst>
          </p:cNvPr>
          <p:cNvSpPr txBox="1"/>
          <p:nvPr/>
        </p:nvSpPr>
        <p:spPr>
          <a:xfrm>
            <a:off x="1139613" y="4272196"/>
            <a:ext cx="2563318" cy="954107"/>
          </a:xfrm>
          <a:prstGeom prst="rect">
            <a:avLst/>
          </a:prstGeom>
          <a:noFill/>
        </p:spPr>
        <p:txBody>
          <a:bodyPr wrap="square" rtlCol="0">
            <a:spAutoFit/>
          </a:bodyPr>
          <a:lstStyle/>
          <a:p>
            <a:endParaRPr lang="en-US" sz="2800" dirty="0">
              <a:solidFill>
                <a:srgbClr val="003399"/>
              </a:solidFill>
              <a:latin typeface="Sitka Text" panose="02000505000000020004" pitchFamily="2" charset="0"/>
            </a:endParaRPr>
          </a:p>
          <a:p>
            <a:pPr algn="ctr"/>
            <a:r>
              <a:rPr lang="en-US" sz="2800" dirty="0">
                <a:solidFill>
                  <a:srgbClr val="003399"/>
                </a:solidFill>
                <a:latin typeface="Sitka Text" panose="02000505000000020004" pitchFamily="2" charset="0"/>
              </a:rPr>
              <a:t>Trusts/POA</a:t>
            </a:r>
          </a:p>
        </p:txBody>
      </p:sp>
      <p:sp>
        <p:nvSpPr>
          <p:cNvPr id="9" name="TextBox 8">
            <a:extLst>
              <a:ext uri="{FF2B5EF4-FFF2-40B4-BE49-F238E27FC236}">
                <a16:creationId xmlns:a16="http://schemas.microsoft.com/office/drawing/2014/main" id="{750356B6-007D-42A6-860A-AA5228E19CAC}"/>
              </a:ext>
            </a:extLst>
          </p:cNvPr>
          <p:cNvSpPr txBox="1"/>
          <p:nvPr/>
        </p:nvSpPr>
        <p:spPr>
          <a:xfrm>
            <a:off x="8306688" y="4272195"/>
            <a:ext cx="2928078" cy="1815882"/>
          </a:xfrm>
          <a:prstGeom prst="rect">
            <a:avLst/>
          </a:prstGeom>
          <a:noFill/>
        </p:spPr>
        <p:txBody>
          <a:bodyPr wrap="square" rtlCol="0">
            <a:spAutoFit/>
          </a:bodyPr>
          <a:lstStyle/>
          <a:p>
            <a:endParaRPr lang="en-US" sz="2800" dirty="0">
              <a:solidFill>
                <a:srgbClr val="003399"/>
              </a:solidFill>
              <a:latin typeface="Sitka Text" panose="02000505000000020004" pitchFamily="2" charset="0"/>
            </a:endParaRPr>
          </a:p>
          <a:p>
            <a:pPr algn="ctr"/>
            <a:r>
              <a:rPr lang="en-US" sz="2800" dirty="0">
                <a:solidFill>
                  <a:srgbClr val="003399"/>
                </a:solidFill>
                <a:latin typeface="Sitka Text" panose="02000505000000020004" pitchFamily="2" charset="0"/>
              </a:rPr>
              <a:t>Guardianship</a:t>
            </a:r>
          </a:p>
          <a:p>
            <a:pPr algn="ctr"/>
            <a:r>
              <a:rPr lang="en-US" sz="2800" dirty="0">
                <a:solidFill>
                  <a:srgbClr val="003399"/>
                </a:solidFill>
                <a:latin typeface="Sitka Text" panose="02000505000000020004" pitchFamily="2" charset="0"/>
              </a:rPr>
              <a:t>Medicaid crisis</a:t>
            </a:r>
          </a:p>
          <a:p>
            <a:pPr algn="ctr"/>
            <a:r>
              <a:rPr lang="en-US" sz="2800" dirty="0">
                <a:solidFill>
                  <a:srgbClr val="003399"/>
                </a:solidFill>
                <a:latin typeface="Sitka Text" panose="02000505000000020004" pitchFamily="2" charset="0"/>
              </a:rPr>
              <a:t>VA</a:t>
            </a:r>
          </a:p>
        </p:txBody>
      </p:sp>
    </p:spTree>
    <p:extLst>
      <p:ext uri="{BB962C8B-B14F-4D97-AF65-F5344CB8AC3E}">
        <p14:creationId xmlns:p14="http://schemas.microsoft.com/office/powerpoint/2010/main" val="3839507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9C593-6B5F-48F2-9B6A-82E037842108}"/>
              </a:ext>
            </a:extLst>
          </p:cNvPr>
          <p:cNvSpPr>
            <a:spLocks noGrp="1"/>
          </p:cNvSpPr>
          <p:nvPr>
            <p:ph type="title"/>
          </p:nvPr>
        </p:nvSpPr>
        <p:spPr/>
        <p:txBody>
          <a:bodyPr/>
          <a:lstStyle/>
          <a:p>
            <a:r>
              <a:rPr lang="en-US" dirty="0">
                <a:solidFill>
                  <a:schemeClr val="tx1"/>
                </a:solidFill>
                <a:latin typeface="Sitka Text" panose="02000505000000020004" pitchFamily="2" charset="0"/>
              </a:rPr>
              <a:t>3 Lands </a:t>
            </a:r>
          </a:p>
        </p:txBody>
      </p:sp>
      <p:sp>
        <p:nvSpPr>
          <p:cNvPr id="3" name="Content Placeholder 2">
            <a:extLst>
              <a:ext uri="{FF2B5EF4-FFF2-40B4-BE49-F238E27FC236}">
                <a16:creationId xmlns:a16="http://schemas.microsoft.com/office/drawing/2014/main" id="{68491D61-0297-4A99-818B-347A7DA09D10}"/>
              </a:ext>
            </a:extLst>
          </p:cNvPr>
          <p:cNvSpPr>
            <a:spLocks noGrp="1"/>
          </p:cNvSpPr>
          <p:nvPr>
            <p:ph idx="1"/>
          </p:nvPr>
        </p:nvSpPr>
        <p:spPr/>
        <p:txBody>
          <a:bodyPr>
            <a:normAutofit/>
          </a:bodyPr>
          <a:lstStyle/>
          <a:p>
            <a:pPr>
              <a:buFont typeface="Wingdings" panose="05000000000000000000" pitchFamily="2" charset="2"/>
              <a:buChar char="v"/>
            </a:pPr>
            <a:r>
              <a:rPr lang="en-US" sz="4000" dirty="0">
                <a:latin typeface="Sitka Text" panose="02000505000000020004" pitchFamily="2" charset="0"/>
              </a:rPr>
              <a:t> Tax Land</a:t>
            </a:r>
          </a:p>
          <a:p>
            <a:pPr>
              <a:buFont typeface="Wingdings" panose="05000000000000000000" pitchFamily="2" charset="2"/>
              <a:buChar char="v"/>
            </a:pPr>
            <a:r>
              <a:rPr lang="en-US" sz="4000" dirty="0">
                <a:latin typeface="Sitka Text" panose="02000505000000020004" pitchFamily="2" charset="0"/>
              </a:rPr>
              <a:t> Long Term Care Land</a:t>
            </a:r>
          </a:p>
          <a:p>
            <a:pPr>
              <a:buFont typeface="Wingdings" panose="05000000000000000000" pitchFamily="2" charset="2"/>
              <a:buChar char="v"/>
            </a:pPr>
            <a:r>
              <a:rPr lang="en-US" sz="4000" dirty="0">
                <a:latin typeface="Sitka Text" panose="02000505000000020004" pitchFamily="2" charset="0"/>
              </a:rPr>
              <a:t> Estate Planning Land</a:t>
            </a:r>
          </a:p>
        </p:txBody>
      </p:sp>
      <p:pic>
        <p:nvPicPr>
          <p:cNvPr id="4" name="Picture 1">
            <a:extLst>
              <a:ext uri="{FF2B5EF4-FFF2-40B4-BE49-F238E27FC236}">
                <a16:creationId xmlns:a16="http://schemas.microsoft.com/office/drawing/2014/main" id="{727E9869-15A0-4A82-9C0D-1CC674657D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2998" y="4815837"/>
            <a:ext cx="1844650" cy="135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8423923-6E97-4523-A3A9-A1B10FBB73E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47482" y="4462702"/>
            <a:ext cx="2063905" cy="206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DAD75078-3D81-4885-A1D4-93B343AAE27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83296" y="4711817"/>
            <a:ext cx="2232575" cy="1564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4186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A89DD-A181-42AD-975D-3FF574A5AE3B}"/>
              </a:ext>
            </a:extLst>
          </p:cNvPr>
          <p:cNvSpPr>
            <a:spLocks noGrp="1"/>
          </p:cNvSpPr>
          <p:nvPr>
            <p:ph type="ctrTitle"/>
          </p:nvPr>
        </p:nvSpPr>
        <p:spPr/>
        <p:txBody>
          <a:bodyPr>
            <a:normAutofit/>
          </a:bodyPr>
          <a:lstStyle/>
          <a:p>
            <a:r>
              <a:rPr lang="en-US" sz="6000" dirty="0">
                <a:latin typeface="Sitka Text" panose="02000505000000020004" pitchFamily="2" charset="0"/>
              </a:rPr>
              <a:t>prE-planning</a:t>
            </a:r>
          </a:p>
        </p:txBody>
      </p:sp>
      <p:sp>
        <p:nvSpPr>
          <p:cNvPr id="3" name="Subtitle 2">
            <a:extLst>
              <a:ext uri="{FF2B5EF4-FFF2-40B4-BE49-F238E27FC236}">
                <a16:creationId xmlns:a16="http://schemas.microsoft.com/office/drawing/2014/main" id="{425FD67A-B948-481C-97A5-23C6A4C2D865}"/>
              </a:ext>
            </a:extLst>
          </p:cNvPr>
          <p:cNvSpPr>
            <a:spLocks noGrp="1"/>
          </p:cNvSpPr>
          <p:nvPr>
            <p:ph type="subTitle" idx="1"/>
          </p:nvPr>
        </p:nvSpPr>
        <p:spPr/>
        <p:txBody>
          <a:bodyPr>
            <a:normAutofit/>
          </a:bodyPr>
          <a:lstStyle/>
          <a:p>
            <a:r>
              <a:rPr lang="en-US" sz="2400" dirty="0">
                <a:latin typeface="Sitka Heading" panose="02000505000000020004" pitchFamily="2" charset="0"/>
              </a:rPr>
              <a:t>Managing Incapacity, Advance Directives, Wills, and Trusts </a:t>
            </a:r>
          </a:p>
        </p:txBody>
      </p:sp>
    </p:spTree>
    <p:extLst>
      <p:ext uri="{BB962C8B-B14F-4D97-AF65-F5344CB8AC3E}">
        <p14:creationId xmlns:p14="http://schemas.microsoft.com/office/powerpoint/2010/main" val="586841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D58E8-39F5-438A-B464-8A7AD34A6470}"/>
              </a:ext>
            </a:extLst>
          </p:cNvPr>
          <p:cNvSpPr>
            <a:spLocks noGrp="1"/>
          </p:cNvSpPr>
          <p:nvPr>
            <p:ph type="title"/>
          </p:nvPr>
        </p:nvSpPr>
        <p:spPr/>
        <p:txBody>
          <a:bodyPr/>
          <a:lstStyle/>
          <a:p>
            <a:r>
              <a:rPr lang="en-US" dirty="0">
                <a:latin typeface="Sitka Heading" panose="02000505000000020004" pitchFamily="2" charset="0"/>
              </a:rPr>
              <a:t>Managing incapacity</a:t>
            </a:r>
          </a:p>
        </p:txBody>
      </p:sp>
    </p:spTree>
    <p:extLst>
      <p:ext uri="{BB962C8B-B14F-4D97-AF65-F5344CB8AC3E}">
        <p14:creationId xmlns:p14="http://schemas.microsoft.com/office/powerpoint/2010/main" val="34512637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9C593-6B5F-48F2-9B6A-82E037842108}"/>
              </a:ext>
            </a:extLst>
          </p:cNvPr>
          <p:cNvSpPr>
            <a:spLocks noGrp="1"/>
          </p:cNvSpPr>
          <p:nvPr>
            <p:ph type="title"/>
          </p:nvPr>
        </p:nvSpPr>
        <p:spPr/>
        <p:txBody>
          <a:bodyPr/>
          <a:lstStyle/>
          <a:p>
            <a:r>
              <a:rPr lang="en-US" dirty="0">
                <a:solidFill>
                  <a:schemeClr val="tx1"/>
                </a:solidFill>
                <a:latin typeface="Sitka Text" panose="02000505000000020004" pitchFamily="2" charset="0"/>
              </a:rPr>
              <a:t>Recognizing &amp; Managing Incapacity</a:t>
            </a:r>
          </a:p>
        </p:txBody>
      </p:sp>
      <p:sp>
        <p:nvSpPr>
          <p:cNvPr id="3" name="Content Placeholder 2">
            <a:extLst>
              <a:ext uri="{FF2B5EF4-FFF2-40B4-BE49-F238E27FC236}">
                <a16:creationId xmlns:a16="http://schemas.microsoft.com/office/drawing/2014/main" id="{68491D61-0297-4A99-818B-347A7DA09D10}"/>
              </a:ext>
            </a:extLst>
          </p:cNvPr>
          <p:cNvSpPr>
            <a:spLocks noGrp="1"/>
          </p:cNvSpPr>
          <p:nvPr>
            <p:ph idx="1"/>
          </p:nvPr>
        </p:nvSpPr>
        <p:spPr>
          <a:xfrm>
            <a:off x="1142998" y="1706872"/>
            <a:ext cx="9872871" cy="4038600"/>
          </a:xfrm>
        </p:spPr>
        <p:txBody>
          <a:bodyPr>
            <a:normAutofit/>
          </a:bodyPr>
          <a:lstStyle/>
          <a:p>
            <a:pPr>
              <a:buFont typeface="Wingdings" panose="05000000000000000000" pitchFamily="2" charset="2"/>
              <a:buChar char="v"/>
            </a:pPr>
            <a:r>
              <a:rPr lang="en-US" sz="3600" dirty="0">
                <a:latin typeface="Sitka Text" panose="02000505000000020004" pitchFamily="2" charset="0"/>
              </a:rPr>
              <a:t> Legal definitions of capacity</a:t>
            </a:r>
          </a:p>
          <a:p>
            <a:pPr>
              <a:buFont typeface="Wingdings" panose="05000000000000000000" pitchFamily="2" charset="2"/>
              <a:buChar char="v"/>
            </a:pPr>
            <a:r>
              <a:rPr lang="en-US" sz="3600" dirty="0">
                <a:latin typeface="Sitka Text" panose="02000505000000020004" pitchFamily="2" charset="0"/>
              </a:rPr>
              <a:t> Recognizing incapacity</a:t>
            </a:r>
          </a:p>
          <a:p>
            <a:pPr>
              <a:buFont typeface="Wingdings" panose="05000000000000000000" pitchFamily="2" charset="2"/>
              <a:buChar char="v"/>
            </a:pPr>
            <a:r>
              <a:rPr lang="en-US" sz="3600" dirty="0">
                <a:latin typeface="Sitka Text" panose="02000505000000020004" pitchFamily="2" charset="0"/>
              </a:rPr>
              <a:t> Legal implications of dementia </a:t>
            </a:r>
          </a:p>
        </p:txBody>
      </p:sp>
      <p:sp>
        <p:nvSpPr>
          <p:cNvPr id="4" name="Rectangle 3">
            <a:extLst>
              <a:ext uri="{FF2B5EF4-FFF2-40B4-BE49-F238E27FC236}">
                <a16:creationId xmlns:a16="http://schemas.microsoft.com/office/drawing/2014/main" id="{0CD166B7-A5FF-4A47-A766-69DBC5F3182B}"/>
              </a:ext>
            </a:extLst>
          </p:cNvPr>
          <p:cNvSpPr/>
          <p:nvPr/>
        </p:nvSpPr>
        <p:spPr>
          <a:xfrm>
            <a:off x="239259" y="5832901"/>
            <a:ext cx="11713481" cy="830997"/>
          </a:xfrm>
          <a:prstGeom prst="rect">
            <a:avLst/>
          </a:prstGeom>
          <a:noFill/>
        </p:spPr>
        <p:txBody>
          <a:bodyPr wrap="square" lIns="91440" tIns="45720" rIns="91440" bIns="45720">
            <a:spAutoFit/>
          </a:bodyPr>
          <a:lstStyle/>
          <a:p>
            <a:r>
              <a:rPr lang="en-US" sz="2400" b="1" cap="none" spc="0" dirty="0">
                <a:ln w="0"/>
                <a:effectLst>
                  <a:outerShdw blurRad="38100" dist="25400" dir="5400000" algn="ctr" rotWithShape="0">
                    <a:srgbClr val="6E747A">
                      <a:alpha val="43000"/>
                    </a:srgbClr>
                  </a:outerShdw>
                </a:effectLst>
                <a:latin typeface="Sitka Text" panose="02000505000000020004" pitchFamily="2" charset="0"/>
              </a:rPr>
              <a:t>H</a:t>
            </a:r>
            <a:r>
              <a:rPr lang="en-US" sz="2400" b="1" dirty="0">
                <a:ln w="0"/>
                <a:effectLst>
                  <a:outerShdw blurRad="38100" dist="25400" dir="5400000" algn="ctr" rotWithShape="0">
                    <a:srgbClr val="6E747A">
                      <a:alpha val="43000"/>
                    </a:srgbClr>
                  </a:outerShdw>
                </a:effectLst>
                <a:latin typeface="Sitka Text" panose="02000505000000020004" pitchFamily="2" charset="0"/>
              </a:rPr>
              <a:t>andouts: </a:t>
            </a:r>
            <a:r>
              <a:rPr lang="en-US" sz="2400" dirty="0">
                <a:ln w="0"/>
                <a:latin typeface="Sitka Text" panose="02000505000000020004" pitchFamily="2" charset="0"/>
              </a:rPr>
              <a:t>Legal Capacity Required Chart; Understanding the Four C’s of Elder Law Ethics</a:t>
            </a:r>
            <a:endParaRPr lang="en-US" sz="2400" b="0" cap="none" spc="0" dirty="0">
              <a:ln w="0"/>
              <a:effectLst>
                <a:outerShdw blurRad="38100" dist="25400" dir="5400000" algn="ctr" rotWithShape="0">
                  <a:srgbClr val="6E747A">
                    <a:alpha val="43000"/>
                  </a:srgbClr>
                </a:outerShdw>
              </a:effectLst>
              <a:latin typeface="Sitka Text" panose="02000505000000020004" pitchFamily="2" charset="0"/>
            </a:endParaRPr>
          </a:p>
        </p:txBody>
      </p:sp>
    </p:spTree>
    <p:extLst>
      <p:ext uri="{BB962C8B-B14F-4D97-AF65-F5344CB8AC3E}">
        <p14:creationId xmlns:p14="http://schemas.microsoft.com/office/powerpoint/2010/main" val="4154008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CA1B98-96B3-410C-A0AF-A7A0BDEFD28E}"/>
              </a:ext>
            </a:extLst>
          </p:cNvPr>
          <p:cNvSpPr txBox="1"/>
          <p:nvPr/>
        </p:nvSpPr>
        <p:spPr>
          <a:xfrm>
            <a:off x="701040" y="868680"/>
            <a:ext cx="10789920" cy="5120640"/>
          </a:xfrm>
          <a:prstGeom prst="rect">
            <a:avLst/>
          </a:prstGeom>
          <a:solidFill>
            <a:srgbClr val="003399"/>
          </a:solidFill>
          <a:ln w="57150">
            <a:solidFill>
              <a:schemeClr val="tx1"/>
            </a:solidFill>
          </a:ln>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Sitka Text" panose="02000505000000020004" pitchFamily="2" charset="0"/>
              </a:rPr>
              <a:t>All disability types (hearing, vision, cognitive, ambulatory, self-care, and independent living) have increased in disability percentages with age. [In the US in 2015] for people ages 65 and older, 35.4% had a disability. </a:t>
            </a:r>
          </a:p>
          <a:p>
            <a:pPr algn="ctr"/>
            <a:endParaRPr lang="en-US" sz="3200" dirty="0">
              <a:effectLst>
                <a:outerShdw blurRad="38100" dist="38100" dir="2700000" algn="tl">
                  <a:srgbClr val="000000">
                    <a:alpha val="43137"/>
                  </a:srgbClr>
                </a:outerShdw>
              </a:effectLst>
              <a:latin typeface="Sitka Text" panose="02000505000000020004" pitchFamily="2" charset="0"/>
            </a:endParaRPr>
          </a:p>
          <a:p>
            <a:pPr algn="ctr"/>
            <a:r>
              <a:rPr lang="en-US" sz="2800" b="1" dirty="0">
                <a:solidFill>
                  <a:schemeClr val="bg1"/>
                </a:solidFill>
                <a:latin typeface="Sitka Text" panose="02000505000000020004" pitchFamily="2" charset="0"/>
              </a:rPr>
              <a:t>[</a:t>
            </a:r>
            <a:r>
              <a:rPr lang="en-US" sz="2400" b="1" dirty="0">
                <a:solidFill>
                  <a:schemeClr val="bg1"/>
                </a:solidFill>
                <a:latin typeface="Sitka Text" panose="02000505000000020004" pitchFamily="2" charset="0"/>
              </a:rPr>
              <a:t>Kraus, Lewis. (2017). 2016 Disability Statistics Annual Report. Durham, NH: University of New Hampshire.]</a:t>
            </a:r>
          </a:p>
        </p:txBody>
      </p:sp>
    </p:spTree>
    <p:extLst>
      <p:ext uri="{BB962C8B-B14F-4D97-AF65-F5344CB8AC3E}">
        <p14:creationId xmlns:p14="http://schemas.microsoft.com/office/powerpoint/2010/main" val="24711512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9C593-6B5F-48F2-9B6A-82E037842108}"/>
              </a:ext>
            </a:extLst>
          </p:cNvPr>
          <p:cNvSpPr>
            <a:spLocks noGrp="1"/>
          </p:cNvSpPr>
          <p:nvPr>
            <p:ph type="title"/>
          </p:nvPr>
        </p:nvSpPr>
        <p:spPr/>
        <p:txBody>
          <a:bodyPr/>
          <a:lstStyle/>
          <a:p>
            <a:r>
              <a:rPr lang="en-US" dirty="0">
                <a:solidFill>
                  <a:schemeClr val="tx1"/>
                </a:solidFill>
                <a:latin typeface="Sitka Text" panose="02000505000000020004" pitchFamily="2" charset="0"/>
              </a:rPr>
              <a:t>Power of Attorney: In-Depth </a:t>
            </a:r>
          </a:p>
        </p:txBody>
      </p:sp>
      <p:sp>
        <p:nvSpPr>
          <p:cNvPr id="3" name="Content Placeholder 2">
            <a:extLst>
              <a:ext uri="{FF2B5EF4-FFF2-40B4-BE49-F238E27FC236}">
                <a16:creationId xmlns:a16="http://schemas.microsoft.com/office/drawing/2014/main" id="{68491D61-0297-4A99-818B-347A7DA09D10}"/>
              </a:ext>
            </a:extLst>
          </p:cNvPr>
          <p:cNvSpPr>
            <a:spLocks noGrp="1"/>
          </p:cNvSpPr>
          <p:nvPr>
            <p:ph sz="half" idx="1"/>
          </p:nvPr>
        </p:nvSpPr>
        <p:spPr>
          <a:xfrm>
            <a:off x="244839" y="2057399"/>
            <a:ext cx="6022771" cy="4549141"/>
          </a:xfrm>
        </p:spPr>
        <p:txBody>
          <a:bodyPr>
            <a:normAutofit fontScale="92500" lnSpcReduction="10000"/>
          </a:bodyPr>
          <a:lstStyle/>
          <a:p>
            <a:pPr>
              <a:buFont typeface="Wingdings" panose="05000000000000000000" pitchFamily="2" charset="2"/>
              <a:buChar char="v"/>
            </a:pPr>
            <a:r>
              <a:rPr lang="en-US" sz="4000" dirty="0">
                <a:latin typeface="Sitka Text" panose="02000505000000020004" pitchFamily="2" charset="0"/>
              </a:rPr>
              <a:t> Execution</a:t>
            </a:r>
          </a:p>
          <a:p>
            <a:pPr lvl="2">
              <a:buFont typeface="Courier New" panose="02070309020205020404" pitchFamily="49" charset="0"/>
              <a:buChar char="o"/>
            </a:pPr>
            <a:r>
              <a:rPr lang="en-US" sz="3600" dirty="0">
                <a:latin typeface="Sitka Text" panose="02000505000000020004" pitchFamily="2" charset="0"/>
              </a:rPr>
              <a:t> Witnesses (2)</a:t>
            </a:r>
          </a:p>
          <a:p>
            <a:pPr lvl="2">
              <a:buFont typeface="Courier New" panose="02070309020205020404" pitchFamily="49" charset="0"/>
              <a:buChar char="o"/>
            </a:pPr>
            <a:r>
              <a:rPr lang="en-US" sz="3600" dirty="0">
                <a:latin typeface="Sitka Text" panose="02000505000000020004" pitchFamily="2" charset="0"/>
              </a:rPr>
              <a:t> Notarized </a:t>
            </a:r>
          </a:p>
          <a:p>
            <a:pPr>
              <a:buFont typeface="Wingdings" panose="05000000000000000000" pitchFamily="2" charset="2"/>
              <a:buChar char="v"/>
            </a:pPr>
            <a:r>
              <a:rPr lang="en-US" sz="4000" dirty="0">
                <a:latin typeface="Sitka Text" panose="02000505000000020004" pitchFamily="2" charset="0"/>
              </a:rPr>
              <a:t> Notice </a:t>
            </a:r>
          </a:p>
          <a:p>
            <a:pPr>
              <a:buFont typeface="Wingdings" panose="05000000000000000000" pitchFamily="2" charset="2"/>
              <a:buChar char="v"/>
            </a:pPr>
            <a:r>
              <a:rPr lang="en-US" sz="4000" dirty="0">
                <a:latin typeface="Sitka Text" panose="02000505000000020004" pitchFamily="2" charset="0"/>
              </a:rPr>
              <a:t> Agent Acknowledgment</a:t>
            </a:r>
          </a:p>
          <a:p>
            <a:pPr>
              <a:buFont typeface="Wingdings" panose="05000000000000000000" pitchFamily="2" charset="2"/>
              <a:buChar char="v"/>
            </a:pPr>
            <a:r>
              <a:rPr lang="en-US" sz="4000" dirty="0">
                <a:latin typeface="Sitka Text" panose="02000505000000020004" pitchFamily="2" charset="0"/>
              </a:rPr>
              <a:t> Presumed durable</a:t>
            </a:r>
          </a:p>
          <a:p>
            <a:pPr>
              <a:buFont typeface="Wingdings" panose="05000000000000000000" pitchFamily="2" charset="2"/>
              <a:buChar char="v"/>
            </a:pPr>
            <a:r>
              <a:rPr lang="en-US" sz="4000" dirty="0">
                <a:latin typeface="Sitka Text" panose="02000505000000020004" pitchFamily="2" charset="0"/>
              </a:rPr>
              <a:t> Special rules for gifts </a:t>
            </a:r>
          </a:p>
          <a:p>
            <a:pPr marL="45720" indent="0">
              <a:buNone/>
            </a:pPr>
            <a:endParaRPr lang="en-US" sz="4000" dirty="0">
              <a:latin typeface="Sitka Text" panose="02000505000000020004" pitchFamily="2" charset="0"/>
            </a:endParaRPr>
          </a:p>
        </p:txBody>
      </p:sp>
      <p:sp>
        <p:nvSpPr>
          <p:cNvPr id="4" name="Content Placeholder 3">
            <a:extLst>
              <a:ext uri="{FF2B5EF4-FFF2-40B4-BE49-F238E27FC236}">
                <a16:creationId xmlns:a16="http://schemas.microsoft.com/office/drawing/2014/main" id="{C6426385-594C-497F-95DD-F53E811D79FE}"/>
              </a:ext>
            </a:extLst>
          </p:cNvPr>
          <p:cNvSpPr>
            <a:spLocks noGrp="1"/>
          </p:cNvSpPr>
          <p:nvPr>
            <p:ph sz="half" idx="2"/>
          </p:nvPr>
        </p:nvSpPr>
        <p:spPr>
          <a:xfrm>
            <a:off x="6267610" y="2057399"/>
            <a:ext cx="5679549" cy="4023360"/>
          </a:xfrm>
        </p:spPr>
        <p:txBody>
          <a:bodyPr>
            <a:normAutofit fontScale="92500" lnSpcReduction="10000"/>
          </a:bodyPr>
          <a:lstStyle/>
          <a:p>
            <a:pPr>
              <a:buFont typeface="Wingdings" panose="05000000000000000000" pitchFamily="2" charset="2"/>
              <a:buChar char="v"/>
            </a:pPr>
            <a:r>
              <a:rPr lang="en-US" sz="4000" dirty="0">
                <a:solidFill>
                  <a:srgbClr val="003399"/>
                </a:solidFill>
                <a:latin typeface="Sitka Text" panose="02000505000000020004" pitchFamily="2" charset="0"/>
              </a:rPr>
              <a:t> Specifying powers</a:t>
            </a:r>
          </a:p>
          <a:p>
            <a:pPr>
              <a:buFont typeface="Wingdings" panose="05000000000000000000" pitchFamily="2" charset="2"/>
              <a:buChar char="v"/>
            </a:pPr>
            <a:r>
              <a:rPr lang="en-US" sz="4000" dirty="0">
                <a:solidFill>
                  <a:srgbClr val="003399"/>
                </a:solidFill>
                <a:latin typeface="Sitka Text" panose="02000505000000020004" pitchFamily="2" charset="0"/>
              </a:rPr>
              <a:t> Revocation </a:t>
            </a:r>
          </a:p>
          <a:p>
            <a:pPr>
              <a:buFont typeface="Wingdings" panose="05000000000000000000" pitchFamily="2" charset="2"/>
              <a:buChar char="v"/>
            </a:pPr>
            <a:r>
              <a:rPr lang="en-US" sz="4000" dirty="0">
                <a:solidFill>
                  <a:srgbClr val="003399"/>
                </a:solidFill>
                <a:latin typeface="Sitka Text" panose="02000505000000020004" pitchFamily="2" charset="0"/>
              </a:rPr>
              <a:t> Third party liability</a:t>
            </a:r>
          </a:p>
          <a:p>
            <a:pPr>
              <a:buFont typeface="Wingdings" panose="05000000000000000000" pitchFamily="2" charset="2"/>
              <a:buChar char="v"/>
            </a:pPr>
            <a:r>
              <a:rPr lang="en-US" sz="4000" dirty="0">
                <a:solidFill>
                  <a:srgbClr val="003399"/>
                </a:solidFill>
                <a:latin typeface="Sitka Text" panose="02000505000000020004" pitchFamily="2" charset="0"/>
              </a:rPr>
              <a:t> Third party immunity</a:t>
            </a:r>
          </a:p>
          <a:p>
            <a:pPr>
              <a:buFont typeface="Wingdings" panose="05000000000000000000" pitchFamily="2" charset="2"/>
              <a:buChar char="v"/>
            </a:pPr>
            <a:r>
              <a:rPr lang="en-US" sz="4000" dirty="0">
                <a:solidFill>
                  <a:srgbClr val="003399"/>
                </a:solidFill>
                <a:latin typeface="Sitka Text" panose="02000505000000020004" pitchFamily="2" charset="0"/>
              </a:rPr>
              <a:t> Compensation</a:t>
            </a:r>
          </a:p>
          <a:p>
            <a:pPr>
              <a:buFont typeface="Wingdings" panose="05000000000000000000" pitchFamily="2" charset="2"/>
              <a:buChar char="v"/>
            </a:pPr>
            <a:r>
              <a:rPr lang="en-US" sz="4000" dirty="0">
                <a:solidFill>
                  <a:srgbClr val="003399"/>
                </a:solidFill>
                <a:latin typeface="Sitka Text" panose="02000505000000020004" pitchFamily="2" charset="0"/>
              </a:rPr>
              <a:t> Out-of-State POAs </a:t>
            </a:r>
          </a:p>
        </p:txBody>
      </p:sp>
      <p:sp>
        <p:nvSpPr>
          <p:cNvPr id="5" name="Rectangle 4">
            <a:extLst>
              <a:ext uri="{FF2B5EF4-FFF2-40B4-BE49-F238E27FC236}">
                <a16:creationId xmlns:a16="http://schemas.microsoft.com/office/drawing/2014/main" id="{8945DCFE-B39D-4DF5-A58E-1AB60C954647}"/>
              </a:ext>
            </a:extLst>
          </p:cNvPr>
          <p:cNvSpPr/>
          <p:nvPr/>
        </p:nvSpPr>
        <p:spPr>
          <a:xfrm>
            <a:off x="244839" y="6144875"/>
            <a:ext cx="5719836" cy="461665"/>
          </a:xfrm>
          <a:prstGeom prst="rect">
            <a:avLst/>
          </a:prstGeom>
          <a:noFill/>
        </p:spPr>
        <p:txBody>
          <a:bodyPr wrap="none" lIns="91440" tIns="45720" rIns="91440" bIns="45720">
            <a:spAutoFit/>
          </a:bodyPr>
          <a:lstStyle/>
          <a:p>
            <a:r>
              <a:rPr lang="en-US" sz="2400" b="1" cap="none" spc="0" dirty="0">
                <a:ln w="0"/>
                <a:effectLst>
                  <a:outerShdw blurRad="38100" dist="25400" dir="5400000" algn="ctr" rotWithShape="0">
                    <a:srgbClr val="6E747A">
                      <a:alpha val="43000"/>
                    </a:srgbClr>
                  </a:outerShdw>
                </a:effectLst>
                <a:latin typeface="Sitka Text" panose="02000505000000020004" pitchFamily="2" charset="0"/>
              </a:rPr>
              <a:t>H</a:t>
            </a:r>
            <a:r>
              <a:rPr lang="en-US" sz="2400" b="1" dirty="0">
                <a:ln w="0"/>
                <a:effectLst>
                  <a:outerShdw blurRad="38100" dist="25400" dir="5400000" algn="ctr" rotWithShape="0">
                    <a:srgbClr val="6E747A">
                      <a:alpha val="43000"/>
                    </a:srgbClr>
                  </a:outerShdw>
                </a:effectLst>
                <a:latin typeface="Sitka Text" panose="02000505000000020004" pitchFamily="2" charset="0"/>
              </a:rPr>
              <a:t>andout: </a:t>
            </a:r>
            <a:r>
              <a:rPr lang="en-US" sz="2400" dirty="0">
                <a:ln w="0"/>
                <a:latin typeface="Sitka Text" panose="02000505000000020004" pitchFamily="2" charset="0"/>
              </a:rPr>
              <a:t>Jeff’s 7 Tips for Better POAs</a:t>
            </a:r>
            <a:endParaRPr lang="en-US" sz="2400" cap="none" spc="0" dirty="0">
              <a:ln w="0"/>
              <a:latin typeface="Sitka Text" panose="02000505000000020004" pitchFamily="2" charset="0"/>
            </a:endParaRPr>
          </a:p>
        </p:txBody>
      </p:sp>
    </p:spTree>
    <p:extLst>
      <p:ext uri="{BB962C8B-B14F-4D97-AF65-F5344CB8AC3E}">
        <p14:creationId xmlns:p14="http://schemas.microsoft.com/office/powerpoint/2010/main" val="25975992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9C593-6B5F-48F2-9B6A-82E037842108}"/>
              </a:ext>
            </a:extLst>
          </p:cNvPr>
          <p:cNvSpPr>
            <a:spLocks noGrp="1"/>
          </p:cNvSpPr>
          <p:nvPr>
            <p:ph type="title"/>
          </p:nvPr>
        </p:nvSpPr>
        <p:spPr/>
        <p:txBody>
          <a:bodyPr/>
          <a:lstStyle/>
          <a:p>
            <a:r>
              <a:rPr lang="en-US" dirty="0">
                <a:solidFill>
                  <a:schemeClr val="tx1"/>
                </a:solidFill>
                <a:latin typeface="Sitka Text" panose="02000505000000020004" pitchFamily="2" charset="0"/>
              </a:rPr>
              <a:t>Guardianship Process</a:t>
            </a:r>
          </a:p>
        </p:txBody>
      </p:sp>
      <p:sp>
        <p:nvSpPr>
          <p:cNvPr id="3" name="Content Placeholder 2">
            <a:extLst>
              <a:ext uri="{FF2B5EF4-FFF2-40B4-BE49-F238E27FC236}">
                <a16:creationId xmlns:a16="http://schemas.microsoft.com/office/drawing/2014/main" id="{68491D61-0297-4A99-818B-347A7DA09D10}"/>
              </a:ext>
            </a:extLst>
          </p:cNvPr>
          <p:cNvSpPr>
            <a:spLocks noGrp="1"/>
          </p:cNvSpPr>
          <p:nvPr>
            <p:ph sz="half" idx="1"/>
          </p:nvPr>
        </p:nvSpPr>
        <p:spPr>
          <a:xfrm>
            <a:off x="236220" y="2057400"/>
            <a:ext cx="5554980" cy="4023360"/>
          </a:xfrm>
        </p:spPr>
        <p:txBody>
          <a:bodyPr>
            <a:normAutofit lnSpcReduction="10000"/>
          </a:bodyPr>
          <a:lstStyle/>
          <a:p>
            <a:pPr>
              <a:buFont typeface="Wingdings" panose="05000000000000000000" pitchFamily="2" charset="2"/>
              <a:buChar char="v"/>
            </a:pPr>
            <a:r>
              <a:rPr lang="en-US" sz="3700" dirty="0">
                <a:latin typeface="Sitka Text" panose="02000505000000020004" pitchFamily="2" charset="0"/>
              </a:rPr>
              <a:t> Petition</a:t>
            </a:r>
          </a:p>
          <a:p>
            <a:pPr>
              <a:buFont typeface="Wingdings" panose="05000000000000000000" pitchFamily="2" charset="2"/>
              <a:buChar char="v"/>
            </a:pPr>
            <a:r>
              <a:rPr lang="en-US" sz="3700" dirty="0">
                <a:latin typeface="Sitka Text" panose="02000505000000020004" pitchFamily="2" charset="0"/>
              </a:rPr>
              <a:t> Hearing </a:t>
            </a:r>
          </a:p>
          <a:p>
            <a:pPr>
              <a:buFont typeface="Wingdings" panose="05000000000000000000" pitchFamily="2" charset="2"/>
              <a:buChar char="v"/>
            </a:pPr>
            <a:r>
              <a:rPr lang="en-US" sz="3700" dirty="0">
                <a:latin typeface="Sitka Text" panose="02000505000000020004" pitchFamily="2" charset="0"/>
              </a:rPr>
              <a:t> Medical testimony</a:t>
            </a:r>
          </a:p>
          <a:p>
            <a:pPr>
              <a:buFont typeface="Wingdings" panose="05000000000000000000" pitchFamily="2" charset="2"/>
              <a:buChar char="v"/>
            </a:pPr>
            <a:r>
              <a:rPr lang="en-US" sz="3700" dirty="0">
                <a:latin typeface="Sitka Text" panose="02000505000000020004" pitchFamily="2" charset="0"/>
              </a:rPr>
              <a:t> Attendance of  </a:t>
            </a:r>
            <a:r>
              <a:rPr lang="en-US" sz="3700" dirty="0">
                <a:solidFill>
                  <a:schemeClr val="bg1"/>
                </a:solidFill>
                <a:latin typeface="Sitka Text" panose="02000505000000020004" pitchFamily="2" charset="0"/>
              </a:rPr>
              <a:t>d</a:t>
            </a:r>
            <a:r>
              <a:rPr lang="en-US" sz="3700" dirty="0">
                <a:latin typeface="Sitka Text" panose="02000505000000020004" pitchFamily="2" charset="0"/>
              </a:rPr>
              <a:t>alleged incapacitated                 </a:t>
            </a:r>
            <a:r>
              <a:rPr lang="en-US" sz="3700" dirty="0">
                <a:solidFill>
                  <a:schemeClr val="bg1"/>
                </a:solidFill>
                <a:latin typeface="Sitka Text" panose="02000505000000020004" pitchFamily="2" charset="0"/>
              </a:rPr>
              <a:t>d</a:t>
            </a:r>
            <a:r>
              <a:rPr lang="en-US" sz="3700" dirty="0">
                <a:latin typeface="Sitka Text" panose="02000505000000020004" pitchFamily="2" charset="0"/>
              </a:rPr>
              <a:t>person</a:t>
            </a:r>
          </a:p>
          <a:p>
            <a:pPr marL="45720" indent="0">
              <a:buNone/>
            </a:pPr>
            <a:r>
              <a:rPr lang="en-US" sz="3700" dirty="0">
                <a:latin typeface="Sitka Text" panose="02000505000000020004" pitchFamily="2" charset="0"/>
              </a:rPr>
              <a:t>    </a:t>
            </a:r>
          </a:p>
          <a:p>
            <a:pPr marL="45720" indent="0">
              <a:buNone/>
            </a:pPr>
            <a:endParaRPr lang="en-US" sz="4000" dirty="0">
              <a:latin typeface="Sitka Text" panose="02000505000000020004" pitchFamily="2" charset="0"/>
            </a:endParaRPr>
          </a:p>
        </p:txBody>
      </p:sp>
      <p:sp>
        <p:nvSpPr>
          <p:cNvPr id="4" name="Content Placeholder 3">
            <a:extLst>
              <a:ext uri="{FF2B5EF4-FFF2-40B4-BE49-F238E27FC236}">
                <a16:creationId xmlns:a16="http://schemas.microsoft.com/office/drawing/2014/main" id="{C6426385-594C-497F-95DD-F53E811D79FE}"/>
              </a:ext>
            </a:extLst>
          </p:cNvPr>
          <p:cNvSpPr>
            <a:spLocks noGrp="1"/>
          </p:cNvSpPr>
          <p:nvPr>
            <p:ph sz="half" idx="2"/>
          </p:nvPr>
        </p:nvSpPr>
        <p:spPr>
          <a:xfrm>
            <a:off x="5532120" y="2057400"/>
            <a:ext cx="6423660" cy="4023360"/>
          </a:xfrm>
        </p:spPr>
        <p:txBody>
          <a:bodyPr>
            <a:normAutofit lnSpcReduction="10000"/>
          </a:bodyPr>
          <a:lstStyle/>
          <a:p>
            <a:pPr>
              <a:buFont typeface="Wingdings" panose="05000000000000000000" pitchFamily="2" charset="2"/>
              <a:buChar char="v"/>
            </a:pPr>
            <a:r>
              <a:rPr lang="en-US" sz="3700" dirty="0">
                <a:solidFill>
                  <a:srgbClr val="003399"/>
                </a:solidFill>
                <a:latin typeface="Sitka Text" panose="02000505000000020004" pitchFamily="2" charset="0"/>
              </a:rPr>
              <a:t> Contested, uncontested</a:t>
            </a:r>
          </a:p>
          <a:p>
            <a:pPr>
              <a:buFont typeface="Wingdings" panose="05000000000000000000" pitchFamily="2" charset="2"/>
              <a:buChar char="v"/>
            </a:pPr>
            <a:r>
              <a:rPr lang="en-US" sz="3700" dirty="0">
                <a:solidFill>
                  <a:srgbClr val="003399"/>
                </a:solidFill>
                <a:latin typeface="Sitka Text" panose="02000505000000020004" pitchFamily="2" charset="0"/>
              </a:rPr>
              <a:t> Bonding &amp; annual reports</a:t>
            </a:r>
          </a:p>
          <a:p>
            <a:pPr>
              <a:buFont typeface="Wingdings" panose="05000000000000000000" pitchFamily="2" charset="2"/>
              <a:buChar char="v"/>
            </a:pPr>
            <a:r>
              <a:rPr lang="en-US" sz="3700" dirty="0">
                <a:solidFill>
                  <a:srgbClr val="003399"/>
                </a:solidFill>
                <a:latin typeface="Sitka Text" panose="02000505000000020004" pitchFamily="2" charset="0"/>
              </a:rPr>
              <a:t> Petitions </a:t>
            </a:r>
          </a:p>
          <a:p>
            <a:pPr>
              <a:buFont typeface="Wingdings" panose="05000000000000000000" pitchFamily="2" charset="2"/>
              <a:buChar char="v"/>
            </a:pPr>
            <a:r>
              <a:rPr lang="en-US" sz="3700" dirty="0">
                <a:solidFill>
                  <a:srgbClr val="003399"/>
                </a:solidFill>
                <a:latin typeface="Sitka Text" panose="02000505000000020004" pitchFamily="2" charset="0"/>
              </a:rPr>
              <a:t> Emergency Guardianship </a:t>
            </a:r>
          </a:p>
        </p:txBody>
      </p:sp>
      <p:sp>
        <p:nvSpPr>
          <p:cNvPr id="5" name="Rectangle 4">
            <a:extLst>
              <a:ext uri="{FF2B5EF4-FFF2-40B4-BE49-F238E27FC236}">
                <a16:creationId xmlns:a16="http://schemas.microsoft.com/office/drawing/2014/main" id="{8A2702A0-F92A-44F3-81FC-99985F0C027C}"/>
              </a:ext>
            </a:extLst>
          </p:cNvPr>
          <p:cNvSpPr/>
          <p:nvPr/>
        </p:nvSpPr>
        <p:spPr>
          <a:xfrm>
            <a:off x="236220" y="5894457"/>
            <a:ext cx="11719560" cy="707886"/>
          </a:xfrm>
          <a:prstGeom prst="rect">
            <a:avLst/>
          </a:prstGeom>
          <a:noFill/>
        </p:spPr>
        <p:txBody>
          <a:bodyPr wrap="square" lIns="91440" tIns="45720" rIns="91440" bIns="45720">
            <a:spAutoFit/>
          </a:bodyPr>
          <a:lstStyle/>
          <a:p>
            <a:r>
              <a:rPr lang="en-US" sz="2000" b="1" cap="none" spc="0" dirty="0">
                <a:ln w="0"/>
                <a:effectLst>
                  <a:outerShdw blurRad="38100" dist="25400" dir="5400000" algn="ctr" rotWithShape="0">
                    <a:srgbClr val="6E747A">
                      <a:alpha val="43000"/>
                    </a:srgbClr>
                  </a:outerShdw>
                </a:effectLst>
                <a:latin typeface="Sitka Text" panose="02000505000000020004" pitchFamily="2" charset="0"/>
              </a:rPr>
              <a:t>H</a:t>
            </a:r>
            <a:r>
              <a:rPr lang="en-US" sz="2000" b="1" dirty="0">
                <a:ln w="0"/>
                <a:effectLst>
                  <a:outerShdw blurRad="38100" dist="25400" dir="5400000" algn="ctr" rotWithShape="0">
                    <a:srgbClr val="6E747A">
                      <a:alpha val="43000"/>
                    </a:srgbClr>
                  </a:outerShdw>
                </a:effectLst>
                <a:latin typeface="Sitka Text" panose="02000505000000020004" pitchFamily="2" charset="0"/>
              </a:rPr>
              <a:t>andouts: </a:t>
            </a:r>
            <a:r>
              <a:rPr lang="en-US" sz="2000" dirty="0">
                <a:ln w="0"/>
                <a:latin typeface="Sitka Text" panose="02000505000000020004" pitchFamily="2" charset="0"/>
              </a:rPr>
              <a:t>Petition for Appointment of Guardian; Emergency Admission Process Map; Protecting Mom &amp; Dad’s Money</a:t>
            </a:r>
            <a:endParaRPr lang="en-US" sz="2000" cap="none" spc="0" dirty="0">
              <a:ln w="0"/>
              <a:latin typeface="Sitka Text" panose="02000505000000020004" pitchFamily="2" charset="0"/>
            </a:endParaRPr>
          </a:p>
        </p:txBody>
      </p:sp>
    </p:spTree>
    <p:extLst>
      <p:ext uri="{BB962C8B-B14F-4D97-AF65-F5344CB8AC3E}">
        <p14:creationId xmlns:p14="http://schemas.microsoft.com/office/powerpoint/2010/main" val="7011844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9C593-6B5F-48F2-9B6A-82E037842108}"/>
              </a:ext>
            </a:extLst>
          </p:cNvPr>
          <p:cNvSpPr>
            <a:spLocks noGrp="1"/>
          </p:cNvSpPr>
          <p:nvPr>
            <p:ph type="title"/>
          </p:nvPr>
        </p:nvSpPr>
        <p:spPr/>
        <p:txBody>
          <a:bodyPr/>
          <a:lstStyle/>
          <a:p>
            <a:r>
              <a:rPr lang="en-US" dirty="0">
                <a:solidFill>
                  <a:schemeClr val="tx1"/>
                </a:solidFill>
                <a:latin typeface="Sitka Text" panose="02000505000000020004" pitchFamily="2" charset="0"/>
              </a:rPr>
              <a:t>Using a Trust </a:t>
            </a:r>
          </a:p>
        </p:txBody>
      </p:sp>
      <p:sp>
        <p:nvSpPr>
          <p:cNvPr id="3" name="Content Placeholder 2">
            <a:extLst>
              <a:ext uri="{FF2B5EF4-FFF2-40B4-BE49-F238E27FC236}">
                <a16:creationId xmlns:a16="http://schemas.microsoft.com/office/drawing/2014/main" id="{68491D61-0297-4A99-818B-347A7DA09D10}"/>
              </a:ext>
            </a:extLst>
          </p:cNvPr>
          <p:cNvSpPr>
            <a:spLocks noGrp="1"/>
          </p:cNvSpPr>
          <p:nvPr>
            <p:ph idx="1"/>
          </p:nvPr>
        </p:nvSpPr>
        <p:spPr/>
        <p:txBody>
          <a:bodyPr>
            <a:normAutofit/>
          </a:bodyPr>
          <a:lstStyle/>
          <a:p>
            <a:pPr>
              <a:buFont typeface="Wingdings" panose="05000000000000000000" pitchFamily="2" charset="2"/>
              <a:buChar char="v"/>
            </a:pPr>
            <a:r>
              <a:rPr lang="en-US" sz="4000" dirty="0">
                <a:latin typeface="Sitka Text" panose="02000505000000020004" pitchFamily="2" charset="0"/>
              </a:rPr>
              <a:t> Managing incapacity</a:t>
            </a:r>
          </a:p>
          <a:p>
            <a:pPr>
              <a:buFont typeface="Wingdings" panose="05000000000000000000" pitchFamily="2" charset="2"/>
              <a:buChar char="v"/>
            </a:pPr>
            <a:r>
              <a:rPr lang="en-US" sz="4000" dirty="0">
                <a:latin typeface="Sitka Text" panose="02000505000000020004" pitchFamily="2" charset="0"/>
              </a:rPr>
              <a:t> Trustee &amp; successors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5083" y="2183894"/>
            <a:ext cx="4437088" cy="4437088"/>
          </a:xfrm>
          <a:prstGeom prst="rect">
            <a:avLst/>
          </a:prstGeom>
        </p:spPr>
      </p:pic>
    </p:spTree>
    <p:extLst>
      <p:ext uri="{BB962C8B-B14F-4D97-AF65-F5344CB8AC3E}">
        <p14:creationId xmlns:p14="http://schemas.microsoft.com/office/powerpoint/2010/main" val="3312654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A1DD8-C8DA-429D-889F-9063D6DBFD94}"/>
              </a:ext>
            </a:extLst>
          </p:cNvPr>
          <p:cNvSpPr>
            <a:spLocks noGrp="1"/>
          </p:cNvSpPr>
          <p:nvPr>
            <p:ph type="title"/>
          </p:nvPr>
        </p:nvSpPr>
        <p:spPr>
          <a:xfrm>
            <a:off x="1142999" y="609600"/>
            <a:ext cx="10460421" cy="1356360"/>
          </a:xfrm>
        </p:spPr>
        <p:txBody>
          <a:bodyPr/>
          <a:lstStyle/>
          <a:p>
            <a:r>
              <a:rPr lang="en-US" dirty="0">
                <a:solidFill>
                  <a:schemeClr val="tx1"/>
                </a:solidFill>
                <a:latin typeface="Sitka Text" panose="02000505000000020004" pitchFamily="2" charset="0"/>
              </a:rPr>
              <a:t>Meet the Presenters: Brian M. Douglas</a:t>
            </a:r>
          </a:p>
        </p:txBody>
      </p:sp>
      <p:pic>
        <p:nvPicPr>
          <p:cNvPr id="10" name="Content Placeholder 9" descr="A person sitting on a chair&#10;&#10;Description automatically generated with medium confidence">
            <a:extLst>
              <a:ext uri="{FF2B5EF4-FFF2-40B4-BE49-F238E27FC236}">
                <a16:creationId xmlns:a16="http://schemas.microsoft.com/office/drawing/2014/main" id="{E374B238-AD5D-456C-92BD-50FFE4A576B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179373" y="2057400"/>
            <a:ext cx="2681816" cy="4022725"/>
          </a:xfrm>
        </p:spPr>
      </p:pic>
      <p:sp>
        <p:nvSpPr>
          <p:cNvPr id="6" name="Content Placeholder 5">
            <a:extLst>
              <a:ext uri="{FF2B5EF4-FFF2-40B4-BE49-F238E27FC236}">
                <a16:creationId xmlns:a16="http://schemas.microsoft.com/office/drawing/2014/main" id="{7C6B36ED-896E-425D-BE52-5EF878329336}"/>
              </a:ext>
            </a:extLst>
          </p:cNvPr>
          <p:cNvSpPr>
            <a:spLocks noGrp="1"/>
          </p:cNvSpPr>
          <p:nvPr>
            <p:ph sz="half" idx="2"/>
          </p:nvPr>
        </p:nvSpPr>
        <p:spPr>
          <a:xfrm>
            <a:off x="5411244" y="2057400"/>
            <a:ext cx="5611248" cy="4023360"/>
          </a:xfrm>
        </p:spPr>
        <p:txBody>
          <a:bodyPr>
            <a:normAutofit/>
          </a:bodyPr>
          <a:lstStyle/>
          <a:p>
            <a:r>
              <a:rPr lang="en-US" sz="1800" dirty="0"/>
              <a:t>Brian attended Marquette University in Milwaukee, Wisconsin, where he studied mechanical engineering. He completed his degree in only four years, not the average 4.5-5 years it typically takes, all while working full time as a third-shift manufacturing supervisor for 110 employees in an international manufacturing company. After graduation, Brian moved to Atlanta and began attending John Marshall Law School. He graduated cum laude and was his class’s valedictorian.</a:t>
            </a:r>
          </a:p>
          <a:p>
            <a:r>
              <a:rPr lang="en-US" sz="1800" dirty="0"/>
              <a:t>Brian’s areas of expertise include estate planning, real estate, probate, Medicaid, business planning, and more. He has written an international best-selling book called, Plan Your Estate Before It’s Too Late. He also teaches real estate classes and does many speaking events in and around the Atlanta area.</a:t>
            </a:r>
          </a:p>
        </p:txBody>
      </p:sp>
    </p:spTree>
    <p:extLst>
      <p:ext uri="{BB962C8B-B14F-4D97-AF65-F5344CB8AC3E}">
        <p14:creationId xmlns:p14="http://schemas.microsoft.com/office/powerpoint/2010/main" val="32204575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9C593-6B5F-48F2-9B6A-82E037842108}"/>
              </a:ext>
            </a:extLst>
          </p:cNvPr>
          <p:cNvSpPr>
            <a:spLocks noGrp="1"/>
          </p:cNvSpPr>
          <p:nvPr>
            <p:ph type="title"/>
          </p:nvPr>
        </p:nvSpPr>
        <p:spPr/>
        <p:txBody>
          <a:bodyPr/>
          <a:lstStyle/>
          <a:p>
            <a:r>
              <a:rPr lang="en-US" dirty="0">
                <a:solidFill>
                  <a:schemeClr val="tx1"/>
                </a:solidFill>
                <a:latin typeface="Sitka Text" panose="02000505000000020004" pitchFamily="2" charset="0"/>
              </a:rPr>
              <a:t>Civil Commitment </a:t>
            </a:r>
          </a:p>
        </p:txBody>
      </p:sp>
      <p:sp>
        <p:nvSpPr>
          <p:cNvPr id="3" name="Content Placeholder 2">
            <a:extLst>
              <a:ext uri="{FF2B5EF4-FFF2-40B4-BE49-F238E27FC236}">
                <a16:creationId xmlns:a16="http://schemas.microsoft.com/office/drawing/2014/main" id="{68491D61-0297-4A99-818B-347A7DA09D10}"/>
              </a:ext>
            </a:extLst>
          </p:cNvPr>
          <p:cNvSpPr>
            <a:spLocks noGrp="1"/>
          </p:cNvSpPr>
          <p:nvPr>
            <p:ph idx="1"/>
          </p:nvPr>
        </p:nvSpPr>
        <p:spPr/>
        <p:txBody>
          <a:bodyPr>
            <a:normAutofit/>
          </a:bodyPr>
          <a:lstStyle/>
          <a:p>
            <a:pPr>
              <a:buFont typeface="Wingdings" panose="05000000000000000000" pitchFamily="2" charset="2"/>
              <a:buChar char="v"/>
            </a:pPr>
            <a:r>
              <a:rPr lang="en-US" sz="4000" dirty="0">
                <a:latin typeface="Sitka Text" panose="02000505000000020004" pitchFamily="2" charset="0"/>
              </a:rPr>
              <a:t> Voluntary </a:t>
            </a:r>
          </a:p>
          <a:p>
            <a:pPr>
              <a:buFont typeface="Wingdings" panose="05000000000000000000" pitchFamily="2" charset="2"/>
              <a:buChar char="v"/>
            </a:pPr>
            <a:r>
              <a:rPr lang="en-US" sz="4000" dirty="0">
                <a:latin typeface="Sitka Text" panose="02000505000000020004" pitchFamily="2" charset="0"/>
              </a:rPr>
              <a:t> Involuntary “302”</a:t>
            </a:r>
          </a:p>
        </p:txBody>
      </p:sp>
    </p:spTree>
    <p:extLst>
      <p:ext uri="{BB962C8B-B14F-4D97-AF65-F5344CB8AC3E}">
        <p14:creationId xmlns:p14="http://schemas.microsoft.com/office/powerpoint/2010/main" val="17619323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9C593-6B5F-48F2-9B6A-82E037842108}"/>
              </a:ext>
            </a:extLst>
          </p:cNvPr>
          <p:cNvSpPr>
            <a:spLocks noGrp="1"/>
          </p:cNvSpPr>
          <p:nvPr>
            <p:ph type="title"/>
          </p:nvPr>
        </p:nvSpPr>
        <p:spPr/>
        <p:txBody>
          <a:bodyPr/>
          <a:lstStyle/>
          <a:p>
            <a:r>
              <a:rPr lang="en-US" dirty="0">
                <a:solidFill>
                  <a:schemeClr val="tx1"/>
                </a:solidFill>
                <a:latin typeface="Sitka Text" panose="02000505000000020004" pitchFamily="2" charset="0"/>
              </a:rPr>
              <a:t>Protecting Against Exploitation </a:t>
            </a:r>
          </a:p>
        </p:txBody>
      </p:sp>
      <p:sp>
        <p:nvSpPr>
          <p:cNvPr id="3" name="Content Placeholder 2">
            <a:extLst>
              <a:ext uri="{FF2B5EF4-FFF2-40B4-BE49-F238E27FC236}">
                <a16:creationId xmlns:a16="http://schemas.microsoft.com/office/drawing/2014/main" id="{68491D61-0297-4A99-818B-347A7DA09D10}"/>
              </a:ext>
            </a:extLst>
          </p:cNvPr>
          <p:cNvSpPr>
            <a:spLocks noGrp="1"/>
          </p:cNvSpPr>
          <p:nvPr>
            <p:ph idx="1"/>
          </p:nvPr>
        </p:nvSpPr>
        <p:spPr/>
        <p:txBody>
          <a:bodyPr>
            <a:normAutofit/>
          </a:bodyPr>
          <a:lstStyle/>
          <a:p>
            <a:pPr>
              <a:buFont typeface="Wingdings" panose="05000000000000000000" pitchFamily="2" charset="2"/>
              <a:buChar char="v"/>
            </a:pPr>
            <a:r>
              <a:rPr lang="en-US" sz="4000" dirty="0">
                <a:latin typeface="Sitka Text" panose="02000505000000020004" pitchFamily="2" charset="0"/>
              </a:rPr>
              <a:t> Warning signs </a:t>
            </a:r>
          </a:p>
          <a:p>
            <a:pPr>
              <a:buFont typeface="Wingdings" panose="05000000000000000000" pitchFamily="2" charset="2"/>
              <a:buChar char="v"/>
            </a:pPr>
            <a:r>
              <a:rPr lang="en-US" sz="4000" dirty="0">
                <a:latin typeface="Sitka Text" panose="02000505000000020004" pitchFamily="2" charset="0"/>
              </a:rPr>
              <a:t> Social </a:t>
            </a:r>
          </a:p>
          <a:p>
            <a:pPr>
              <a:buFont typeface="Wingdings" panose="05000000000000000000" pitchFamily="2" charset="2"/>
              <a:buChar char="v"/>
            </a:pPr>
            <a:r>
              <a:rPr lang="en-US" sz="4000" dirty="0">
                <a:latin typeface="Sitka Text" panose="02000505000000020004" pitchFamily="2" charset="0"/>
              </a:rPr>
              <a:t> Financial </a:t>
            </a:r>
          </a:p>
          <a:p>
            <a:pPr>
              <a:buFont typeface="Wingdings" panose="05000000000000000000" pitchFamily="2" charset="2"/>
              <a:buChar char="v"/>
            </a:pPr>
            <a:r>
              <a:rPr lang="en-US" sz="4000" dirty="0">
                <a:latin typeface="Sitka Text" panose="02000505000000020004" pitchFamily="2" charset="0"/>
              </a:rPr>
              <a:t> Legal </a:t>
            </a:r>
          </a:p>
        </p:txBody>
      </p:sp>
      <p:pic>
        <p:nvPicPr>
          <p:cNvPr id="4" name="Picture 3">
            <a:extLst>
              <a:ext uri="{FF2B5EF4-FFF2-40B4-BE49-F238E27FC236}">
                <a16:creationId xmlns:a16="http://schemas.microsoft.com/office/drawing/2014/main" id="{5CC7264B-78DB-4103-938F-9BF1843DCEFF}"/>
              </a:ext>
            </a:extLst>
          </p:cNvPr>
          <p:cNvPicPr>
            <a:picLocks noChangeAspect="1"/>
          </p:cNvPicPr>
          <p:nvPr/>
        </p:nvPicPr>
        <p:blipFill rotWithShape="1">
          <a:blip r:embed="rId3"/>
          <a:srcRect l="3146" t="5102" r="3997" b="11224"/>
          <a:stretch/>
        </p:blipFill>
        <p:spPr>
          <a:xfrm>
            <a:off x="6887412" y="2057400"/>
            <a:ext cx="3215148" cy="2897167"/>
          </a:xfrm>
          <a:prstGeom prst="rect">
            <a:avLst/>
          </a:prstGeom>
        </p:spPr>
      </p:pic>
      <p:sp>
        <p:nvSpPr>
          <p:cNvPr id="6" name="Rectangle 5">
            <a:extLst>
              <a:ext uri="{FF2B5EF4-FFF2-40B4-BE49-F238E27FC236}">
                <a16:creationId xmlns:a16="http://schemas.microsoft.com/office/drawing/2014/main" id="{DEDAF27B-65E4-41DE-BF58-9F7ABCC8DE49}"/>
              </a:ext>
            </a:extLst>
          </p:cNvPr>
          <p:cNvSpPr/>
          <p:nvPr/>
        </p:nvSpPr>
        <p:spPr>
          <a:xfrm>
            <a:off x="228510" y="5495835"/>
            <a:ext cx="11437747" cy="1200329"/>
          </a:xfrm>
          <a:prstGeom prst="rect">
            <a:avLst/>
          </a:prstGeom>
          <a:noFill/>
        </p:spPr>
        <p:txBody>
          <a:bodyPr wrap="none" lIns="91440" tIns="45720" rIns="91440" bIns="45720">
            <a:spAutoFit/>
          </a:bodyPr>
          <a:lstStyle/>
          <a:p>
            <a:r>
              <a:rPr lang="en-US" sz="2400" b="1" cap="none" spc="0" dirty="0">
                <a:ln w="0"/>
                <a:effectLst>
                  <a:outerShdw blurRad="38100" dist="25400" dir="5400000" algn="ctr" rotWithShape="0">
                    <a:srgbClr val="6E747A">
                      <a:alpha val="43000"/>
                    </a:srgbClr>
                  </a:outerShdw>
                </a:effectLst>
                <a:latin typeface="Sitka Text" panose="02000505000000020004" pitchFamily="2" charset="0"/>
              </a:rPr>
              <a:t>H</a:t>
            </a:r>
            <a:r>
              <a:rPr lang="en-US" sz="2400" b="1" dirty="0">
                <a:ln w="0"/>
                <a:effectLst>
                  <a:outerShdw blurRad="38100" dist="25400" dir="5400000" algn="ctr" rotWithShape="0">
                    <a:srgbClr val="6E747A">
                      <a:alpha val="43000"/>
                    </a:srgbClr>
                  </a:outerShdw>
                </a:effectLst>
                <a:latin typeface="Sitka Text" panose="02000505000000020004" pitchFamily="2" charset="0"/>
              </a:rPr>
              <a:t>andouts: </a:t>
            </a:r>
            <a:r>
              <a:rPr lang="en-US" sz="2400" dirty="0">
                <a:ln w="0"/>
                <a:latin typeface="Sitka Text" panose="02000505000000020004" pitchFamily="2" charset="0"/>
              </a:rPr>
              <a:t>Protecting Mom &amp; Dad’s Money; Lies, Secrets, and Scams: How to </a:t>
            </a:r>
          </a:p>
          <a:p>
            <a:r>
              <a:rPr lang="en-US" sz="2400" b="0" cap="none" spc="0" dirty="0">
                <a:ln w="0"/>
                <a:latin typeface="Sitka Text" panose="02000505000000020004" pitchFamily="2" charset="0"/>
              </a:rPr>
              <a:t>Prevent Elder Abuse; Shining a Spotlight on Elder Abuse; 5 Things Everyone </a:t>
            </a:r>
          </a:p>
          <a:p>
            <a:r>
              <a:rPr lang="en-US" sz="2400" dirty="0">
                <a:ln w="0"/>
                <a:latin typeface="Sitka Text" panose="02000505000000020004" pitchFamily="2" charset="0"/>
              </a:rPr>
              <a:t>Should Know About Elder Abuse</a:t>
            </a:r>
            <a:endParaRPr lang="en-US" sz="2400" b="0" cap="none" spc="0" dirty="0">
              <a:ln w="0"/>
              <a:latin typeface="Sitka Text" panose="02000505000000020004" pitchFamily="2" charset="0"/>
            </a:endParaRPr>
          </a:p>
        </p:txBody>
      </p:sp>
    </p:spTree>
    <p:extLst>
      <p:ext uri="{BB962C8B-B14F-4D97-AF65-F5344CB8AC3E}">
        <p14:creationId xmlns:p14="http://schemas.microsoft.com/office/powerpoint/2010/main" val="24589602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559AFE-74E1-4CC8-BCF3-DD4F919D6D3D}"/>
              </a:ext>
            </a:extLst>
          </p:cNvPr>
          <p:cNvSpPr txBox="1"/>
          <p:nvPr/>
        </p:nvSpPr>
        <p:spPr>
          <a:xfrm>
            <a:off x="242208" y="530333"/>
            <a:ext cx="6321879" cy="830997"/>
          </a:xfrm>
          <a:prstGeom prst="rect">
            <a:avLst/>
          </a:prstGeom>
          <a:noFill/>
        </p:spPr>
        <p:txBody>
          <a:bodyPr wrap="square" rtlCol="0">
            <a:spAutoFit/>
          </a:bodyPr>
          <a:lstStyle/>
          <a:p>
            <a:pPr algn="ctr"/>
            <a:r>
              <a:rPr lang="en-US" sz="2400" i="1" dirty="0">
                <a:latin typeface="Sitka Text" panose="02000505000000020004" pitchFamily="2" charset="0"/>
              </a:rPr>
              <a:t>“</a:t>
            </a:r>
            <a:r>
              <a:rPr lang="en-US" sz="2400" b="1" i="1" dirty="0">
                <a:solidFill>
                  <a:srgbClr val="003399"/>
                </a:solidFill>
                <a:effectLst>
                  <a:outerShdw blurRad="38100" dist="38100" dir="2700000" algn="tl">
                    <a:srgbClr val="000000">
                      <a:alpha val="43137"/>
                    </a:srgbClr>
                  </a:outerShdw>
                </a:effectLst>
                <a:latin typeface="Sitka Text" panose="02000505000000020004" pitchFamily="2" charset="0"/>
              </a:rPr>
              <a:t>1 in 10 </a:t>
            </a:r>
            <a:r>
              <a:rPr lang="en-US" sz="2400" i="1" dirty="0">
                <a:latin typeface="Sitka Text" panose="02000505000000020004" pitchFamily="2" charset="0"/>
              </a:rPr>
              <a:t>Americans </a:t>
            </a:r>
            <a:r>
              <a:rPr lang="en-US" sz="2400" b="1" i="1" dirty="0">
                <a:solidFill>
                  <a:srgbClr val="003399"/>
                </a:solidFill>
                <a:effectLst>
                  <a:outerShdw blurRad="38100" dist="38100" dir="2700000" algn="tl">
                    <a:srgbClr val="000000">
                      <a:alpha val="43137"/>
                    </a:srgbClr>
                  </a:outerShdw>
                </a:effectLst>
                <a:latin typeface="Sitka Text" panose="02000505000000020004" pitchFamily="2" charset="0"/>
              </a:rPr>
              <a:t>over 60</a:t>
            </a:r>
            <a:r>
              <a:rPr lang="en-US" sz="2400" i="1" dirty="0">
                <a:latin typeface="Sitka Text" panose="02000505000000020004" pitchFamily="2" charset="0"/>
              </a:rPr>
              <a:t> years old has experienced some form of elder abuse...” </a:t>
            </a:r>
          </a:p>
        </p:txBody>
      </p:sp>
      <p:sp>
        <p:nvSpPr>
          <p:cNvPr id="3" name="TextBox 2">
            <a:extLst>
              <a:ext uri="{FF2B5EF4-FFF2-40B4-BE49-F238E27FC236}">
                <a16:creationId xmlns:a16="http://schemas.microsoft.com/office/drawing/2014/main" id="{9B2DC3CF-D404-495D-AFF8-9028DE6ECAFD}"/>
              </a:ext>
            </a:extLst>
          </p:cNvPr>
          <p:cNvSpPr txBox="1"/>
          <p:nvPr/>
        </p:nvSpPr>
        <p:spPr>
          <a:xfrm>
            <a:off x="4640035" y="1597914"/>
            <a:ext cx="7312478" cy="1200329"/>
          </a:xfrm>
          <a:prstGeom prst="rect">
            <a:avLst/>
          </a:prstGeom>
          <a:noFill/>
        </p:spPr>
        <p:txBody>
          <a:bodyPr wrap="square" rtlCol="0">
            <a:spAutoFit/>
          </a:bodyPr>
          <a:lstStyle/>
          <a:p>
            <a:pPr algn="ctr"/>
            <a:r>
              <a:rPr lang="en-US" sz="2400" i="1" dirty="0">
                <a:solidFill>
                  <a:srgbClr val="003399"/>
                </a:solidFill>
                <a:latin typeface="Sitka Text" panose="02000505000000020004" pitchFamily="2" charset="0"/>
              </a:rPr>
              <a:t>“Too often, elder abuse goes unreported and untreated. One study estimates that only </a:t>
            </a:r>
            <a:r>
              <a:rPr lang="en-US" sz="2400" b="1" i="1" dirty="0">
                <a:effectLst>
                  <a:outerShdw blurRad="38100" dist="38100" dir="2700000" algn="tl">
                    <a:srgbClr val="000000">
                      <a:alpha val="43137"/>
                    </a:srgbClr>
                  </a:outerShdw>
                </a:effectLst>
                <a:latin typeface="Sitka Text" panose="02000505000000020004" pitchFamily="2" charset="0"/>
              </a:rPr>
              <a:t>1 in 14 cases of abuse are reported</a:t>
            </a:r>
            <a:r>
              <a:rPr lang="en-US" sz="2400" i="1" dirty="0">
                <a:solidFill>
                  <a:srgbClr val="003399"/>
                </a:solidFill>
                <a:latin typeface="Sitka Text" panose="02000505000000020004" pitchFamily="2" charset="0"/>
              </a:rPr>
              <a:t> to authorities.” </a:t>
            </a:r>
          </a:p>
        </p:txBody>
      </p:sp>
      <p:sp>
        <p:nvSpPr>
          <p:cNvPr id="4" name="TextBox 3">
            <a:extLst>
              <a:ext uri="{FF2B5EF4-FFF2-40B4-BE49-F238E27FC236}">
                <a16:creationId xmlns:a16="http://schemas.microsoft.com/office/drawing/2014/main" id="{058FDE2A-9B95-4402-8D40-58842311973C}"/>
              </a:ext>
            </a:extLst>
          </p:cNvPr>
          <p:cNvSpPr txBox="1"/>
          <p:nvPr/>
        </p:nvSpPr>
        <p:spPr>
          <a:xfrm>
            <a:off x="242208" y="3079658"/>
            <a:ext cx="7056663" cy="1569660"/>
          </a:xfrm>
          <a:prstGeom prst="rect">
            <a:avLst/>
          </a:prstGeom>
          <a:noFill/>
        </p:spPr>
        <p:txBody>
          <a:bodyPr wrap="square" rtlCol="0">
            <a:spAutoFit/>
          </a:bodyPr>
          <a:lstStyle/>
          <a:p>
            <a:pPr algn="ctr"/>
            <a:r>
              <a:rPr lang="en-US" sz="2400" i="1" dirty="0">
                <a:latin typeface="Sitka Text" panose="02000505000000020004" pitchFamily="2" charset="0"/>
              </a:rPr>
              <a:t>“The amount lost to swindlers, whether they are strangers or even relatives, is huge, with estimates ranging from almost </a:t>
            </a:r>
            <a:r>
              <a:rPr lang="en-US" sz="2400" b="1" i="1" dirty="0">
                <a:solidFill>
                  <a:srgbClr val="003399"/>
                </a:solidFill>
                <a:effectLst>
                  <a:outerShdw blurRad="38100" dist="38100" dir="2700000" algn="tl">
                    <a:srgbClr val="000000">
                      <a:alpha val="43137"/>
                    </a:srgbClr>
                  </a:outerShdw>
                </a:effectLst>
                <a:latin typeface="Sitka Text" panose="02000505000000020004" pitchFamily="2" charset="0"/>
              </a:rPr>
              <a:t>$3 billion to more than $30 billion annually</a:t>
            </a:r>
            <a:r>
              <a:rPr lang="en-US" sz="2400" i="1" dirty="0">
                <a:latin typeface="Sitka Text" panose="02000505000000020004" pitchFamily="2" charset="0"/>
              </a:rPr>
              <a:t>.” </a:t>
            </a:r>
          </a:p>
        </p:txBody>
      </p:sp>
      <p:sp>
        <p:nvSpPr>
          <p:cNvPr id="5" name="TextBox 4">
            <a:extLst>
              <a:ext uri="{FF2B5EF4-FFF2-40B4-BE49-F238E27FC236}">
                <a16:creationId xmlns:a16="http://schemas.microsoft.com/office/drawing/2014/main" id="{7D5D5A89-283E-46C0-AEA2-1334ADFB1365}"/>
              </a:ext>
            </a:extLst>
          </p:cNvPr>
          <p:cNvSpPr txBox="1"/>
          <p:nvPr/>
        </p:nvSpPr>
        <p:spPr>
          <a:xfrm>
            <a:off x="2677886" y="4930733"/>
            <a:ext cx="9198427" cy="1569660"/>
          </a:xfrm>
          <a:prstGeom prst="rect">
            <a:avLst/>
          </a:prstGeom>
          <a:noFill/>
        </p:spPr>
        <p:txBody>
          <a:bodyPr wrap="square" rtlCol="0">
            <a:spAutoFit/>
          </a:bodyPr>
          <a:lstStyle/>
          <a:p>
            <a:pPr algn="ctr"/>
            <a:r>
              <a:rPr lang="en-US" sz="2400" i="1" dirty="0">
                <a:solidFill>
                  <a:srgbClr val="003399"/>
                </a:solidFill>
                <a:latin typeface="Sitka Text" panose="02000505000000020004" pitchFamily="2" charset="0"/>
              </a:rPr>
              <a:t>“Among the factors that keep seniors from reporting scams are </a:t>
            </a:r>
            <a:r>
              <a:rPr lang="en-US" sz="2400" b="1" i="1" dirty="0">
                <a:effectLst>
                  <a:outerShdw blurRad="38100" dist="38100" dir="2700000" algn="tl">
                    <a:srgbClr val="000000">
                      <a:alpha val="43137"/>
                    </a:srgbClr>
                  </a:outerShdw>
                </a:effectLst>
                <a:latin typeface="Sitka Text" panose="02000505000000020004" pitchFamily="2" charset="0"/>
              </a:rPr>
              <a:t>deep humiliation </a:t>
            </a:r>
            <a:r>
              <a:rPr lang="en-US" sz="2400" i="1" dirty="0">
                <a:solidFill>
                  <a:srgbClr val="003399"/>
                </a:solidFill>
                <a:latin typeface="Sitka Text" panose="02000505000000020004" pitchFamily="2" charset="0"/>
              </a:rPr>
              <a:t>once they realize they’ve been had, and </a:t>
            </a:r>
            <a:r>
              <a:rPr lang="en-US" sz="2400" b="1" i="1" dirty="0">
                <a:effectLst>
                  <a:outerShdw blurRad="38100" dist="38100" dir="2700000" algn="tl">
                    <a:srgbClr val="000000">
                      <a:alpha val="43137"/>
                    </a:srgbClr>
                  </a:outerShdw>
                </a:effectLst>
                <a:latin typeface="Sitka Text" panose="02000505000000020004" pitchFamily="2" charset="0"/>
              </a:rPr>
              <a:t>fear of reprisals </a:t>
            </a:r>
            <a:r>
              <a:rPr lang="en-US" sz="2400" i="1" dirty="0">
                <a:solidFill>
                  <a:srgbClr val="003399"/>
                </a:solidFill>
                <a:latin typeface="Sitka Text" panose="02000505000000020004" pitchFamily="2" charset="0"/>
              </a:rPr>
              <a:t>from scammers who may have made </a:t>
            </a:r>
            <a:r>
              <a:rPr lang="en-US" sz="2400" b="1" i="1" dirty="0">
                <a:effectLst>
                  <a:outerShdw blurRad="38100" dist="38100" dir="2700000" algn="tl">
                    <a:srgbClr val="000000">
                      <a:alpha val="43137"/>
                    </a:srgbClr>
                  </a:outerShdw>
                </a:effectLst>
                <a:latin typeface="Sitka Text" panose="02000505000000020004" pitchFamily="2" charset="0"/>
              </a:rPr>
              <a:t>threats to keep them silent</a:t>
            </a:r>
            <a:r>
              <a:rPr lang="en-US" sz="2400" i="1" dirty="0">
                <a:solidFill>
                  <a:srgbClr val="003399"/>
                </a:solidFill>
                <a:latin typeface="Sitka Text" panose="02000505000000020004" pitchFamily="2" charset="0"/>
              </a:rPr>
              <a:t>.” </a:t>
            </a:r>
          </a:p>
        </p:txBody>
      </p:sp>
    </p:spTree>
    <p:extLst>
      <p:ext uri="{BB962C8B-B14F-4D97-AF65-F5344CB8AC3E}">
        <p14:creationId xmlns:p14="http://schemas.microsoft.com/office/powerpoint/2010/main" val="13027696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D58E8-39F5-438A-B464-8A7AD34A6470}"/>
              </a:ext>
            </a:extLst>
          </p:cNvPr>
          <p:cNvSpPr>
            <a:spLocks noGrp="1"/>
          </p:cNvSpPr>
          <p:nvPr>
            <p:ph type="title"/>
          </p:nvPr>
        </p:nvSpPr>
        <p:spPr/>
        <p:txBody>
          <a:bodyPr/>
          <a:lstStyle/>
          <a:p>
            <a:r>
              <a:rPr lang="en-US" dirty="0">
                <a:latin typeface="Sitka Heading" panose="02000505000000020004" pitchFamily="2" charset="0"/>
              </a:rPr>
              <a:t>Advance directives </a:t>
            </a:r>
          </a:p>
        </p:txBody>
      </p:sp>
    </p:spTree>
    <p:extLst>
      <p:ext uri="{BB962C8B-B14F-4D97-AF65-F5344CB8AC3E}">
        <p14:creationId xmlns:p14="http://schemas.microsoft.com/office/powerpoint/2010/main" val="40549737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9C593-6B5F-48F2-9B6A-82E037842108}"/>
              </a:ext>
            </a:extLst>
          </p:cNvPr>
          <p:cNvSpPr>
            <a:spLocks noGrp="1"/>
          </p:cNvSpPr>
          <p:nvPr>
            <p:ph type="title"/>
          </p:nvPr>
        </p:nvSpPr>
        <p:spPr/>
        <p:txBody>
          <a:bodyPr/>
          <a:lstStyle/>
          <a:p>
            <a:r>
              <a:rPr lang="en-US" dirty="0">
                <a:solidFill>
                  <a:schemeClr val="tx1"/>
                </a:solidFill>
                <a:latin typeface="Sitka Text" panose="02000505000000020004" pitchFamily="2" charset="0"/>
              </a:rPr>
              <a:t>Definitions </a:t>
            </a:r>
          </a:p>
        </p:txBody>
      </p:sp>
      <p:sp>
        <p:nvSpPr>
          <p:cNvPr id="3" name="Content Placeholder 2">
            <a:extLst>
              <a:ext uri="{FF2B5EF4-FFF2-40B4-BE49-F238E27FC236}">
                <a16:creationId xmlns:a16="http://schemas.microsoft.com/office/drawing/2014/main" id="{68491D61-0297-4A99-818B-347A7DA09D10}"/>
              </a:ext>
            </a:extLst>
          </p:cNvPr>
          <p:cNvSpPr>
            <a:spLocks noGrp="1"/>
          </p:cNvSpPr>
          <p:nvPr>
            <p:ph idx="1"/>
          </p:nvPr>
        </p:nvSpPr>
        <p:spPr/>
        <p:txBody>
          <a:bodyPr>
            <a:normAutofit/>
          </a:bodyPr>
          <a:lstStyle/>
          <a:p>
            <a:pPr marL="45720" indent="0" algn="ctr">
              <a:buNone/>
            </a:pPr>
            <a:r>
              <a:rPr lang="en-US" sz="4000" dirty="0">
                <a:latin typeface="Sitka Text" panose="02000505000000020004" pitchFamily="2" charset="0"/>
              </a:rPr>
              <a:t>Health Care Power of Attorney</a:t>
            </a:r>
          </a:p>
          <a:p>
            <a:pPr marL="45720" indent="0" algn="ctr">
              <a:buNone/>
            </a:pPr>
            <a:endParaRPr lang="en-US" sz="4000" b="1" dirty="0">
              <a:effectLst>
                <a:outerShdw blurRad="38100" dist="38100" dir="2700000" algn="tl">
                  <a:srgbClr val="000000">
                    <a:alpha val="43137"/>
                  </a:srgbClr>
                </a:outerShdw>
              </a:effectLst>
              <a:latin typeface="Sitka Text" panose="02000505000000020004" pitchFamily="2" charset="0"/>
            </a:endParaRPr>
          </a:p>
          <a:p>
            <a:pPr marL="45720" indent="0" algn="ctr">
              <a:buNone/>
            </a:pPr>
            <a:r>
              <a:rPr lang="en-US" sz="4000" dirty="0">
                <a:latin typeface="Sitka Text" panose="02000505000000020004" pitchFamily="2" charset="0"/>
              </a:rPr>
              <a:t>Living Will</a:t>
            </a:r>
          </a:p>
          <a:p>
            <a:pPr marL="45720" indent="0" algn="ctr">
              <a:buNone/>
            </a:pPr>
            <a:endParaRPr lang="en-US" sz="4000" dirty="0">
              <a:latin typeface="Sitka Text" panose="02000505000000020004" pitchFamily="2" charset="0"/>
            </a:endParaRPr>
          </a:p>
          <a:p>
            <a:pPr marL="45720" indent="0" algn="ctr">
              <a:buNone/>
            </a:pPr>
            <a:r>
              <a:rPr lang="en-US" sz="4000" dirty="0">
                <a:latin typeface="Sitka Text" panose="02000505000000020004" pitchFamily="2" charset="0"/>
              </a:rPr>
              <a:t>Advance Health Care Directive </a:t>
            </a:r>
          </a:p>
          <a:p>
            <a:pPr marL="45720" indent="0" algn="ctr">
              <a:buNone/>
            </a:pPr>
            <a:endParaRPr lang="en-US" sz="4000" dirty="0">
              <a:latin typeface="Sitka Text" panose="02000505000000020004" pitchFamily="2" charset="0"/>
            </a:endParaRPr>
          </a:p>
          <a:p>
            <a:pPr marL="45720" indent="0" algn="ctr">
              <a:buNone/>
            </a:pPr>
            <a:endParaRPr lang="en-US" sz="4000" dirty="0">
              <a:latin typeface="Sitka Text" panose="02000505000000020004" pitchFamily="2" charset="0"/>
            </a:endParaRPr>
          </a:p>
        </p:txBody>
      </p:sp>
      <p:sp>
        <p:nvSpPr>
          <p:cNvPr id="4" name="Plus Sign 3">
            <a:extLst>
              <a:ext uri="{FF2B5EF4-FFF2-40B4-BE49-F238E27FC236}">
                <a16:creationId xmlns:a16="http://schemas.microsoft.com/office/drawing/2014/main" id="{54FAF3B3-CC99-4064-9E4C-FB69237798B4}"/>
              </a:ext>
            </a:extLst>
          </p:cNvPr>
          <p:cNvSpPr/>
          <p:nvPr/>
        </p:nvSpPr>
        <p:spPr>
          <a:xfrm>
            <a:off x="5726430" y="2743200"/>
            <a:ext cx="739140" cy="685800"/>
          </a:xfrm>
          <a:prstGeom prst="mathPlus">
            <a:avLst/>
          </a:prstGeom>
          <a:solidFill>
            <a:srgbClr val="003399"/>
          </a:solid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Equals 4">
            <a:extLst>
              <a:ext uri="{FF2B5EF4-FFF2-40B4-BE49-F238E27FC236}">
                <a16:creationId xmlns:a16="http://schemas.microsoft.com/office/drawing/2014/main" id="{2320C428-8EA6-4C7E-93AA-1F8A5FDAE7B7}"/>
              </a:ext>
            </a:extLst>
          </p:cNvPr>
          <p:cNvSpPr/>
          <p:nvPr/>
        </p:nvSpPr>
        <p:spPr>
          <a:xfrm>
            <a:off x="5726430" y="4114800"/>
            <a:ext cx="739140" cy="685800"/>
          </a:xfrm>
          <a:prstGeom prst="mathEqual">
            <a:avLst/>
          </a:prstGeom>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Rectangle 5">
            <a:extLst>
              <a:ext uri="{FF2B5EF4-FFF2-40B4-BE49-F238E27FC236}">
                <a16:creationId xmlns:a16="http://schemas.microsoft.com/office/drawing/2014/main" id="{0577323A-8D20-4835-A748-630399FDAB2E}"/>
              </a:ext>
            </a:extLst>
          </p:cNvPr>
          <p:cNvSpPr/>
          <p:nvPr/>
        </p:nvSpPr>
        <p:spPr>
          <a:xfrm>
            <a:off x="244839" y="6144875"/>
            <a:ext cx="7502375" cy="461665"/>
          </a:xfrm>
          <a:prstGeom prst="rect">
            <a:avLst/>
          </a:prstGeom>
          <a:noFill/>
        </p:spPr>
        <p:txBody>
          <a:bodyPr wrap="none" lIns="91440" tIns="45720" rIns="91440" bIns="45720">
            <a:spAutoFit/>
          </a:bodyPr>
          <a:lstStyle/>
          <a:p>
            <a:r>
              <a:rPr lang="en-US" sz="2400" b="1" cap="none" spc="0" dirty="0">
                <a:ln w="0"/>
                <a:effectLst>
                  <a:outerShdw blurRad="38100" dist="25400" dir="5400000" algn="ctr" rotWithShape="0">
                    <a:srgbClr val="6E747A">
                      <a:alpha val="43000"/>
                    </a:srgbClr>
                  </a:outerShdw>
                </a:effectLst>
                <a:latin typeface="Sitka Text" panose="02000505000000020004" pitchFamily="2" charset="0"/>
              </a:rPr>
              <a:t>H</a:t>
            </a:r>
            <a:r>
              <a:rPr lang="en-US" sz="2400" b="1" dirty="0">
                <a:ln w="0"/>
                <a:effectLst>
                  <a:outerShdw blurRad="38100" dist="25400" dir="5400000" algn="ctr" rotWithShape="0">
                    <a:srgbClr val="6E747A">
                      <a:alpha val="43000"/>
                    </a:srgbClr>
                  </a:outerShdw>
                </a:effectLst>
                <a:latin typeface="Sitka Text" panose="02000505000000020004" pitchFamily="2" charset="0"/>
              </a:rPr>
              <a:t>andout:</a:t>
            </a:r>
            <a:r>
              <a:rPr lang="en-US" sz="2400" dirty="0">
                <a:ln w="0"/>
                <a:latin typeface="Sitka Text" panose="02000505000000020004" pitchFamily="2" charset="0"/>
              </a:rPr>
              <a:t> Tom Petty and Your End-of-Life Wishes</a:t>
            </a:r>
            <a:endParaRPr lang="en-US" sz="2400" b="0" cap="none" spc="0" dirty="0">
              <a:ln w="0"/>
              <a:effectLst>
                <a:outerShdw blurRad="38100" dist="25400" dir="5400000" algn="ctr" rotWithShape="0">
                  <a:srgbClr val="6E747A">
                    <a:alpha val="43000"/>
                  </a:srgbClr>
                </a:outerShdw>
              </a:effectLst>
              <a:latin typeface="Sitka Text" panose="02000505000000020004" pitchFamily="2" charset="0"/>
            </a:endParaRPr>
          </a:p>
        </p:txBody>
      </p:sp>
    </p:spTree>
    <p:extLst>
      <p:ext uri="{BB962C8B-B14F-4D97-AF65-F5344CB8AC3E}">
        <p14:creationId xmlns:p14="http://schemas.microsoft.com/office/powerpoint/2010/main" val="35864106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9C593-6B5F-48F2-9B6A-82E037842108}"/>
              </a:ext>
            </a:extLst>
          </p:cNvPr>
          <p:cNvSpPr>
            <a:spLocks noGrp="1"/>
          </p:cNvSpPr>
          <p:nvPr>
            <p:ph type="title"/>
          </p:nvPr>
        </p:nvSpPr>
        <p:spPr/>
        <p:txBody>
          <a:bodyPr/>
          <a:lstStyle/>
          <a:p>
            <a:r>
              <a:rPr lang="en-US" dirty="0">
                <a:solidFill>
                  <a:schemeClr val="tx1"/>
                </a:solidFill>
                <a:latin typeface="Sitka Text" panose="02000505000000020004" pitchFamily="2" charset="0"/>
              </a:rPr>
              <a:t>Define: End Stage Medical Condition </a:t>
            </a:r>
          </a:p>
        </p:txBody>
      </p:sp>
      <p:sp>
        <p:nvSpPr>
          <p:cNvPr id="3" name="Content Placeholder 2">
            <a:extLst>
              <a:ext uri="{FF2B5EF4-FFF2-40B4-BE49-F238E27FC236}">
                <a16:creationId xmlns:a16="http://schemas.microsoft.com/office/drawing/2014/main" id="{68491D61-0297-4A99-818B-347A7DA09D10}"/>
              </a:ext>
            </a:extLst>
          </p:cNvPr>
          <p:cNvSpPr>
            <a:spLocks noGrp="1"/>
          </p:cNvSpPr>
          <p:nvPr>
            <p:ph idx="1"/>
          </p:nvPr>
        </p:nvSpPr>
        <p:spPr>
          <a:xfrm>
            <a:off x="232410" y="1965960"/>
            <a:ext cx="11727180" cy="4572000"/>
          </a:xfrm>
        </p:spPr>
        <p:txBody>
          <a:bodyPr>
            <a:normAutofit fontScale="92500" lnSpcReduction="20000"/>
          </a:bodyPr>
          <a:lstStyle/>
          <a:p>
            <a:pPr marL="902970" indent="-857250">
              <a:buFont typeface="+mj-lt"/>
              <a:buAutoNum type="romanUcPeriod"/>
            </a:pPr>
            <a:r>
              <a:rPr lang="en-US" sz="4000" dirty="0">
                <a:latin typeface="Sitka Text" panose="02000505000000020004" pitchFamily="2" charset="0"/>
              </a:rPr>
              <a:t> Incurable &amp; irreversible medical condition</a:t>
            </a:r>
          </a:p>
          <a:p>
            <a:pPr marL="902970" indent="-857250">
              <a:buFont typeface="+mj-lt"/>
              <a:buAutoNum type="romanUcPeriod"/>
            </a:pPr>
            <a:r>
              <a:rPr lang="en-US" sz="4000" dirty="0">
                <a:latin typeface="Sitka Text" panose="02000505000000020004" pitchFamily="2" charset="0"/>
              </a:rPr>
              <a:t> In an advanced state</a:t>
            </a:r>
          </a:p>
          <a:p>
            <a:pPr marL="902970" indent="-857250">
              <a:buFont typeface="+mj-lt"/>
              <a:buAutoNum type="romanUcPeriod"/>
            </a:pPr>
            <a:r>
              <a:rPr lang="en-US" sz="4000" dirty="0">
                <a:latin typeface="Sitka Text" panose="02000505000000020004" pitchFamily="2" charset="0"/>
              </a:rPr>
              <a:t> Caused by injury, disease, or physical illness </a:t>
            </a:r>
          </a:p>
          <a:p>
            <a:pPr marL="902970" indent="-857250">
              <a:buFont typeface="+mj-lt"/>
              <a:buAutoNum type="romanUcPeriod"/>
            </a:pPr>
            <a:r>
              <a:rPr lang="en-US" sz="4000" dirty="0">
                <a:latin typeface="Sitka Text" panose="02000505000000020004" pitchFamily="2" charset="0"/>
              </a:rPr>
              <a:t> Physician's opinion (to a reasonable degree of	 medical certainty)</a:t>
            </a:r>
          </a:p>
          <a:p>
            <a:pPr marL="902970" indent="-857250">
              <a:buFont typeface="+mj-lt"/>
              <a:buAutoNum type="romanUcPeriod"/>
            </a:pPr>
            <a:r>
              <a:rPr lang="en-US" sz="4000" dirty="0">
                <a:latin typeface="Sitka Text" panose="02000505000000020004" pitchFamily="2" charset="0"/>
              </a:rPr>
              <a:t> Will result in death </a:t>
            </a:r>
          </a:p>
          <a:p>
            <a:pPr marL="902970" indent="-857250">
              <a:buFont typeface="+mj-lt"/>
              <a:buAutoNum type="romanUcPeriod"/>
            </a:pPr>
            <a:r>
              <a:rPr lang="en-US" sz="4000" dirty="0">
                <a:latin typeface="Sitka Text" panose="02000505000000020004" pitchFamily="2" charset="0"/>
              </a:rPr>
              <a:t> Despite the introduction or continuation of	   	 medical treatment </a:t>
            </a:r>
          </a:p>
          <a:p>
            <a:pPr marL="902970" indent="-857250">
              <a:buFont typeface="+mj-lt"/>
              <a:buAutoNum type="romanUcPeriod"/>
            </a:pPr>
            <a:endParaRPr lang="en-US" sz="4000" dirty="0">
              <a:latin typeface="Sitka Text" panose="02000505000000020004" pitchFamily="2" charset="0"/>
            </a:endParaRPr>
          </a:p>
          <a:p>
            <a:pPr marL="902970" indent="-857250">
              <a:buFont typeface="+mj-lt"/>
              <a:buAutoNum type="romanUcPeriod"/>
            </a:pPr>
            <a:endParaRPr lang="en-US" sz="4000" dirty="0">
              <a:latin typeface="Sitka Text" panose="02000505000000020004" pitchFamily="2" charset="0"/>
            </a:endParaRPr>
          </a:p>
        </p:txBody>
      </p:sp>
    </p:spTree>
    <p:extLst>
      <p:ext uri="{BB962C8B-B14F-4D97-AF65-F5344CB8AC3E}">
        <p14:creationId xmlns:p14="http://schemas.microsoft.com/office/powerpoint/2010/main" val="40523588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9C593-6B5F-48F2-9B6A-82E037842108}"/>
              </a:ext>
            </a:extLst>
          </p:cNvPr>
          <p:cNvSpPr>
            <a:spLocks noGrp="1"/>
          </p:cNvSpPr>
          <p:nvPr>
            <p:ph type="title"/>
          </p:nvPr>
        </p:nvSpPr>
        <p:spPr>
          <a:xfrm>
            <a:off x="1143000" y="316230"/>
            <a:ext cx="9875520" cy="1356360"/>
          </a:xfrm>
        </p:spPr>
        <p:txBody>
          <a:bodyPr/>
          <a:lstStyle/>
          <a:p>
            <a:pPr algn="ctr"/>
            <a:r>
              <a:rPr lang="en-US" dirty="0">
                <a:solidFill>
                  <a:schemeClr val="tx1"/>
                </a:solidFill>
                <a:latin typeface="Sitka Text" panose="02000505000000020004" pitchFamily="2" charset="0"/>
              </a:rPr>
              <a:t>End Stage Medical Condition </a:t>
            </a:r>
          </a:p>
        </p:txBody>
      </p:sp>
      <p:sp>
        <p:nvSpPr>
          <p:cNvPr id="3" name="Content Placeholder 2">
            <a:extLst>
              <a:ext uri="{FF2B5EF4-FFF2-40B4-BE49-F238E27FC236}">
                <a16:creationId xmlns:a16="http://schemas.microsoft.com/office/drawing/2014/main" id="{68491D61-0297-4A99-818B-347A7DA09D10}"/>
              </a:ext>
            </a:extLst>
          </p:cNvPr>
          <p:cNvSpPr>
            <a:spLocks noGrp="1"/>
          </p:cNvSpPr>
          <p:nvPr>
            <p:ph idx="1"/>
          </p:nvPr>
        </p:nvSpPr>
        <p:spPr>
          <a:xfrm>
            <a:off x="251460" y="2057400"/>
            <a:ext cx="11681460" cy="4549140"/>
          </a:xfrm>
        </p:spPr>
        <p:txBody>
          <a:bodyPr>
            <a:normAutofit fontScale="77500" lnSpcReduction="20000"/>
          </a:bodyPr>
          <a:lstStyle/>
          <a:p>
            <a:pPr marL="45720" indent="0" algn="ctr">
              <a:buNone/>
            </a:pPr>
            <a:r>
              <a:rPr lang="en-US" sz="4000" dirty="0">
                <a:latin typeface="Sitka Text" panose="02000505000000020004" pitchFamily="2" charset="0"/>
              </a:rPr>
              <a:t>Term </a:t>
            </a:r>
            <a:r>
              <a:rPr lang="en-US" sz="4000" b="1" i="1" dirty="0">
                <a:solidFill>
                  <a:schemeClr val="tx1"/>
                </a:solidFill>
                <a:effectLst>
                  <a:outerShdw blurRad="38100" dist="38100" dir="2700000" algn="tl">
                    <a:srgbClr val="000000">
                      <a:alpha val="43137"/>
                    </a:srgbClr>
                  </a:outerShdw>
                </a:effectLst>
                <a:latin typeface="Sitka Text" panose="02000505000000020004" pitchFamily="2" charset="0"/>
              </a:rPr>
              <a:t>does not preclude treatment </a:t>
            </a:r>
            <a:r>
              <a:rPr lang="en-US" sz="4000" dirty="0">
                <a:latin typeface="Sitka Text" panose="02000505000000020004" pitchFamily="2" charset="0"/>
              </a:rPr>
              <a:t>(even if the disease/illness is incurable, regardless of its severity)</a:t>
            </a:r>
          </a:p>
          <a:p>
            <a:pPr marL="45720" indent="0" algn="ctr">
              <a:buNone/>
            </a:pPr>
            <a:endParaRPr lang="en-US" sz="4000" dirty="0">
              <a:latin typeface="Sitka Text" panose="02000505000000020004" pitchFamily="2" charset="0"/>
            </a:endParaRPr>
          </a:p>
          <a:p>
            <a:pPr marL="45720" indent="0" algn="ctr">
              <a:buNone/>
            </a:pPr>
            <a:r>
              <a:rPr lang="en-US" sz="4000" dirty="0">
                <a:latin typeface="Sitka Text" panose="02000505000000020004" pitchFamily="2" charset="0"/>
              </a:rPr>
              <a:t>Patient will benefit from the medical treatment, including palliative care</a:t>
            </a:r>
          </a:p>
          <a:p>
            <a:pPr marL="45720" indent="0" algn="ctr">
              <a:buNone/>
            </a:pPr>
            <a:endParaRPr lang="en-US" sz="4000" dirty="0">
              <a:latin typeface="Sitka Text" panose="02000505000000020004" pitchFamily="2" charset="0"/>
            </a:endParaRPr>
          </a:p>
          <a:p>
            <a:pPr marL="45720" indent="0" algn="ctr">
              <a:buNone/>
            </a:pPr>
            <a:r>
              <a:rPr lang="en-US" sz="4000" dirty="0">
                <a:latin typeface="Sitka Text" panose="02000505000000020004" pitchFamily="2" charset="0"/>
              </a:rPr>
              <a:t>Treatment </a:t>
            </a:r>
            <a:r>
              <a:rPr lang="en-US" sz="4000" b="1" i="1" dirty="0">
                <a:effectLst>
                  <a:outerShdw blurRad="38100" dist="38100" dir="2700000" algn="tl">
                    <a:srgbClr val="000000">
                      <a:alpha val="43137"/>
                    </a:srgbClr>
                  </a:outerShdw>
                </a:effectLst>
                <a:latin typeface="Sitka Text" panose="02000505000000020004" pitchFamily="2" charset="0"/>
              </a:rPr>
              <a:t>will not </a:t>
            </a:r>
            <a:r>
              <a:rPr lang="en-US" sz="4000" dirty="0">
                <a:latin typeface="Sitka Text" panose="02000505000000020004" pitchFamily="2" charset="0"/>
              </a:rPr>
              <a:t>merely prolong the process of dying</a:t>
            </a:r>
          </a:p>
          <a:p>
            <a:pPr marL="45720" indent="0" algn="ctr">
              <a:buNone/>
            </a:pPr>
            <a:endParaRPr lang="en-US" sz="4000" dirty="0">
              <a:latin typeface="Sitka Text" panose="02000505000000020004" pitchFamily="2" charset="0"/>
            </a:endParaRPr>
          </a:p>
          <a:p>
            <a:pPr marL="45720" indent="0" algn="ctr">
              <a:buNone/>
            </a:pPr>
            <a:r>
              <a:rPr lang="en-US" sz="4000" dirty="0">
                <a:latin typeface="Sitka Text" panose="02000505000000020004" pitchFamily="2" charset="0"/>
              </a:rPr>
              <a:t>Patient directs otherwise in his or her Advance Health Care Directive </a:t>
            </a:r>
          </a:p>
        </p:txBody>
      </p:sp>
      <p:sp>
        <p:nvSpPr>
          <p:cNvPr id="4" name="Rectangle 3">
            <a:extLst>
              <a:ext uri="{FF2B5EF4-FFF2-40B4-BE49-F238E27FC236}">
                <a16:creationId xmlns:a16="http://schemas.microsoft.com/office/drawing/2014/main" id="{2561A0A7-98E4-42A6-A879-B07ECB09F98D}"/>
              </a:ext>
            </a:extLst>
          </p:cNvPr>
          <p:cNvSpPr/>
          <p:nvPr/>
        </p:nvSpPr>
        <p:spPr>
          <a:xfrm>
            <a:off x="5005459" y="1210925"/>
            <a:ext cx="2173462" cy="923330"/>
          </a:xfrm>
          <a:prstGeom prst="rect">
            <a:avLst/>
          </a:prstGeom>
          <a:noFill/>
        </p:spPr>
        <p:txBody>
          <a:bodyPr wrap="square" lIns="91440" tIns="45720" rIns="91440" bIns="45720">
            <a:spAutoFit/>
          </a:bodyPr>
          <a:lstStyle/>
          <a:p>
            <a:pPr algn="ctr"/>
            <a:r>
              <a:rPr lang="en-US" sz="5400" b="0" cap="none" spc="0" dirty="0">
                <a:ln w="0"/>
                <a:solidFill>
                  <a:srgbClr val="00B0F0"/>
                </a:solidFill>
                <a:effectLst>
                  <a:glow rad="101600">
                    <a:srgbClr val="003399">
                      <a:alpha val="60000"/>
                    </a:srgbClr>
                  </a:glow>
                  <a:outerShdw blurRad="38100" dist="25400" dir="5400000" algn="ctr" rotWithShape="0">
                    <a:srgbClr val="6E747A">
                      <a:alpha val="43000"/>
                    </a:srgbClr>
                  </a:outerShdw>
                </a:effectLst>
                <a:latin typeface="Sitka Heading" panose="02000505000000020004" pitchFamily="2" charset="0"/>
              </a:rPr>
              <a:t>BUT</a:t>
            </a:r>
          </a:p>
        </p:txBody>
      </p:sp>
      <p:sp>
        <p:nvSpPr>
          <p:cNvPr id="5" name="Rectangle 4">
            <a:extLst>
              <a:ext uri="{FF2B5EF4-FFF2-40B4-BE49-F238E27FC236}">
                <a16:creationId xmlns:a16="http://schemas.microsoft.com/office/drawing/2014/main" id="{9136463A-F0ED-4531-BD63-3BA6F7A5B4A8}"/>
              </a:ext>
            </a:extLst>
          </p:cNvPr>
          <p:cNvSpPr/>
          <p:nvPr/>
        </p:nvSpPr>
        <p:spPr>
          <a:xfrm>
            <a:off x="5205532" y="2634290"/>
            <a:ext cx="1750452" cy="923330"/>
          </a:xfrm>
          <a:prstGeom prst="rect">
            <a:avLst/>
          </a:prstGeom>
          <a:noFill/>
        </p:spPr>
        <p:txBody>
          <a:bodyPr wrap="square" lIns="91440" tIns="45720" rIns="91440" bIns="45720">
            <a:spAutoFit/>
          </a:bodyPr>
          <a:lstStyle/>
          <a:p>
            <a:pPr algn="ctr"/>
            <a:r>
              <a:rPr lang="en-US" sz="5400" b="0" cap="none" spc="0" dirty="0">
                <a:ln w="0"/>
                <a:solidFill>
                  <a:srgbClr val="00B0F0"/>
                </a:solidFill>
                <a:effectLst>
                  <a:glow rad="101600">
                    <a:srgbClr val="003399">
                      <a:alpha val="60000"/>
                    </a:srgbClr>
                  </a:glow>
                  <a:outerShdw blurRad="38100" dist="25400" dir="5400000" algn="ctr" rotWithShape="0">
                    <a:srgbClr val="6E747A">
                      <a:alpha val="43000"/>
                    </a:srgbClr>
                  </a:outerShdw>
                </a:effectLst>
                <a:latin typeface="Sitka Heading" panose="02000505000000020004" pitchFamily="2" charset="0"/>
              </a:rPr>
              <a:t>IF</a:t>
            </a:r>
          </a:p>
        </p:txBody>
      </p:sp>
      <p:sp>
        <p:nvSpPr>
          <p:cNvPr id="6" name="Rectangle 5">
            <a:extLst>
              <a:ext uri="{FF2B5EF4-FFF2-40B4-BE49-F238E27FC236}">
                <a16:creationId xmlns:a16="http://schemas.microsoft.com/office/drawing/2014/main" id="{52696158-17F9-44D0-8148-7BE7AD84677F}"/>
              </a:ext>
            </a:extLst>
          </p:cNvPr>
          <p:cNvSpPr/>
          <p:nvPr/>
        </p:nvSpPr>
        <p:spPr>
          <a:xfrm>
            <a:off x="5054790" y="3865250"/>
            <a:ext cx="2051937" cy="923330"/>
          </a:xfrm>
          <a:prstGeom prst="rect">
            <a:avLst/>
          </a:prstGeom>
          <a:noFill/>
        </p:spPr>
        <p:txBody>
          <a:bodyPr wrap="square" lIns="91440" tIns="45720" rIns="91440" bIns="45720">
            <a:spAutoFit/>
          </a:bodyPr>
          <a:lstStyle/>
          <a:p>
            <a:pPr algn="ctr"/>
            <a:r>
              <a:rPr lang="en-US" sz="5400" b="0" cap="none" spc="0" dirty="0">
                <a:ln w="0"/>
                <a:solidFill>
                  <a:srgbClr val="00B0F0"/>
                </a:solidFill>
                <a:effectLst>
                  <a:glow rad="101600">
                    <a:srgbClr val="003399">
                      <a:alpha val="60000"/>
                    </a:srgbClr>
                  </a:glow>
                  <a:outerShdw blurRad="38100" dist="25400" dir="5400000" algn="ctr" rotWithShape="0">
                    <a:srgbClr val="6E747A">
                      <a:alpha val="43000"/>
                    </a:srgbClr>
                  </a:outerShdw>
                </a:effectLst>
                <a:latin typeface="Sitka Heading" panose="02000505000000020004" pitchFamily="2" charset="0"/>
              </a:rPr>
              <a:t>AND</a:t>
            </a:r>
          </a:p>
        </p:txBody>
      </p:sp>
      <p:sp>
        <p:nvSpPr>
          <p:cNvPr id="7" name="Rectangle 6">
            <a:extLst>
              <a:ext uri="{FF2B5EF4-FFF2-40B4-BE49-F238E27FC236}">
                <a16:creationId xmlns:a16="http://schemas.microsoft.com/office/drawing/2014/main" id="{A7DF6922-D4F2-4193-8F57-835A756263C1}"/>
              </a:ext>
            </a:extLst>
          </p:cNvPr>
          <p:cNvSpPr/>
          <p:nvPr/>
        </p:nvSpPr>
        <p:spPr>
          <a:xfrm>
            <a:off x="4201035" y="4980985"/>
            <a:ext cx="3759448" cy="923330"/>
          </a:xfrm>
          <a:prstGeom prst="rect">
            <a:avLst/>
          </a:prstGeom>
          <a:noFill/>
        </p:spPr>
        <p:txBody>
          <a:bodyPr wrap="square" lIns="91440" tIns="45720" rIns="91440" bIns="45720">
            <a:spAutoFit/>
          </a:bodyPr>
          <a:lstStyle/>
          <a:p>
            <a:pPr algn="ctr"/>
            <a:r>
              <a:rPr lang="en-US" sz="5400" b="0" cap="none" spc="0" dirty="0">
                <a:ln w="0">
                  <a:solidFill>
                    <a:srgbClr val="C00000"/>
                  </a:solidFill>
                </a:ln>
                <a:solidFill>
                  <a:srgbClr val="C00000"/>
                </a:solidFill>
                <a:effectLst>
                  <a:outerShdw blurRad="38100" dist="25400" dir="5400000" algn="ctr" rotWithShape="0">
                    <a:srgbClr val="6E747A">
                      <a:alpha val="43000"/>
                    </a:srgbClr>
                  </a:outerShdw>
                </a:effectLst>
                <a:latin typeface="Sitka Heading" panose="02000505000000020004" pitchFamily="2" charset="0"/>
              </a:rPr>
              <a:t>UNLESS</a:t>
            </a:r>
          </a:p>
        </p:txBody>
      </p:sp>
    </p:spTree>
    <p:extLst>
      <p:ext uri="{BB962C8B-B14F-4D97-AF65-F5344CB8AC3E}">
        <p14:creationId xmlns:p14="http://schemas.microsoft.com/office/powerpoint/2010/main" val="10110427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9C593-6B5F-48F2-9B6A-82E037842108}"/>
              </a:ext>
            </a:extLst>
          </p:cNvPr>
          <p:cNvSpPr>
            <a:spLocks noGrp="1"/>
          </p:cNvSpPr>
          <p:nvPr>
            <p:ph type="title"/>
          </p:nvPr>
        </p:nvSpPr>
        <p:spPr/>
        <p:txBody>
          <a:bodyPr/>
          <a:lstStyle/>
          <a:p>
            <a:r>
              <a:rPr lang="en-US" dirty="0">
                <a:solidFill>
                  <a:schemeClr val="tx1"/>
                </a:solidFill>
                <a:latin typeface="Sitka Text" panose="02000505000000020004" pitchFamily="2" charset="0"/>
              </a:rPr>
              <a:t>Define: Life Sustaining Treatment </a:t>
            </a:r>
          </a:p>
        </p:txBody>
      </p:sp>
      <p:sp>
        <p:nvSpPr>
          <p:cNvPr id="3" name="Content Placeholder 2">
            <a:extLst>
              <a:ext uri="{FF2B5EF4-FFF2-40B4-BE49-F238E27FC236}">
                <a16:creationId xmlns:a16="http://schemas.microsoft.com/office/drawing/2014/main" id="{68491D61-0297-4A99-818B-347A7DA09D10}"/>
              </a:ext>
            </a:extLst>
          </p:cNvPr>
          <p:cNvSpPr>
            <a:spLocks noGrp="1"/>
          </p:cNvSpPr>
          <p:nvPr>
            <p:ph idx="1"/>
          </p:nvPr>
        </p:nvSpPr>
        <p:spPr/>
        <p:txBody>
          <a:bodyPr>
            <a:normAutofit fontScale="92500" lnSpcReduction="10000"/>
          </a:bodyPr>
          <a:lstStyle/>
          <a:p>
            <a:pPr marL="902970" indent="-857250">
              <a:buFont typeface="+mj-lt"/>
              <a:buAutoNum type="romanUcPeriod"/>
            </a:pPr>
            <a:r>
              <a:rPr lang="en-US" sz="4000" dirty="0">
                <a:latin typeface="Sitka Text" panose="02000505000000020004" pitchFamily="2" charset="0"/>
              </a:rPr>
              <a:t>Any medical procedure or intervention</a:t>
            </a:r>
          </a:p>
          <a:p>
            <a:pPr marL="902970" indent="-857250">
              <a:buFont typeface="+mj-lt"/>
              <a:buAutoNum type="romanUcPeriod"/>
            </a:pPr>
            <a:r>
              <a:rPr lang="en-US" sz="4000" dirty="0">
                <a:latin typeface="Sitka Text" panose="02000505000000020004" pitchFamily="2" charset="0"/>
              </a:rPr>
              <a:t>When administered to a patient or principal in an end-stage medical condition</a:t>
            </a:r>
          </a:p>
          <a:p>
            <a:pPr marL="902970" indent="-857250">
              <a:buFont typeface="+mj-lt"/>
              <a:buAutoNum type="romanUcPeriod"/>
            </a:pPr>
            <a:r>
              <a:rPr lang="en-US" sz="4000" dirty="0">
                <a:latin typeface="Sitka Text" panose="02000505000000020004" pitchFamily="2" charset="0"/>
              </a:rPr>
              <a:t>Which will serve:</a:t>
            </a:r>
          </a:p>
          <a:p>
            <a:pPr lvl="4">
              <a:buFont typeface="Courier New" panose="02070309020205020404" pitchFamily="49" charset="0"/>
              <a:buChar char="o"/>
            </a:pPr>
            <a:r>
              <a:rPr lang="en-US" sz="3400" dirty="0">
                <a:latin typeface="Sitka Text" panose="02000505000000020004" pitchFamily="2" charset="0"/>
              </a:rPr>
              <a:t> Only to prolong the process of dying</a:t>
            </a:r>
          </a:p>
          <a:p>
            <a:pPr lvl="4">
              <a:buFont typeface="Courier New" panose="02070309020205020404" pitchFamily="49" charset="0"/>
              <a:buChar char="o"/>
            </a:pPr>
            <a:r>
              <a:rPr lang="en-US" sz="3400" dirty="0">
                <a:latin typeface="Sitka Text" panose="02000505000000020004" pitchFamily="2" charset="0"/>
              </a:rPr>
              <a:t> </a:t>
            </a:r>
            <a:r>
              <a:rPr lang="en-US" sz="3400" b="1" dirty="0">
                <a:latin typeface="Sitka Text" panose="02000505000000020004" pitchFamily="2" charset="0"/>
              </a:rPr>
              <a:t>OR</a:t>
            </a:r>
            <a:r>
              <a:rPr lang="en-US" sz="3400" dirty="0">
                <a:latin typeface="Sitka Text" panose="02000505000000020004" pitchFamily="2" charset="0"/>
              </a:rPr>
              <a:t> maintain the individual in a permanent        </a:t>
            </a:r>
            <a:r>
              <a:rPr lang="en-US" sz="3400" dirty="0">
                <a:solidFill>
                  <a:schemeClr val="bg1"/>
                </a:solidFill>
                <a:latin typeface="Sitka Text" panose="02000505000000020004" pitchFamily="2" charset="0"/>
              </a:rPr>
              <a:t>i</a:t>
            </a:r>
            <a:r>
              <a:rPr lang="en-US" sz="3400" dirty="0">
                <a:latin typeface="Sitka Text" panose="02000505000000020004" pitchFamily="2" charset="0"/>
              </a:rPr>
              <a:t>state of unconsciousness </a:t>
            </a:r>
          </a:p>
        </p:txBody>
      </p:sp>
    </p:spTree>
    <p:extLst>
      <p:ext uri="{BB962C8B-B14F-4D97-AF65-F5344CB8AC3E}">
        <p14:creationId xmlns:p14="http://schemas.microsoft.com/office/powerpoint/2010/main" val="5035476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711325-9079-45A9-A11E-FB2525A1DC09}"/>
              </a:ext>
            </a:extLst>
          </p:cNvPr>
          <p:cNvSpPr>
            <a:spLocks noGrp="1"/>
          </p:cNvSpPr>
          <p:nvPr>
            <p:ph type="title"/>
          </p:nvPr>
        </p:nvSpPr>
        <p:spPr/>
        <p:txBody>
          <a:bodyPr/>
          <a:lstStyle/>
          <a:p>
            <a:r>
              <a:rPr lang="en-US" dirty="0">
                <a:solidFill>
                  <a:schemeClr val="tx1"/>
                </a:solidFill>
                <a:latin typeface="Sitka Text" panose="02000505000000020004" pitchFamily="2" charset="0"/>
              </a:rPr>
              <a:t>Types of Advance Directives </a:t>
            </a:r>
          </a:p>
        </p:txBody>
      </p:sp>
      <p:sp>
        <p:nvSpPr>
          <p:cNvPr id="6" name="Content Placeholder 5">
            <a:extLst>
              <a:ext uri="{FF2B5EF4-FFF2-40B4-BE49-F238E27FC236}">
                <a16:creationId xmlns:a16="http://schemas.microsoft.com/office/drawing/2014/main" id="{E003D9CC-7000-4E93-A128-9B2EDAE7AA91}"/>
              </a:ext>
            </a:extLst>
          </p:cNvPr>
          <p:cNvSpPr>
            <a:spLocks noGrp="1"/>
          </p:cNvSpPr>
          <p:nvPr>
            <p:ph idx="1"/>
          </p:nvPr>
        </p:nvSpPr>
        <p:spPr/>
        <p:txBody>
          <a:bodyPr>
            <a:normAutofit/>
          </a:bodyPr>
          <a:lstStyle/>
          <a:p>
            <a:pPr>
              <a:buFont typeface="Wingdings" panose="05000000000000000000" pitchFamily="2" charset="2"/>
              <a:buChar char="v"/>
            </a:pPr>
            <a:r>
              <a:rPr lang="en-US" sz="3200" dirty="0">
                <a:latin typeface="Sitka Text" panose="02000505000000020004" pitchFamily="2" charset="0"/>
              </a:rPr>
              <a:t> Health Care Directive </a:t>
            </a:r>
          </a:p>
          <a:p>
            <a:pPr lvl="2">
              <a:buFont typeface="Courier New" panose="02070309020205020404" pitchFamily="49" charset="0"/>
              <a:buChar char="o"/>
            </a:pPr>
            <a:r>
              <a:rPr lang="en-US" sz="2800" dirty="0">
                <a:latin typeface="Sitka Text" panose="02000505000000020004" pitchFamily="2" charset="0"/>
              </a:rPr>
              <a:t> Durable Health Care Power of Attorney </a:t>
            </a:r>
          </a:p>
          <a:p>
            <a:pPr marL="548640" lvl="2" indent="0">
              <a:buNone/>
            </a:pPr>
            <a:r>
              <a:rPr lang="en-US" sz="2800" b="1" dirty="0">
                <a:latin typeface="Sitka Text" panose="02000505000000020004" pitchFamily="2" charset="0"/>
              </a:rPr>
              <a:t>	PLUS</a:t>
            </a:r>
          </a:p>
          <a:p>
            <a:pPr lvl="2">
              <a:buFont typeface="Courier New" panose="02070309020205020404" pitchFamily="49" charset="0"/>
              <a:buChar char="o"/>
            </a:pPr>
            <a:r>
              <a:rPr lang="en-US" sz="2800" dirty="0">
                <a:latin typeface="Sitka Text" panose="02000505000000020004" pitchFamily="2" charset="0"/>
              </a:rPr>
              <a:t> Living Will</a:t>
            </a:r>
          </a:p>
          <a:p>
            <a:pPr>
              <a:buFont typeface="Wingdings" panose="05000000000000000000" pitchFamily="2" charset="2"/>
              <a:buChar char="v"/>
            </a:pPr>
            <a:r>
              <a:rPr lang="en-US" sz="3200" dirty="0">
                <a:latin typeface="Sitka Text" panose="02000505000000020004" pitchFamily="2" charset="0"/>
              </a:rPr>
              <a:t> DNR/Out of Hospital DNR</a:t>
            </a:r>
          </a:p>
          <a:p>
            <a:pPr>
              <a:buFont typeface="Wingdings" panose="05000000000000000000" pitchFamily="2" charset="2"/>
              <a:buChar char="v"/>
            </a:pPr>
            <a:endParaRPr lang="en-US" sz="3200" dirty="0">
              <a:latin typeface="Sitka Text" panose="02000505000000020004" pitchFamily="2" charset="0"/>
            </a:endParaRPr>
          </a:p>
          <a:p>
            <a:pPr>
              <a:buFont typeface="Wingdings" panose="05000000000000000000" pitchFamily="2" charset="2"/>
              <a:buChar char="v"/>
            </a:pPr>
            <a:r>
              <a:rPr lang="en-US" sz="3200" dirty="0">
                <a:latin typeface="Sitka Text" panose="02000505000000020004" pitchFamily="2" charset="0"/>
              </a:rPr>
              <a:t>Informal Health Care Decision Making </a:t>
            </a:r>
          </a:p>
        </p:txBody>
      </p:sp>
      <p:pic>
        <p:nvPicPr>
          <p:cNvPr id="7" name="Picture 6">
            <a:extLst>
              <a:ext uri="{FF2B5EF4-FFF2-40B4-BE49-F238E27FC236}">
                <a16:creationId xmlns:a16="http://schemas.microsoft.com/office/drawing/2014/main" id="{F749419C-C782-4501-921D-EE77438211BC}"/>
              </a:ext>
            </a:extLst>
          </p:cNvPr>
          <p:cNvPicPr>
            <a:picLocks noChangeAspect="1"/>
          </p:cNvPicPr>
          <p:nvPr/>
        </p:nvPicPr>
        <p:blipFill>
          <a:blip r:embed="rId3"/>
          <a:stretch>
            <a:fillRect/>
          </a:stretch>
        </p:blipFill>
        <p:spPr>
          <a:xfrm rot="510646">
            <a:off x="7926485" y="3471908"/>
            <a:ext cx="3411272" cy="149834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454777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C6670B3-7008-4223-BF40-9FE2D19120ED}"/>
              </a:ext>
            </a:extLst>
          </p:cNvPr>
          <p:cNvGraphicFramePr>
            <a:graphicFrameLocks noGrp="1"/>
          </p:cNvGraphicFramePr>
          <p:nvPr>
            <p:extLst>
              <p:ext uri="{D42A27DB-BD31-4B8C-83A1-F6EECF244321}">
                <p14:modId xmlns:p14="http://schemas.microsoft.com/office/powerpoint/2010/main" val="850009290"/>
              </p:ext>
            </p:extLst>
          </p:nvPr>
        </p:nvGraphicFramePr>
        <p:xfrm>
          <a:off x="438842" y="359985"/>
          <a:ext cx="11314315" cy="6138030"/>
        </p:xfrm>
        <a:graphic>
          <a:graphicData uri="http://schemas.openxmlformats.org/drawingml/2006/table">
            <a:tbl>
              <a:tblPr firstRow="1" bandRow="1">
                <a:tableStyleId>{3C2FFA5D-87B4-456A-9821-1D502468CF0F}</a:tableStyleId>
              </a:tblPr>
              <a:tblGrid>
                <a:gridCol w="2262863">
                  <a:extLst>
                    <a:ext uri="{9D8B030D-6E8A-4147-A177-3AD203B41FA5}">
                      <a16:colId xmlns:a16="http://schemas.microsoft.com/office/drawing/2014/main" val="1993324536"/>
                    </a:ext>
                  </a:extLst>
                </a:gridCol>
                <a:gridCol w="2262863">
                  <a:extLst>
                    <a:ext uri="{9D8B030D-6E8A-4147-A177-3AD203B41FA5}">
                      <a16:colId xmlns:a16="http://schemas.microsoft.com/office/drawing/2014/main" val="2066504976"/>
                    </a:ext>
                  </a:extLst>
                </a:gridCol>
                <a:gridCol w="2262863">
                  <a:extLst>
                    <a:ext uri="{9D8B030D-6E8A-4147-A177-3AD203B41FA5}">
                      <a16:colId xmlns:a16="http://schemas.microsoft.com/office/drawing/2014/main" val="1834773154"/>
                    </a:ext>
                  </a:extLst>
                </a:gridCol>
                <a:gridCol w="2262863">
                  <a:extLst>
                    <a:ext uri="{9D8B030D-6E8A-4147-A177-3AD203B41FA5}">
                      <a16:colId xmlns:a16="http://schemas.microsoft.com/office/drawing/2014/main" val="2150267355"/>
                    </a:ext>
                  </a:extLst>
                </a:gridCol>
                <a:gridCol w="2262863">
                  <a:extLst>
                    <a:ext uri="{9D8B030D-6E8A-4147-A177-3AD203B41FA5}">
                      <a16:colId xmlns:a16="http://schemas.microsoft.com/office/drawing/2014/main" val="1051641722"/>
                    </a:ext>
                  </a:extLst>
                </a:gridCol>
              </a:tblGrid>
              <a:tr h="549465">
                <a:tc>
                  <a:txBody>
                    <a:bodyPr/>
                    <a:lstStyle/>
                    <a:p>
                      <a:endParaRPr lang="en-US" dirty="0">
                        <a:solidFill>
                          <a:schemeClr val="bg1"/>
                        </a:solidFill>
                        <a:latin typeface="Sitka Text" panose="02000505000000020004" pitchFamily="2" charset="0"/>
                      </a:endParaRPr>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sz="3200" dirty="0">
                          <a:solidFill>
                            <a:schemeClr val="bg1"/>
                          </a:solidFill>
                          <a:effectLst>
                            <a:outerShdw blurRad="38100" dist="38100" dir="2700000" algn="tl">
                              <a:srgbClr val="000000">
                                <a:alpha val="43137"/>
                              </a:srgbClr>
                            </a:outerShdw>
                          </a:effectLst>
                          <a:latin typeface="Sitka Text" panose="02000505000000020004" pitchFamily="2" charset="0"/>
                        </a:rPr>
                        <a:t>HCPOA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sz="3200" dirty="0">
                          <a:solidFill>
                            <a:schemeClr val="bg1"/>
                          </a:solidFill>
                          <a:effectLst>
                            <a:outerShdw blurRad="38100" dist="38100" dir="2700000" algn="tl">
                              <a:srgbClr val="000000">
                                <a:alpha val="43137"/>
                              </a:srgbClr>
                            </a:outerShdw>
                          </a:effectLst>
                          <a:latin typeface="Sitka Text" panose="02000505000000020004" pitchFamily="2" charset="0"/>
                        </a:rPr>
                        <a:t>LW</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sz="3200" dirty="0">
                          <a:solidFill>
                            <a:schemeClr val="bg1"/>
                          </a:solidFill>
                          <a:effectLst>
                            <a:outerShdw blurRad="38100" dist="38100" dir="2700000" algn="tl">
                              <a:srgbClr val="000000">
                                <a:alpha val="43137"/>
                              </a:srgbClr>
                            </a:outerShdw>
                          </a:effectLst>
                          <a:latin typeface="Sitka Text" panose="02000505000000020004" pitchFamily="2" charset="0"/>
                        </a:rPr>
                        <a:t>DNR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sz="3200" dirty="0">
                          <a:solidFill>
                            <a:schemeClr val="bg1"/>
                          </a:solidFill>
                          <a:effectLst>
                            <a:outerShdw blurRad="38100" dist="38100" dir="2700000" algn="tl">
                              <a:srgbClr val="000000">
                                <a:alpha val="43137"/>
                              </a:srgbClr>
                            </a:outerShdw>
                          </a:effectLst>
                          <a:latin typeface="Sitka Text" panose="02000505000000020004" pitchFamily="2" charset="0"/>
                        </a:rPr>
                        <a:t>ADHC</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722601465"/>
                  </a:ext>
                </a:extLst>
              </a:tr>
              <a:tr h="1331555">
                <a:tc>
                  <a:txBody>
                    <a:bodyPr/>
                    <a:lstStyle/>
                    <a:p>
                      <a:pPr algn="ctr"/>
                      <a:r>
                        <a:rPr lang="en-US" sz="3200" dirty="0">
                          <a:solidFill>
                            <a:schemeClr val="bg1"/>
                          </a:solidFill>
                          <a:effectLst>
                            <a:outerShdw blurRad="38100" dist="38100" dir="2700000" algn="tl">
                              <a:srgbClr val="000000">
                                <a:alpha val="43137"/>
                              </a:srgbClr>
                            </a:outerShdw>
                          </a:effectLst>
                          <a:latin typeface="Sitka Text" panose="02000505000000020004" pitchFamily="2" charset="0"/>
                        </a:rPr>
                        <a:t>Who may create?</a:t>
                      </a:r>
                    </a:p>
                  </a:txBody>
                  <a:tcPr>
                    <a:lnL w="10000" cap="flat" cmpd="sng" algn="ctr">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399"/>
                    </a:solidFill>
                  </a:tcPr>
                </a:tc>
                <a:tc>
                  <a:txBody>
                    <a:bodyPr/>
                    <a:lstStyle/>
                    <a:p>
                      <a:pPr marL="285750" indent="-285750" algn="l">
                        <a:buFont typeface="Courier New" panose="02070309020205020404" pitchFamily="49" charset="0"/>
                        <a:buChar char="o"/>
                      </a:pPr>
                      <a:r>
                        <a:rPr lang="en-US" sz="1600" dirty="0">
                          <a:solidFill>
                            <a:schemeClr val="bg1"/>
                          </a:solidFill>
                          <a:latin typeface="Sitka Text" panose="02000505000000020004" pitchFamily="2" charset="0"/>
                        </a:rPr>
                        <a:t> 18+,  emancipated minor</a:t>
                      </a:r>
                    </a:p>
                    <a:p>
                      <a:pPr marL="285750" indent="-285750" algn="l">
                        <a:buFont typeface="Courier New" panose="02070309020205020404" pitchFamily="49" charset="0"/>
                        <a:buChar char="o"/>
                      </a:pPr>
                      <a:r>
                        <a:rPr lang="en-US" sz="1600" dirty="0">
                          <a:solidFill>
                            <a:schemeClr val="bg1"/>
                          </a:solidFill>
                          <a:latin typeface="Sitka Text" panose="02000505000000020004" pitchFamily="2" charset="0"/>
                        </a:rPr>
                        <a:t>Capacity</a:t>
                      </a:r>
                    </a:p>
                  </a:txBody>
                  <a:tcPr>
                    <a:lnL w="12700" cap="flat" cmpd="sng" algn="ctr">
                      <a:solidFill>
                        <a:schemeClr val="bg1"/>
                      </a:solidFill>
                      <a:prstDash val="solid"/>
                      <a:round/>
                      <a:headEnd type="none" w="med" len="med"/>
                      <a:tailEnd type="none" w="med" len="med"/>
                    </a:lnL>
                  </a:tcPr>
                </a:tc>
                <a:tc>
                  <a:txBody>
                    <a:bodyPr/>
                    <a:lstStyle/>
                    <a:p>
                      <a:pPr marL="285750" indent="-285750" algn="l">
                        <a:buFont typeface="Courier New" panose="02070309020205020404" pitchFamily="49" charset="0"/>
                        <a:buChar char="o"/>
                      </a:pPr>
                      <a:r>
                        <a:rPr lang="en-US" sz="1600" dirty="0">
                          <a:solidFill>
                            <a:schemeClr val="bg1"/>
                          </a:solidFill>
                          <a:latin typeface="Sitka Text" panose="02000505000000020004" pitchFamily="2" charset="0"/>
                        </a:rPr>
                        <a:t> 18+,  emancipated minor</a:t>
                      </a:r>
                    </a:p>
                    <a:p>
                      <a:pPr marL="285750" indent="-285750" algn="l">
                        <a:buFont typeface="Courier New" panose="02070309020205020404" pitchFamily="49" charset="0"/>
                        <a:buChar char="o"/>
                      </a:pPr>
                      <a:r>
                        <a:rPr lang="en-US" sz="1600" dirty="0">
                          <a:solidFill>
                            <a:schemeClr val="bg1"/>
                          </a:solidFill>
                          <a:latin typeface="Sitka Text" panose="02000505000000020004" pitchFamily="2" charset="0"/>
                        </a:rPr>
                        <a:t>Capacity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Sitka Text" panose="02000505000000020004" pitchFamily="2" charset="0"/>
                        </a:rPr>
                        <a:t>Individual with end stage medical condition </a:t>
                      </a:r>
                      <a:r>
                        <a:rPr lang="en-US" sz="1600" b="1" i="1" u="sng" dirty="0">
                          <a:solidFill>
                            <a:schemeClr val="bg1"/>
                          </a:solidFill>
                          <a:latin typeface="Sitka Text" panose="02000505000000020004" pitchFamily="2" charset="0"/>
                        </a:rPr>
                        <a:t>or</a:t>
                      </a:r>
                      <a:r>
                        <a:rPr lang="en-US" sz="1600" dirty="0">
                          <a:solidFill>
                            <a:schemeClr val="bg1"/>
                          </a:solidFill>
                          <a:latin typeface="Sitka Text" panose="02000505000000020004" pitchFamily="2" charset="0"/>
                        </a:rPr>
                        <a:t>  their HC representative</a:t>
                      </a:r>
                    </a:p>
                  </a:txBody>
                  <a:tcPr/>
                </a:tc>
                <a:tc>
                  <a:txBody>
                    <a:bodyPr/>
                    <a:lstStyle/>
                    <a:p>
                      <a:pPr marL="285750" indent="-285750" algn="l">
                        <a:buFont typeface="Courier New" panose="02070309020205020404" pitchFamily="49" charset="0"/>
                        <a:buChar char="o"/>
                      </a:pPr>
                      <a:r>
                        <a:rPr lang="en-US" sz="1600" dirty="0">
                          <a:solidFill>
                            <a:schemeClr val="bg1"/>
                          </a:solidFill>
                          <a:latin typeface="Sitka Text" panose="02000505000000020004" pitchFamily="2" charset="0"/>
                        </a:rPr>
                        <a:t> 18+,   emancipated minor</a:t>
                      </a:r>
                    </a:p>
                    <a:p>
                      <a:pPr marL="285750" indent="-285750" algn="l">
                        <a:buFont typeface="Courier New" panose="02070309020205020404" pitchFamily="49" charset="0"/>
                        <a:buChar char="o"/>
                      </a:pPr>
                      <a:r>
                        <a:rPr lang="en-US" sz="1600" dirty="0">
                          <a:solidFill>
                            <a:schemeClr val="bg1"/>
                          </a:solidFill>
                          <a:latin typeface="Sitka Text" panose="02000505000000020004" pitchFamily="2" charset="0"/>
                        </a:rPr>
                        <a:t>Capacity</a:t>
                      </a:r>
                    </a:p>
                  </a:txBody>
                  <a:tcPr/>
                </a:tc>
                <a:extLst>
                  <a:ext uri="{0D108BD9-81ED-4DB2-BD59-A6C34878D82A}">
                    <a16:rowId xmlns:a16="http://schemas.microsoft.com/office/drawing/2014/main" val="47904495"/>
                  </a:ext>
                </a:extLst>
              </a:tr>
              <a:tr h="387079">
                <a:tc>
                  <a:txBody>
                    <a:bodyPr/>
                    <a:lstStyle/>
                    <a:p>
                      <a:pPr algn="ctr"/>
                      <a:r>
                        <a:rPr lang="en-US" sz="1900" dirty="0">
                          <a:solidFill>
                            <a:schemeClr val="bg1"/>
                          </a:solidFill>
                          <a:effectLst>
                            <a:outerShdw blurRad="38100" dist="38100" dir="2700000" algn="tl">
                              <a:srgbClr val="000000">
                                <a:alpha val="43137"/>
                              </a:srgbClr>
                            </a:outerShdw>
                          </a:effectLst>
                          <a:latin typeface="Sitka Text" panose="02000505000000020004" pitchFamily="2" charset="0"/>
                        </a:rPr>
                        <a:t>Who must sign?</a:t>
                      </a:r>
                    </a:p>
                  </a:txBody>
                  <a:tcPr>
                    <a:lnL w="10000" cap="flat" cmpd="sng" algn="ctr">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399"/>
                    </a:solidFill>
                  </a:tcPr>
                </a:tc>
                <a:tc>
                  <a:txBody>
                    <a:bodyPr/>
                    <a:lstStyle/>
                    <a:p>
                      <a:pPr algn="ctr"/>
                      <a:r>
                        <a:rPr lang="en-US" sz="1600" dirty="0">
                          <a:solidFill>
                            <a:srgbClr val="003399"/>
                          </a:solidFill>
                          <a:latin typeface="Sitka Text" panose="02000505000000020004" pitchFamily="2" charset="0"/>
                        </a:rPr>
                        <a:t>Principal</a:t>
                      </a:r>
                    </a:p>
                  </a:txBody>
                  <a:tcPr>
                    <a:lnL w="12700" cap="flat" cmpd="sng" algn="ctr">
                      <a:solidFill>
                        <a:schemeClr val="bg1"/>
                      </a:solidFill>
                      <a:prstDash val="solid"/>
                      <a:round/>
                      <a:headEnd type="none" w="med" len="med"/>
                      <a:tailEnd type="none" w="med" len="med"/>
                    </a:lnL>
                  </a:tcPr>
                </a:tc>
                <a:tc>
                  <a:txBody>
                    <a:bodyPr/>
                    <a:lstStyle/>
                    <a:p>
                      <a:pPr algn="ctr"/>
                      <a:r>
                        <a:rPr lang="en-US" sz="1600" dirty="0">
                          <a:solidFill>
                            <a:srgbClr val="003399"/>
                          </a:solidFill>
                          <a:latin typeface="Sitka Text" panose="02000505000000020004" pitchFamily="2" charset="0"/>
                        </a:rPr>
                        <a:t>Principal</a:t>
                      </a:r>
                    </a:p>
                  </a:txBody>
                  <a:tcPr/>
                </a:tc>
                <a:tc>
                  <a:txBody>
                    <a:bodyPr/>
                    <a:lstStyle/>
                    <a:p>
                      <a:pPr algn="ctr"/>
                      <a:r>
                        <a:rPr lang="en-US" sz="1600" dirty="0">
                          <a:solidFill>
                            <a:srgbClr val="003399"/>
                          </a:solidFill>
                          <a:latin typeface="Sitka Text" panose="02000505000000020004" pitchFamily="2" charset="0"/>
                        </a:rPr>
                        <a:t>Physician</a:t>
                      </a:r>
                    </a:p>
                  </a:txBody>
                  <a:tcPr/>
                </a:tc>
                <a:tc>
                  <a:txBody>
                    <a:bodyPr/>
                    <a:lstStyle/>
                    <a:p>
                      <a:pPr algn="ctr"/>
                      <a:r>
                        <a:rPr lang="en-US" sz="1600" dirty="0">
                          <a:solidFill>
                            <a:srgbClr val="003399"/>
                          </a:solidFill>
                          <a:latin typeface="Sitka Text" panose="02000505000000020004" pitchFamily="2" charset="0"/>
                        </a:rPr>
                        <a:t>Principal </a:t>
                      </a:r>
                    </a:p>
                  </a:txBody>
                  <a:tcPr/>
                </a:tc>
                <a:extLst>
                  <a:ext uri="{0D108BD9-81ED-4DB2-BD59-A6C34878D82A}">
                    <a16:rowId xmlns:a16="http://schemas.microsoft.com/office/drawing/2014/main" val="2970857375"/>
                  </a:ext>
                </a:extLst>
              </a:tr>
              <a:tr h="681260">
                <a:tc>
                  <a:txBody>
                    <a:bodyPr/>
                    <a:lstStyle/>
                    <a:p>
                      <a:pPr algn="ctr"/>
                      <a:r>
                        <a:rPr lang="en-US" sz="1900" dirty="0">
                          <a:solidFill>
                            <a:schemeClr val="bg1"/>
                          </a:solidFill>
                          <a:effectLst>
                            <a:outerShdw blurRad="38100" dist="38100" dir="2700000" algn="tl">
                              <a:srgbClr val="000000">
                                <a:alpha val="43137"/>
                              </a:srgbClr>
                            </a:outerShdw>
                          </a:effectLst>
                          <a:latin typeface="Sitka Text" panose="02000505000000020004" pitchFamily="2" charset="0"/>
                        </a:rPr>
                        <a:t>Who may revoke?</a:t>
                      </a:r>
                    </a:p>
                  </a:txBody>
                  <a:tcPr>
                    <a:lnL w="10000" cap="flat" cmpd="sng" algn="ctr">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399"/>
                    </a:solidFill>
                  </a:tcPr>
                </a:tc>
                <a:tc>
                  <a:txBody>
                    <a:bodyPr/>
                    <a:lstStyle/>
                    <a:p>
                      <a:pPr algn="ctr"/>
                      <a:r>
                        <a:rPr lang="en-US" sz="1600" dirty="0">
                          <a:solidFill>
                            <a:schemeClr val="bg1"/>
                          </a:solidFill>
                          <a:latin typeface="Sitka Text" panose="02000505000000020004" pitchFamily="2" charset="0"/>
                        </a:rPr>
                        <a:t>Principal with capacity</a:t>
                      </a:r>
                    </a:p>
                  </a:txBody>
                  <a:tcPr>
                    <a:lnL w="12700" cap="flat" cmpd="sng" algn="ctr">
                      <a:solidFill>
                        <a:schemeClr val="bg1"/>
                      </a:solidFill>
                      <a:prstDash val="solid"/>
                      <a:round/>
                      <a:headEnd type="none" w="med" len="med"/>
                      <a:tailEnd type="none" w="med" len="med"/>
                    </a:lnL>
                  </a:tcPr>
                </a:tc>
                <a:tc>
                  <a:txBody>
                    <a:bodyPr/>
                    <a:lstStyle/>
                    <a:p>
                      <a:pPr algn="ctr"/>
                      <a:r>
                        <a:rPr lang="en-US" sz="1600" dirty="0">
                          <a:solidFill>
                            <a:schemeClr val="bg1"/>
                          </a:solidFill>
                          <a:latin typeface="Sitka Text" panose="02000505000000020004" pitchFamily="2" charset="0"/>
                        </a:rPr>
                        <a:t>Principal with or without capacity</a:t>
                      </a:r>
                    </a:p>
                  </a:txBody>
                  <a:tcPr/>
                </a:tc>
                <a:tc>
                  <a:txBody>
                    <a:bodyPr/>
                    <a:lstStyle/>
                    <a:p>
                      <a:pPr algn="ctr"/>
                      <a:r>
                        <a:rPr lang="en-US" sz="1600" dirty="0">
                          <a:solidFill>
                            <a:schemeClr val="bg1"/>
                          </a:solidFill>
                          <a:latin typeface="Sitka Text" panose="02000505000000020004" pitchFamily="2" charset="0"/>
                        </a:rPr>
                        <a:t>Principal with or without capacity</a:t>
                      </a:r>
                    </a:p>
                  </a:txBody>
                  <a:tcPr/>
                </a:tc>
                <a:tc>
                  <a:txBody>
                    <a:bodyPr/>
                    <a:lstStyle/>
                    <a:p>
                      <a:pPr algn="ctr"/>
                      <a:r>
                        <a:rPr lang="en-US" sz="1600" dirty="0">
                          <a:solidFill>
                            <a:schemeClr val="bg1"/>
                          </a:solidFill>
                          <a:latin typeface="Sitka Text" panose="02000505000000020004" pitchFamily="2" charset="0"/>
                        </a:rPr>
                        <a:t>Principal with or without capacity</a:t>
                      </a:r>
                    </a:p>
                  </a:txBody>
                  <a:tcPr/>
                </a:tc>
                <a:extLst>
                  <a:ext uri="{0D108BD9-81ED-4DB2-BD59-A6C34878D82A}">
                    <a16:rowId xmlns:a16="http://schemas.microsoft.com/office/drawing/2014/main" val="3902074041"/>
                  </a:ext>
                </a:extLst>
              </a:tr>
              <a:tr h="1099750">
                <a:tc>
                  <a:txBody>
                    <a:bodyPr/>
                    <a:lstStyle/>
                    <a:p>
                      <a:pPr algn="ctr"/>
                      <a:r>
                        <a:rPr lang="en-US" sz="1900" dirty="0">
                          <a:solidFill>
                            <a:schemeClr val="bg1"/>
                          </a:solidFill>
                          <a:effectLst>
                            <a:outerShdw blurRad="38100" dist="38100" dir="2700000" algn="tl">
                              <a:srgbClr val="000000">
                                <a:alpha val="43137"/>
                              </a:srgbClr>
                            </a:outerShdw>
                          </a:effectLst>
                          <a:latin typeface="Sitka Text" panose="02000505000000020004" pitchFamily="2" charset="0"/>
                        </a:rPr>
                        <a:t>When effective/</a:t>
                      </a:r>
                    </a:p>
                    <a:p>
                      <a:pPr algn="ctr"/>
                      <a:r>
                        <a:rPr lang="en-US" sz="1900" dirty="0">
                          <a:solidFill>
                            <a:schemeClr val="bg1"/>
                          </a:solidFill>
                          <a:effectLst>
                            <a:outerShdw blurRad="38100" dist="38100" dir="2700000" algn="tl">
                              <a:srgbClr val="000000">
                                <a:alpha val="43137"/>
                              </a:srgbClr>
                            </a:outerShdw>
                          </a:effectLst>
                          <a:latin typeface="Sitka Text" panose="02000505000000020004" pitchFamily="2" charset="0"/>
                        </a:rPr>
                        <a:t>implicated?</a:t>
                      </a:r>
                    </a:p>
                  </a:txBody>
                  <a:tcPr>
                    <a:lnL w="10000" cap="flat" cmpd="sng" algn="ctr">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399"/>
                    </a:solidFill>
                  </a:tcPr>
                </a:tc>
                <a:tc>
                  <a:txBody>
                    <a:bodyPr/>
                    <a:lstStyle/>
                    <a:p>
                      <a:pPr algn="ctr"/>
                      <a:r>
                        <a:rPr lang="en-US" sz="1600" dirty="0">
                          <a:solidFill>
                            <a:srgbClr val="003399"/>
                          </a:solidFill>
                          <a:latin typeface="Sitka Text" panose="02000505000000020004" pitchFamily="2" charset="0"/>
                        </a:rPr>
                        <a:t>Immediately </a:t>
                      </a:r>
                    </a:p>
                    <a:p>
                      <a:pPr algn="ctr"/>
                      <a:r>
                        <a:rPr lang="en-US" sz="1600" dirty="0">
                          <a:solidFill>
                            <a:srgbClr val="003399"/>
                          </a:solidFill>
                          <a:latin typeface="Sitka Text" panose="02000505000000020004" pitchFamily="2" charset="0"/>
                        </a:rPr>
                        <a:t>or </a:t>
                      </a:r>
                    </a:p>
                    <a:p>
                      <a:pPr algn="ctr"/>
                      <a:r>
                        <a:rPr lang="en-US" sz="1600" dirty="0">
                          <a:solidFill>
                            <a:srgbClr val="003399"/>
                          </a:solidFill>
                          <a:latin typeface="Sitka Text" panose="02000505000000020004" pitchFamily="2" charset="0"/>
                        </a:rPr>
                        <a:t>upon incapacity</a:t>
                      </a:r>
                    </a:p>
                  </a:txBody>
                  <a:tcPr>
                    <a:lnL w="12700" cap="flat" cmpd="sng" algn="ctr">
                      <a:solidFill>
                        <a:schemeClr val="bg1"/>
                      </a:solidFill>
                      <a:prstDash val="solid"/>
                      <a:round/>
                      <a:headEnd type="none" w="med" len="med"/>
                      <a:tailEnd type="none" w="med" len="med"/>
                    </a:lnL>
                  </a:tcPr>
                </a:tc>
                <a:tc>
                  <a:txBody>
                    <a:bodyPr/>
                    <a:lstStyle/>
                    <a:p>
                      <a:pPr algn="ctr"/>
                      <a:r>
                        <a:rPr lang="en-US" sz="1600" dirty="0">
                          <a:solidFill>
                            <a:srgbClr val="003399"/>
                          </a:solidFill>
                          <a:latin typeface="Sitka Text" panose="02000505000000020004" pitchFamily="2" charset="0"/>
                        </a:rPr>
                        <a:t>End-stage medical condition only </a:t>
                      </a:r>
                    </a:p>
                  </a:txBody>
                  <a:tcPr/>
                </a:tc>
                <a:tc>
                  <a:txBody>
                    <a:bodyPr/>
                    <a:lstStyle/>
                    <a:p>
                      <a:pPr algn="ctr"/>
                      <a:r>
                        <a:rPr lang="en-US" sz="1600" dirty="0">
                          <a:solidFill>
                            <a:srgbClr val="003399"/>
                          </a:solidFill>
                          <a:latin typeface="Sitka Text" panose="02000505000000020004" pitchFamily="2" charset="0"/>
                        </a:rPr>
                        <a:t>When cardiac or respiratory arrest</a:t>
                      </a:r>
                    </a:p>
                  </a:txBody>
                  <a:tcPr/>
                </a:tc>
                <a:tc>
                  <a:txBody>
                    <a:bodyPr/>
                    <a:lstStyle/>
                    <a:p>
                      <a:pPr algn="ctr"/>
                      <a:r>
                        <a:rPr lang="en-US" sz="1600" dirty="0">
                          <a:solidFill>
                            <a:srgbClr val="003399"/>
                          </a:solidFill>
                          <a:latin typeface="Sitka Text" panose="02000505000000020004" pitchFamily="2" charset="0"/>
                        </a:rPr>
                        <a:t>End-stage medical condition </a:t>
                      </a:r>
                    </a:p>
                    <a:p>
                      <a:pPr algn="ctr"/>
                      <a:r>
                        <a:rPr lang="en-US" sz="1600" b="1" i="1" dirty="0">
                          <a:solidFill>
                            <a:srgbClr val="003399"/>
                          </a:solidFill>
                          <a:latin typeface="Sitka Text" panose="02000505000000020004" pitchFamily="2" charset="0"/>
                        </a:rPr>
                        <a:t>and </a:t>
                      </a:r>
                    </a:p>
                    <a:p>
                      <a:pPr algn="ctr"/>
                      <a:r>
                        <a:rPr lang="en-US" sz="1600" i="0" dirty="0">
                          <a:solidFill>
                            <a:srgbClr val="003399"/>
                          </a:solidFill>
                          <a:latin typeface="Sitka Text" panose="02000505000000020004" pitchFamily="2" charset="0"/>
                        </a:rPr>
                        <a:t>EMS are involved </a:t>
                      </a:r>
                      <a:endParaRPr lang="en-US" sz="1600" i="1" dirty="0">
                        <a:solidFill>
                          <a:srgbClr val="003399"/>
                        </a:solidFill>
                        <a:latin typeface="Sitka Text" panose="02000505000000020004" pitchFamily="2" charset="0"/>
                      </a:endParaRPr>
                    </a:p>
                  </a:txBody>
                  <a:tcPr/>
                </a:tc>
                <a:extLst>
                  <a:ext uri="{0D108BD9-81ED-4DB2-BD59-A6C34878D82A}">
                    <a16:rowId xmlns:a16="http://schemas.microsoft.com/office/drawing/2014/main" val="2459503858"/>
                  </a:ext>
                </a:extLst>
              </a:tr>
              <a:tr h="1083824">
                <a:tc>
                  <a:txBody>
                    <a:bodyPr/>
                    <a:lstStyle/>
                    <a:p>
                      <a:pPr algn="ctr"/>
                      <a:r>
                        <a:rPr lang="en-US" sz="1900" dirty="0">
                          <a:solidFill>
                            <a:schemeClr val="bg1"/>
                          </a:solidFill>
                          <a:effectLst>
                            <a:outerShdw blurRad="38100" dist="38100" dir="2700000" algn="tl">
                              <a:srgbClr val="000000">
                                <a:alpha val="43137"/>
                              </a:srgbClr>
                            </a:outerShdw>
                          </a:effectLst>
                          <a:latin typeface="Sitka Text" panose="02000505000000020004" pitchFamily="2" charset="0"/>
                        </a:rPr>
                        <a:t>Binding on medical personnel?</a:t>
                      </a:r>
                    </a:p>
                  </a:txBody>
                  <a:tcPr>
                    <a:lnL w="10000" cap="flat" cmpd="sng" algn="ctr">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399"/>
                    </a:solidFill>
                  </a:tcPr>
                </a:tc>
                <a:tc>
                  <a:txBody>
                    <a:bodyPr/>
                    <a:lstStyle/>
                    <a:p>
                      <a:pPr algn="ctr"/>
                      <a:r>
                        <a:rPr lang="en-US" sz="1600" dirty="0">
                          <a:solidFill>
                            <a:schemeClr val="bg1"/>
                          </a:solidFill>
                          <a:latin typeface="Sitka Text" panose="02000505000000020004" pitchFamily="2" charset="0"/>
                        </a:rPr>
                        <a:t>Yes*</a:t>
                      </a:r>
                    </a:p>
                    <a:p>
                      <a:pPr algn="ctr"/>
                      <a:r>
                        <a:rPr lang="en-US" sz="1600" dirty="0">
                          <a:solidFill>
                            <a:schemeClr val="bg1"/>
                          </a:solidFill>
                          <a:latin typeface="Sitka Text" panose="02000505000000020004" pitchFamily="2" charset="0"/>
                        </a:rPr>
                        <a:t>(provider may object)</a:t>
                      </a:r>
                    </a:p>
                  </a:txBody>
                  <a:tcPr>
                    <a:lnL w="12700" cap="flat" cmpd="sng" algn="ctr">
                      <a:solidFill>
                        <a:schemeClr val="bg1"/>
                      </a:solidFill>
                      <a:prstDash val="solid"/>
                      <a:round/>
                      <a:headEnd type="none" w="med" len="med"/>
                      <a:tailEnd type="none" w="med" len="med"/>
                    </a:lnL>
                  </a:tcPr>
                </a:tc>
                <a:tc>
                  <a:txBody>
                    <a:bodyPr/>
                    <a:lstStyle/>
                    <a:p>
                      <a:pPr algn="ctr"/>
                      <a:r>
                        <a:rPr lang="en-US" sz="1600" dirty="0">
                          <a:solidFill>
                            <a:schemeClr val="bg1"/>
                          </a:solidFill>
                          <a:latin typeface="Sitka Text" panose="02000505000000020004" pitchFamily="2" charset="0"/>
                        </a:rPr>
                        <a:t>Yes*</a:t>
                      </a:r>
                    </a:p>
                    <a:p>
                      <a:pPr algn="ctr"/>
                      <a:r>
                        <a:rPr lang="en-US" sz="1600" dirty="0">
                          <a:solidFill>
                            <a:schemeClr val="bg1"/>
                          </a:solidFill>
                          <a:latin typeface="Sitka Text" panose="02000505000000020004" pitchFamily="2" charset="0"/>
                        </a:rPr>
                        <a:t>(provider may object)</a:t>
                      </a:r>
                    </a:p>
                    <a:p>
                      <a:pPr algn="ctr"/>
                      <a:endParaRPr lang="en-US" sz="1600" dirty="0">
                        <a:solidFill>
                          <a:schemeClr val="bg1"/>
                        </a:solidFill>
                        <a:latin typeface="Sitka Text" panose="02000505000000020004" pitchFamily="2" charset="0"/>
                      </a:endParaRPr>
                    </a:p>
                  </a:txBody>
                  <a:tcPr/>
                </a:tc>
                <a:tc>
                  <a:txBody>
                    <a:bodyPr/>
                    <a:lstStyle/>
                    <a:p>
                      <a:pPr algn="ctr"/>
                      <a:r>
                        <a:rPr lang="en-US" sz="1600" dirty="0">
                          <a:solidFill>
                            <a:schemeClr val="bg1"/>
                          </a:solidFill>
                          <a:latin typeface="Sitka Text" panose="02000505000000020004" pitchFamily="2" charset="0"/>
                        </a:rPr>
                        <a:t>Yes</a:t>
                      </a:r>
                    </a:p>
                  </a:txBody>
                  <a:tcPr/>
                </a:tc>
                <a:tc>
                  <a:txBody>
                    <a:bodyPr/>
                    <a:lstStyle/>
                    <a:p>
                      <a:pPr algn="ctr"/>
                      <a:r>
                        <a:rPr lang="en-US" sz="1600" dirty="0">
                          <a:solidFill>
                            <a:schemeClr val="bg1"/>
                          </a:solidFill>
                          <a:latin typeface="Sitka Text" panose="02000505000000020004" pitchFamily="2" charset="0"/>
                        </a:rPr>
                        <a:t>Yes*</a:t>
                      </a:r>
                    </a:p>
                    <a:p>
                      <a:pPr algn="ctr"/>
                      <a:r>
                        <a:rPr lang="en-US" sz="1600" dirty="0">
                          <a:solidFill>
                            <a:schemeClr val="bg1"/>
                          </a:solidFill>
                          <a:latin typeface="Sitka Text" panose="02000505000000020004" pitchFamily="2" charset="0"/>
                        </a:rPr>
                        <a:t>(provider may object)</a:t>
                      </a:r>
                    </a:p>
                    <a:p>
                      <a:pPr algn="ctr"/>
                      <a:r>
                        <a:rPr lang="en-US" sz="1600" dirty="0">
                          <a:solidFill>
                            <a:schemeClr val="bg1"/>
                          </a:solidFill>
                          <a:latin typeface="Sitka Text" panose="02000505000000020004" pitchFamily="2" charset="0"/>
                        </a:rPr>
                        <a:t> </a:t>
                      </a:r>
                    </a:p>
                  </a:txBody>
                  <a:tcPr/>
                </a:tc>
                <a:extLst>
                  <a:ext uri="{0D108BD9-81ED-4DB2-BD59-A6C34878D82A}">
                    <a16:rowId xmlns:a16="http://schemas.microsoft.com/office/drawing/2014/main" val="3988654528"/>
                  </a:ext>
                </a:extLst>
              </a:tr>
              <a:tr h="975442">
                <a:tc>
                  <a:txBody>
                    <a:bodyPr/>
                    <a:lstStyle/>
                    <a:p>
                      <a:pPr algn="ctr"/>
                      <a:r>
                        <a:rPr lang="en-US" sz="1900" dirty="0">
                          <a:solidFill>
                            <a:schemeClr val="bg1"/>
                          </a:solidFill>
                          <a:effectLst>
                            <a:outerShdw blurRad="38100" dist="38100" dir="2700000" algn="tl">
                              <a:srgbClr val="000000">
                                <a:alpha val="43137"/>
                              </a:srgbClr>
                            </a:outerShdw>
                          </a:effectLst>
                          <a:latin typeface="Sitka Text" panose="02000505000000020004" pitchFamily="2" charset="0"/>
                        </a:rPr>
                        <a:t>Binding on emergency personnel? </a:t>
                      </a:r>
                    </a:p>
                  </a:txBody>
                  <a:tcPr>
                    <a:lnL w="10000" cap="flat" cmpd="sng" algn="ctr">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0000" cap="flat" cmpd="sng" algn="ctr">
                      <a:noFill/>
                      <a:prstDash val="solid"/>
                    </a:lnB>
                    <a:lnTlToBr w="12700" cmpd="sng">
                      <a:noFill/>
                      <a:prstDash val="solid"/>
                    </a:lnTlToBr>
                    <a:lnBlToTr w="12700" cmpd="sng">
                      <a:noFill/>
                      <a:prstDash val="solid"/>
                    </a:lnBlToTr>
                    <a:solidFill>
                      <a:srgbClr val="003399"/>
                    </a:solidFill>
                  </a:tcPr>
                </a:tc>
                <a:tc>
                  <a:txBody>
                    <a:bodyPr/>
                    <a:lstStyle/>
                    <a:p>
                      <a:pPr algn="ctr"/>
                      <a:r>
                        <a:rPr lang="en-US" sz="1600" dirty="0">
                          <a:solidFill>
                            <a:srgbClr val="003399"/>
                          </a:solidFill>
                          <a:latin typeface="Sitka Text" panose="02000505000000020004" pitchFamily="2" charset="0"/>
                        </a:rPr>
                        <a:t>No </a:t>
                      </a:r>
                    </a:p>
                  </a:txBody>
                  <a:tcPr>
                    <a:lnL w="12700" cap="flat" cmpd="sng" algn="ctr">
                      <a:solidFill>
                        <a:schemeClr val="bg1"/>
                      </a:solidFill>
                      <a:prstDash val="solid"/>
                      <a:round/>
                      <a:headEnd type="none" w="med" len="med"/>
                      <a:tailEnd type="none" w="med" len="med"/>
                    </a:lnL>
                  </a:tcPr>
                </a:tc>
                <a:tc>
                  <a:txBody>
                    <a:bodyPr/>
                    <a:lstStyle/>
                    <a:p>
                      <a:pPr algn="ctr"/>
                      <a:r>
                        <a:rPr lang="en-US" sz="1600" dirty="0">
                          <a:solidFill>
                            <a:srgbClr val="003399"/>
                          </a:solidFill>
                          <a:latin typeface="Sitka Text" panose="02000505000000020004" pitchFamily="2" charset="0"/>
                        </a:rPr>
                        <a:t>No </a:t>
                      </a:r>
                    </a:p>
                  </a:txBody>
                  <a:tcPr/>
                </a:tc>
                <a:tc>
                  <a:txBody>
                    <a:bodyPr/>
                    <a:lstStyle/>
                    <a:p>
                      <a:pPr algn="ctr"/>
                      <a:r>
                        <a:rPr lang="en-US" sz="1600" dirty="0">
                          <a:solidFill>
                            <a:srgbClr val="003399"/>
                          </a:solidFill>
                          <a:latin typeface="Sitka Text" panose="02000505000000020004" pitchFamily="2" charset="0"/>
                        </a:rPr>
                        <a:t>Yes</a:t>
                      </a:r>
                    </a:p>
                    <a:p>
                      <a:pPr algn="ctr"/>
                      <a:r>
                        <a:rPr lang="en-US" sz="1600" dirty="0">
                          <a:solidFill>
                            <a:srgbClr val="003399"/>
                          </a:solidFill>
                          <a:latin typeface="Sitka Text" panose="02000505000000020004" pitchFamily="2" charset="0"/>
                        </a:rPr>
                        <a:t>(out of hospital DNR)</a:t>
                      </a:r>
                    </a:p>
                  </a:txBody>
                  <a:tcPr/>
                </a:tc>
                <a:tc>
                  <a:txBody>
                    <a:bodyPr/>
                    <a:lstStyle/>
                    <a:p>
                      <a:pPr algn="ctr"/>
                      <a:r>
                        <a:rPr lang="en-US" sz="1600" dirty="0">
                          <a:solidFill>
                            <a:srgbClr val="003399"/>
                          </a:solidFill>
                          <a:latin typeface="Sitka Text" panose="02000505000000020004" pitchFamily="2" charset="0"/>
                        </a:rPr>
                        <a:t>No</a:t>
                      </a:r>
                    </a:p>
                  </a:txBody>
                  <a:tcPr/>
                </a:tc>
                <a:extLst>
                  <a:ext uri="{0D108BD9-81ED-4DB2-BD59-A6C34878D82A}">
                    <a16:rowId xmlns:a16="http://schemas.microsoft.com/office/drawing/2014/main" val="2741432073"/>
                  </a:ext>
                </a:extLst>
              </a:tr>
            </a:tbl>
          </a:graphicData>
        </a:graphic>
      </p:graphicFrame>
    </p:spTree>
    <p:extLst>
      <p:ext uri="{BB962C8B-B14F-4D97-AF65-F5344CB8AC3E}">
        <p14:creationId xmlns:p14="http://schemas.microsoft.com/office/powerpoint/2010/main" val="825523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A1DD8-C8DA-429D-889F-9063D6DBFD94}"/>
              </a:ext>
            </a:extLst>
          </p:cNvPr>
          <p:cNvSpPr>
            <a:spLocks noGrp="1"/>
          </p:cNvSpPr>
          <p:nvPr>
            <p:ph type="title"/>
          </p:nvPr>
        </p:nvSpPr>
        <p:spPr>
          <a:xfrm>
            <a:off x="488515" y="609600"/>
            <a:ext cx="11114905" cy="1356360"/>
          </a:xfrm>
        </p:spPr>
        <p:txBody>
          <a:bodyPr/>
          <a:lstStyle/>
          <a:p>
            <a:r>
              <a:rPr lang="en-US" dirty="0">
                <a:solidFill>
                  <a:schemeClr val="tx1"/>
                </a:solidFill>
                <a:latin typeface="Sitka Text" panose="02000505000000020004" pitchFamily="2" charset="0"/>
              </a:rPr>
              <a:t>Meet the Presenters: Kimberly M. Partain</a:t>
            </a:r>
          </a:p>
        </p:txBody>
      </p:sp>
      <p:sp>
        <p:nvSpPr>
          <p:cNvPr id="6" name="Content Placeholder 5">
            <a:extLst>
              <a:ext uri="{FF2B5EF4-FFF2-40B4-BE49-F238E27FC236}">
                <a16:creationId xmlns:a16="http://schemas.microsoft.com/office/drawing/2014/main" id="{7C6B36ED-896E-425D-BE52-5EF878329336}"/>
              </a:ext>
            </a:extLst>
          </p:cNvPr>
          <p:cNvSpPr>
            <a:spLocks noGrp="1"/>
          </p:cNvSpPr>
          <p:nvPr>
            <p:ph sz="half" idx="2"/>
          </p:nvPr>
        </p:nvSpPr>
        <p:spPr>
          <a:xfrm>
            <a:off x="5411244" y="2057400"/>
            <a:ext cx="5611248" cy="4023360"/>
          </a:xfrm>
        </p:spPr>
        <p:txBody>
          <a:bodyPr>
            <a:normAutofit lnSpcReduction="10000"/>
          </a:bodyPr>
          <a:lstStyle/>
          <a:p>
            <a:r>
              <a:rPr lang="en-US" sz="1800" dirty="0"/>
              <a:t>Since earning her bachelor’s degree from the University of Georgia and her Juris Doctor degree from the University of Alabama School of Law, Kimberly M. Partain has gone on to assist clients with business formation, estate planning, long-term care planning and special needs planning for over 17 years. Kimberly has trained and educated attorneys across the nation in Elder Law, Medicaid Planning, Special Needs Planning, and Trust Law.</a:t>
            </a:r>
          </a:p>
          <a:p>
            <a:r>
              <a:rPr lang="en-US" sz="1800" dirty="0"/>
              <a:t>Kimberly was a 5-time champion and Ambassador for the National Alzheimer’s Association and is proud to have lobbied in Washington D.C. to have the Hope for Alzheimer’s Act unanimously voted into law. Kimberly is a member of the National Academy of Elder Law Attorneys and believes it is her mission in life “to help all people age with dignity”.</a:t>
            </a:r>
          </a:p>
        </p:txBody>
      </p:sp>
      <p:pic>
        <p:nvPicPr>
          <p:cNvPr id="7" name="Content Placeholder 6" descr="A person smiling for the camera&#10;&#10;Description automatically generated with medium confidence">
            <a:extLst>
              <a:ext uri="{FF2B5EF4-FFF2-40B4-BE49-F238E27FC236}">
                <a16:creationId xmlns:a16="http://schemas.microsoft.com/office/drawing/2014/main" id="{FCBDE5D2-832F-44A1-9246-00656D329A0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177882" y="2057400"/>
            <a:ext cx="2684799" cy="4022725"/>
          </a:xfrm>
        </p:spPr>
      </p:pic>
    </p:spTree>
    <p:extLst>
      <p:ext uri="{BB962C8B-B14F-4D97-AF65-F5344CB8AC3E}">
        <p14:creationId xmlns:p14="http://schemas.microsoft.com/office/powerpoint/2010/main" val="41545500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A2E31-DFFD-40E8-BD55-6FE05DFE3E59}"/>
              </a:ext>
            </a:extLst>
          </p:cNvPr>
          <p:cNvSpPr>
            <a:spLocks noGrp="1"/>
          </p:cNvSpPr>
          <p:nvPr>
            <p:ph type="title"/>
          </p:nvPr>
        </p:nvSpPr>
        <p:spPr>
          <a:xfrm>
            <a:off x="1118380" y="345833"/>
            <a:ext cx="9875520" cy="1356360"/>
          </a:xfrm>
        </p:spPr>
        <p:txBody>
          <a:bodyPr/>
          <a:lstStyle/>
          <a:p>
            <a:r>
              <a:rPr lang="en-US" dirty="0">
                <a:solidFill>
                  <a:schemeClr val="tx1"/>
                </a:solidFill>
                <a:latin typeface="Sitka Text" panose="02000505000000020004" pitchFamily="2" charset="0"/>
              </a:rPr>
              <a:t>Who Makes Decisions? </a:t>
            </a:r>
          </a:p>
        </p:txBody>
      </p:sp>
      <p:graphicFrame>
        <p:nvGraphicFramePr>
          <p:cNvPr id="4" name="Content Placeholder 3">
            <a:extLst>
              <a:ext uri="{FF2B5EF4-FFF2-40B4-BE49-F238E27FC236}">
                <a16:creationId xmlns:a16="http://schemas.microsoft.com/office/drawing/2014/main" id="{CA5EA6AA-3329-4584-9275-F93C6B2F0DDD}"/>
              </a:ext>
            </a:extLst>
          </p:cNvPr>
          <p:cNvGraphicFramePr>
            <a:graphicFrameLocks noGrp="1"/>
          </p:cNvGraphicFramePr>
          <p:nvPr>
            <p:ph idx="1"/>
            <p:extLst>
              <p:ext uri="{D42A27DB-BD31-4B8C-83A1-F6EECF244321}">
                <p14:modId xmlns:p14="http://schemas.microsoft.com/office/powerpoint/2010/main" val="1285079787"/>
              </p:ext>
            </p:extLst>
          </p:nvPr>
        </p:nvGraphicFramePr>
        <p:xfrm>
          <a:off x="576774" y="1491178"/>
          <a:ext cx="10958732" cy="4546209"/>
        </p:xfrm>
        <a:graphic>
          <a:graphicData uri="http://schemas.openxmlformats.org/drawingml/2006/table">
            <a:tbl>
              <a:tblPr firstRow="1" bandRow="1">
                <a:tableStyleId>{5C22544A-7EE6-4342-B048-85BDC9FD1C3A}</a:tableStyleId>
              </a:tblPr>
              <a:tblGrid>
                <a:gridCol w="2882450">
                  <a:extLst>
                    <a:ext uri="{9D8B030D-6E8A-4147-A177-3AD203B41FA5}">
                      <a16:colId xmlns:a16="http://schemas.microsoft.com/office/drawing/2014/main" val="1914567741"/>
                    </a:ext>
                  </a:extLst>
                </a:gridCol>
                <a:gridCol w="2692094">
                  <a:extLst>
                    <a:ext uri="{9D8B030D-6E8A-4147-A177-3AD203B41FA5}">
                      <a16:colId xmlns:a16="http://schemas.microsoft.com/office/drawing/2014/main" val="4101423053"/>
                    </a:ext>
                  </a:extLst>
                </a:gridCol>
                <a:gridCol w="2692094">
                  <a:extLst>
                    <a:ext uri="{9D8B030D-6E8A-4147-A177-3AD203B41FA5}">
                      <a16:colId xmlns:a16="http://schemas.microsoft.com/office/drawing/2014/main" val="1734170866"/>
                    </a:ext>
                  </a:extLst>
                </a:gridCol>
                <a:gridCol w="2692094">
                  <a:extLst>
                    <a:ext uri="{9D8B030D-6E8A-4147-A177-3AD203B41FA5}">
                      <a16:colId xmlns:a16="http://schemas.microsoft.com/office/drawing/2014/main" val="2395166878"/>
                    </a:ext>
                  </a:extLst>
                </a:gridCol>
              </a:tblGrid>
              <a:tr h="1214718">
                <a:tc>
                  <a:txBody>
                    <a:bodyPr/>
                    <a:lstStyle/>
                    <a:p>
                      <a:pPr algn="ctr"/>
                      <a:endParaRPr lang="en-US" sz="2400" dirty="0">
                        <a:latin typeface="Sitka Text" panose="02000505000000020004" pitchFamily="2" charset="0"/>
                      </a:endParaRPr>
                    </a:p>
                  </a:txBody>
                  <a:tcPr/>
                </a:tc>
                <a:tc>
                  <a:txBody>
                    <a:bodyPr/>
                    <a:lstStyle/>
                    <a:p>
                      <a:pPr algn="ctr"/>
                      <a:r>
                        <a:rPr lang="en-US" sz="2400" dirty="0">
                          <a:latin typeface="Sitka Text" panose="02000505000000020004" pitchFamily="2" charset="0"/>
                        </a:rPr>
                        <a:t>End Stage Medical Condition</a:t>
                      </a:r>
                    </a:p>
                  </a:txBody>
                  <a:tcPr/>
                </a:tc>
                <a:tc>
                  <a:txBody>
                    <a:bodyPr/>
                    <a:lstStyle/>
                    <a:p>
                      <a:pPr algn="ctr"/>
                      <a:r>
                        <a:rPr lang="en-US" sz="2400" dirty="0">
                          <a:latin typeface="Sitka Text" panose="02000505000000020004" pitchFamily="2" charset="0"/>
                        </a:rPr>
                        <a:t>Life Threatening, but treatable</a:t>
                      </a:r>
                    </a:p>
                  </a:txBody>
                  <a:tcPr/>
                </a:tc>
                <a:tc>
                  <a:txBody>
                    <a:bodyPr/>
                    <a:lstStyle/>
                    <a:p>
                      <a:pPr algn="ctr"/>
                      <a:r>
                        <a:rPr lang="en-US" sz="2400" dirty="0">
                          <a:latin typeface="Sitka Text" panose="02000505000000020004" pitchFamily="2" charset="0"/>
                        </a:rPr>
                        <a:t>General HC Decisions </a:t>
                      </a:r>
                    </a:p>
                  </a:txBody>
                  <a:tcPr/>
                </a:tc>
                <a:extLst>
                  <a:ext uri="{0D108BD9-81ED-4DB2-BD59-A6C34878D82A}">
                    <a16:rowId xmlns:a16="http://schemas.microsoft.com/office/drawing/2014/main" val="545599262"/>
                  </a:ext>
                </a:extLst>
              </a:tr>
              <a:tr h="1110497">
                <a:tc>
                  <a:txBody>
                    <a:bodyPr/>
                    <a:lstStyle/>
                    <a:p>
                      <a:pPr algn="ctr"/>
                      <a:r>
                        <a:rPr lang="en-US" sz="2400" dirty="0">
                          <a:solidFill>
                            <a:schemeClr val="bg1"/>
                          </a:solidFill>
                          <a:latin typeface="Sitka Text" panose="02000505000000020004" pitchFamily="2" charset="0"/>
                        </a:rPr>
                        <a:t>Patient</a:t>
                      </a:r>
                    </a:p>
                  </a:txBody>
                  <a:tcPr>
                    <a:solidFill>
                      <a:srgbClr val="003399"/>
                    </a:solidFill>
                  </a:tcPr>
                </a:tc>
                <a:tc>
                  <a:txBody>
                    <a:bodyPr/>
                    <a:lstStyle/>
                    <a:p>
                      <a:pPr algn="ctr"/>
                      <a:r>
                        <a:rPr lang="en-US" sz="2400" dirty="0">
                          <a:solidFill>
                            <a:srgbClr val="003399"/>
                          </a:solidFill>
                          <a:latin typeface="Sitka Text" panose="02000505000000020004" pitchFamily="2" charset="0"/>
                        </a:rPr>
                        <a:t>Yes</a:t>
                      </a:r>
                    </a:p>
                  </a:txBody>
                  <a:tcPr/>
                </a:tc>
                <a:tc>
                  <a:txBody>
                    <a:bodyPr/>
                    <a:lstStyle/>
                    <a:p>
                      <a:pPr algn="ctr"/>
                      <a:r>
                        <a:rPr lang="en-US" sz="2400" dirty="0">
                          <a:solidFill>
                            <a:srgbClr val="003399"/>
                          </a:solidFill>
                          <a:latin typeface="Sitka Text" panose="02000505000000020004" pitchFamily="2" charset="0"/>
                        </a:rPr>
                        <a:t>Yes</a:t>
                      </a:r>
                    </a:p>
                  </a:txBody>
                  <a:tcPr/>
                </a:tc>
                <a:tc>
                  <a:txBody>
                    <a:bodyPr/>
                    <a:lstStyle/>
                    <a:p>
                      <a:pPr algn="ctr"/>
                      <a:r>
                        <a:rPr lang="en-US" sz="2400" dirty="0">
                          <a:solidFill>
                            <a:srgbClr val="003399"/>
                          </a:solidFill>
                          <a:latin typeface="Sitka Text" panose="02000505000000020004" pitchFamily="2" charset="0"/>
                        </a:rPr>
                        <a:t>Yes</a:t>
                      </a:r>
                    </a:p>
                  </a:txBody>
                  <a:tcPr/>
                </a:tc>
                <a:extLst>
                  <a:ext uri="{0D108BD9-81ED-4DB2-BD59-A6C34878D82A}">
                    <a16:rowId xmlns:a16="http://schemas.microsoft.com/office/drawing/2014/main" val="2485676863"/>
                  </a:ext>
                </a:extLst>
              </a:tr>
              <a:tr h="1110497">
                <a:tc>
                  <a:txBody>
                    <a:bodyPr/>
                    <a:lstStyle/>
                    <a:p>
                      <a:pPr algn="ctr"/>
                      <a:r>
                        <a:rPr lang="en-US" sz="2400" dirty="0">
                          <a:solidFill>
                            <a:schemeClr val="bg1"/>
                          </a:solidFill>
                          <a:latin typeface="Sitka Text" panose="02000505000000020004" pitchFamily="2" charset="0"/>
                        </a:rPr>
                        <a:t>Health Care Agent </a:t>
                      </a:r>
                    </a:p>
                  </a:txBody>
                  <a:tcPr>
                    <a:solidFill>
                      <a:srgbClr val="003399"/>
                    </a:solidFill>
                  </a:tcPr>
                </a:tc>
                <a:tc>
                  <a:txBody>
                    <a:bodyPr/>
                    <a:lstStyle/>
                    <a:p>
                      <a:pPr algn="ctr"/>
                      <a:r>
                        <a:rPr lang="en-US" sz="2400" dirty="0">
                          <a:solidFill>
                            <a:srgbClr val="003399"/>
                          </a:solidFill>
                          <a:latin typeface="Sitka Text" panose="02000505000000020004" pitchFamily="2" charset="0"/>
                        </a:rPr>
                        <a:t>Yes</a:t>
                      </a:r>
                    </a:p>
                  </a:txBody>
                  <a:tcPr/>
                </a:tc>
                <a:tc>
                  <a:txBody>
                    <a:bodyPr/>
                    <a:lstStyle/>
                    <a:p>
                      <a:pPr algn="ctr"/>
                      <a:r>
                        <a:rPr lang="en-US" sz="2400" dirty="0">
                          <a:solidFill>
                            <a:srgbClr val="003399"/>
                          </a:solidFill>
                          <a:latin typeface="Sitka Text" panose="02000505000000020004" pitchFamily="2" charset="0"/>
                        </a:rPr>
                        <a:t>Yes</a:t>
                      </a:r>
                    </a:p>
                  </a:txBody>
                  <a:tcPr/>
                </a:tc>
                <a:tc>
                  <a:txBody>
                    <a:bodyPr/>
                    <a:lstStyle/>
                    <a:p>
                      <a:pPr algn="ctr"/>
                      <a:r>
                        <a:rPr lang="en-US" sz="2400" dirty="0">
                          <a:solidFill>
                            <a:srgbClr val="003399"/>
                          </a:solidFill>
                          <a:latin typeface="Sitka Text" panose="02000505000000020004" pitchFamily="2" charset="0"/>
                        </a:rPr>
                        <a:t>Yes </a:t>
                      </a:r>
                    </a:p>
                  </a:txBody>
                  <a:tcPr/>
                </a:tc>
                <a:extLst>
                  <a:ext uri="{0D108BD9-81ED-4DB2-BD59-A6C34878D82A}">
                    <a16:rowId xmlns:a16="http://schemas.microsoft.com/office/drawing/2014/main" val="1045236431"/>
                  </a:ext>
                </a:extLst>
              </a:tr>
              <a:tr h="1110497">
                <a:tc>
                  <a:txBody>
                    <a:bodyPr/>
                    <a:lstStyle/>
                    <a:p>
                      <a:pPr algn="ctr"/>
                      <a:r>
                        <a:rPr lang="en-US" sz="2400" dirty="0">
                          <a:solidFill>
                            <a:schemeClr val="bg1"/>
                          </a:solidFill>
                          <a:latin typeface="Sitka Text" panose="02000505000000020004" pitchFamily="2" charset="0"/>
                        </a:rPr>
                        <a:t>Guardian</a:t>
                      </a:r>
                    </a:p>
                  </a:txBody>
                  <a:tcPr>
                    <a:solidFill>
                      <a:srgbClr val="003399"/>
                    </a:solidFill>
                  </a:tcPr>
                </a:tc>
                <a:tc>
                  <a:txBody>
                    <a:bodyPr/>
                    <a:lstStyle/>
                    <a:p>
                      <a:pPr algn="ctr"/>
                      <a:r>
                        <a:rPr lang="en-US" sz="2400" dirty="0">
                          <a:solidFill>
                            <a:srgbClr val="003399"/>
                          </a:solidFill>
                          <a:latin typeface="Sitka Text" panose="02000505000000020004" pitchFamily="2" charset="0"/>
                        </a:rPr>
                        <a:t>Yes</a:t>
                      </a:r>
                    </a:p>
                  </a:txBody>
                  <a:tcPr/>
                </a:tc>
                <a:tc>
                  <a:txBody>
                    <a:bodyPr/>
                    <a:lstStyle/>
                    <a:p>
                      <a:pPr algn="ctr"/>
                      <a:r>
                        <a:rPr lang="en-US" sz="2400" dirty="0">
                          <a:solidFill>
                            <a:srgbClr val="003399"/>
                          </a:solidFill>
                          <a:latin typeface="Sitka Text" panose="02000505000000020004" pitchFamily="2" charset="0"/>
                        </a:rPr>
                        <a:t>Yes</a:t>
                      </a:r>
                    </a:p>
                  </a:txBody>
                  <a:tcPr/>
                </a:tc>
                <a:tc>
                  <a:txBody>
                    <a:bodyPr/>
                    <a:lstStyle/>
                    <a:p>
                      <a:pPr algn="ctr"/>
                      <a:r>
                        <a:rPr lang="en-US" sz="2400" dirty="0">
                          <a:solidFill>
                            <a:srgbClr val="003399"/>
                          </a:solidFill>
                          <a:latin typeface="Sitka Text" panose="02000505000000020004" pitchFamily="2" charset="0"/>
                        </a:rPr>
                        <a:t>Yes</a:t>
                      </a:r>
                    </a:p>
                  </a:txBody>
                  <a:tcPr/>
                </a:tc>
                <a:extLst>
                  <a:ext uri="{0D108BD9-81ED-4DB2-BD59-A6C34878D82A}">
                    <a16:rowId xmlns:a16="http://schemas.microsoft.com/office/drawing/2014/main" val="589476579"/>
                  </a:ext>
                </a:extLst>
              </a:tr>
            </a:tbl>
          </a:graphicData>
        </a:graphic>
      </p:graphicFrame>
    </p:spTree>
    <p:extLst>
      <p:ext uri="{BB962C8B-B14F-4D97-AF65-F5344CB8AC3E}">
        <p14:creationId xmlns:p14="http://schemas.microsoft.com/office/powerpoint/2010/main" val="10784204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EE059-7D3B-4E49-8D25-02D11248190C}"/>
              </a:ext>
            </a:extLst>
          </p:cNvPr>
          <p:cNvSpPr>
            <a:spLocks noGrp="1"/>
          </p:cNvSpPr>
          <p:nvPr>
            <p:ph type="title"/>
          </p:nvPr>
        </p:nvSpPr>
        <p:spPr/>
        <p:txBody>
          <a:bodyPr/>
          <a:lstStyle/>
          <a:p>
            <a:r>
              <a:rPr lang="en-US" dirty="0">
                <a:solidFill>
                  <a:schemeClr val="tx1"/>
                </a:solidFill>
                <a:latin typeface="Sitka Text" panose="02000505000000020004" pitchFamily="2" charset="0"/>
              </a:rPr>
              <a:t>Issues with Advance Directives </a:t>
            </a:r>
          </a:p>
        </p:txBody>
      </p:sp>
      <p:sp>
        <p:nvSpPr>
          <p:cNvPr id="3" name="Content Placeholder 2">
            <a:extLst>
              <a:ext uri="{FF2B5EF4-FFF2-40B4-BE49-F238E27FC236}">
                <a16:creationId xmlns:a16="http://schemas.microsoft.com/office/drawing/2014/main" id="{773C2E97-5269-4074-9228-B492E3C619A7}"/>
              </a:ext>
            </a:extLst>
          </p:cNvPr>
          <p:cNvSpPr>
            <a:spLocks noGrp="1"/>
          </p:cNvSpPr>
          <p:nvPr>
            <p:ph idx="1"/>
          </p:nvPr>
        </p:nvSpPr>
        <p:spPr/>
        <p:txBody>
          <a:bodyPr>
            <a:normAutofit/>
          </a:bodyPr>
          <a:lstStyle/>
          <a:p>
            <a:pPr>
              <a:buFont typeface="Wingdings" panose="05000000000000000000" pitchFamily="2" charset="2"/>
              <a:buChar char="v"/>
            </a:pPr>
            <a:r>
              <a:rPr lang="en-US" sz="3600" dirty="0">
                <a:latin typeface="Sitka Text" panose="02000505000000020004" pitchFamily="2" charset="0"/>
              </a:rPr>
              <a:t> Compliance </a:t>
            </a:r>
          </a:p>
          <a:p>
            <a:pPr>
              <a:buFont typeface="Wingdings" panose="05000000000000000000" pitchFamily="2" charset="2"/>
              <a:buChar char="v"/>
            </a:pPr>
            <a:r>
              <a:rPr lang="en-US" sz="3600" dirty="0">
                <a:latin typeface="Sitka Text" panose="02000505000000020004" pitchFamily="2" charset="0"/>
              </a:rPr>
              <a:t> Revocation </a:t>
            </a:r>
          </a:p>
          <a:p>
            <a:pPr>
              <a:buFont typeface="Wingdings" panose="05000000000000000000" pitchFamily="2" charset="2"/>
              <a:buChar char="v"/>
            </a:pPr>
            <a:r>
              <a:rPr lang="en-US" sz="3600" dirty="0">
                <a:latin typeface="Sitka Text" panose="02000505000000020004" pitchFamily="2" charset="0"/>
              </a:rPr>
              <a:t> Countermanding decisions of the agent </a:t>
            </a:r>
          </a:p>
        </p:txBody>
      </p:sp>
      <p:sp>
        <p:nvSpPr>
          <p:cNvPr id="4" name="Rectangle 3">
            <a:extLst>
              <a:ext uri="{FF2B5EF4-FFF2-40B4-BE49-F238E27FC236}">
                <a16:creationId xmlns:a16="http://schemas.microsoft.com/office/drawing/2014/main" id="{659D48AE-B923-4F0F-A1C0-E47003E8CF93}"/>
              </a:ext>
            </a:extLst>
          </p:cNvPr>
          <p:cNvSpPr/>
          <p:nvPr/>
        </p:nvSpPr>
        <p:spPr>
          <a:xfrm>
            <a:off x="244839" y="6144875"/>
            <a:ext cx="11335154" cy="461665"/>
          </a:xfrm>
          <a:prstGeom prst="rect">
            <a:avLst/>
          </a:prstGeom>
          <a:noFill/>
        </p:spPr>
        <p:txBody>
          <a:bodyPr wrap="none" lIns="91440" tIns="45720" rIns="91440" bIns="45720">
            <a:spAutoFit/>
          </a:bodyPr>
          <a:lstStyle/>
          <a:p>
            <a:r>
              <a:rPr lang="en-US" sz="2400" b="1" cap="none" spc="0" dirty="0">
                <a:ln w="0"/>
                <a:effectLst>
                  <a:outerShdw blurRad="38100" dist="25400" dir="5400000" algn="ctr" rotWithShape="0">
                    <a:srgbClr val="6E747A">
                      <a:alpha val="43000"/>
                    </a:srgbClr>
                  </a:outerShdw>
                </a:effectLst>
                <a:latin typeface="Sitka Text" panose="02000505000000020004" pitchFamily="2" charset="0"/>
              </a:rPr>
              <a:t>H</a:t>
            </a:r>
            <a:r>
              <a:rPr lang="en-US" sz="2400" b="1" dirty="0">
                <a:ln w="0"/>
                <a:effectLst>
                  <a:outerShdw blurRad="38100" dist="25400" dir="5400000" algn="ctr" rotWithShape="0">
                    <a:srgbClr val="6E747A">
                      <a:alpha val="43000"/>
                    </a:srgbClr>
                  </a:outerShdw>
                </a:effectLst>
                <a:latin typeface="Sitka Text" panose="02000505000000020004" pitchFamily="2" charset="0"/>
              </a:rPr>
              <a:t>andout:</a:t>
            </a:r>
            <a:r>
              <a:rPr lang="en-US" sz="2400" dirty="0">
                <a:ln w="0"/>
                <a:effectLst>
                  <a:outerShdw blurRad="38100" dist="25400" dir="5400000" algn="ctr" rotWithShape="0">
                    <a:srgbClr val="6E747A">
                      <a:alpha val="43000"/>
                    </a:srgbClr>
                  </a:outerShdw>
                </a:effectLst>
                <a:latin typeface="Sitka Text" panose="02000505000000020004" pitchFamily="2" charset="0"/>
              </a:rPr>
              <a:t> </a:t>
            </a:r>
            <a:r>
              <a:rPr lang="en-US" sz="2400" dirty="0">
                <a:ln w="0"/>
                <a:latin typeface="Sitka Text" panose="02000505000000020004" pitchFamily="2" charset="0"/>
              </a:rPr>
              <a:t>Adults of Every Age Should Have Advance Health Care Directives </a:t>
            </a:r>
            <a:endParaRPr lang="en-US" sz="2400" b="0" cap="none" spc="0" dirty="0">
              <a:ln w="0"/>
              <a:latin typeface="Sitka Text" panose="02000505000000020004" pitchFamily="2" charset="0"/>
            </a:endParaRPr>
          </a:p>
        </p:txBody>
      </p:sp>
    </p:spTree>
    <p:extLst>
      <p:ext uri="{BB962C8B-B14F-4D97-AF65-F5344CB8AC3E}">
        <p14:creationId xmlns:p14="http://schemas.microsoft.com/office/powerpoint/2010/main" val="14055528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1456A3-5C01-4CA1-886A-E8130F3588F2}"/>
              </a:ext>
            </a:extLst>
          </p:cNvPr>
          <p:cNvSpPr/>
          <p:nvPr/>
        </p:nvSpPr>
        <p:spPr>
          <a:xfrm>
            <a:off x="267092" y="305068"/>
            <a:ext cx="8834406" cy="1200329"/>
          </a:xfrm>
          <a:prstGeom prst="rect">
            <a:avLst/>
          </a:prstGeom>
          <a:noFill/>
        </p:spPr>
        <p:txBody>
          <a:bodyPr wrap="square" lIns="91440" tIns="45720" rIns="91440" bIns="45720">
            <a:spAutoFit/>
          </a:bodyPr>
          <a:lstStyle/>
          <a:p>
            <a:pPr algn="ctr"/>
            <a:r>
              <a:rPr lang="en-US" sz="7200" dirty="0">
                <a:ln w="0"/>
                <a:effectLst>
                  <a:outerShdw blurRad="38100" dist="19050" dir="2700000" algn="tl" rotWithShape="0">
                    <a:schemeClr val="dk1">
                      <a:alpha val="40000"/>
                    </a:schemeClr>
                  </a:outerShdw>
                </a:effectLst>
                <a:latin typeface="Sitka Text" panose="02000505000000020004" pitchFamily="2" charset="0"/>
              </a:rPr>
              <a:t>MORNING DEBRIEF</a:t>
            </a:r>
          </a:p>
        </p:txBody>
      </p:sp>
      <p:sp>
        <p:nvSpPr>
          <p:cNvPr id="3" name="Rectangle 2">
            <a:extLst>
              <a:ext uri="{FF2B5EF4-FFF2-40B4-BE49-F238E27FC236}">
                <a16:creationId xmlns:a16="http://schemas.microsoft.com/office/drawing/2014/main" id="{E864D547-E6B0-45AE-BB84-2906E7F05ABB}"/>
              </a:ext>
            </a:extLst>
          </p:cNvPr>
          <p:cNvSpPr/>
          <p:nvPr/>
        </p:nvSpPr>
        <p:spPr>
          <a:xfrm>
            <a:off x="343972" y="1505397"/>
            <a:ext cx="8871339" cy="4832092"/>
          </a:xfrm>
          <a:prstGeom prst="rect">
            <a:avLst/>
          </a:prstGeom>
          <a:noFill/>
        </p:spPr>
        <p:txBody>
          <a:bodyPr wrap="none" lIns="91440" tIns="45720" rIns="91440" bIns="45720">
            <a:spAutoFit/>
          </a:bodyPr>
          <a:lstStyle/>
          <a:p>
            <a:r>
              <a:rPr lang="en-US" sz="4400" dirty="0">
                <a:ln w="0"/>
                <a:solidFill>
                  <a:schemeClr val="accent1"/>
                </a:solidFill>
                <a:effectLst>
                  <a:outerShdw blurRad="38100" dist="25400" dir="5400000" algn="ctr" rotWithShape="0">
                    <a:srgbClr val="6E747A">
                      <a:alpha val="43000"/>
                    </a:srgbClr>
                  </a:outerShdw>
                </a:effectLst>
                <a:latin typeface="Sitka Text" panose="02000505000000020004" pitchFamily="2" charset="0"/>
              </a:rPr>
              <a:t>What stood out for you?</a:t>
            </a:r>
          </a:p>
          <a:p>
            <a:endParaRPr lang="en-US" sz="4400" dirty="0">
              <a:ln w="0"/>
              <a:solidFill>
                <a:schemeClr val="accent1"/>
              </a:solidFill>
              <a:effectLst>
                <a:outerShdw blurRad="38100" dist="25400" dir="5400000" algn="ctr" rotWithShape="0">
                  <a:srgbClr val="6E747A">
                    <a:alpha val="43000"/>
                  </a:srgbClr>
                </a:outerShdw>
              </a:effectLst>
              <a:latin typeface="Sitka Text" panose="02000505000000020004" pitchFamily="2" charset="0"/>
            </a:endParaRPr>
          </a:p>
          <a:p>
            <a:r>
              <a:rPr lang="en-US" sz="4400" dirty="0">
                <a:ln w="0"/>
                <a:solidFill>
                  <a:schemeClr val="accent1"/>
                </a:solidFill>
                <a:effectLst>
                  <a:outerShdw blurRad="38100" dist="25400" dir="5400000" algn="ctr" rotWithShape="0">
                    <a:srgbClr val="6E747A">
                      <a:alpha val="43000"/>
                    </a:srgbClr>
                  </a:outerShdw>
                </a:effectLst>
                <a:latin typeface="Sitka Text" panose="02000505000000020004" pitchFamily="2" charset="0"/>
              </a:rPr>
              <a:t>What do you want to remember?</a:t>
            </a:r>
          </a:p>
          <a:p>
            <a:endParaRPr lang="en-US" sz="4400" dirty="0">
              <a:ln w="0"/>
              <a:solidFill>
                <a:schemeClr val="accent1"/>
              </a:solidFill>
              <a:effectLst>
                <a:outerShdw blurRad="38100" dist="25400" dir="5400000" algn="ctr" rotWithShape="0">
                  <a:srgbClr val="6E747A">
                    <a:alpha val="43000"/>
                  </a:srgbClr>
                </a:outerShdw>
              </a:effectLst>
              <a:latin typeface="Sitka Text" panose="02000505000000020004" pitchFamily="2" charset="0"/>
            </a:endParaRPr>
          </a:p>
          <a:p>
            <a:r>
              <a:rPr lang="en-US" sz="4400" dirty="0">
                <a:ln w="0"/>
                <a:solidFill>
                  <a:schemeClr val="accent1"/>
                </a:solidFill>
                <a:effectLst>
                  <a:outerShdw blurRad="38100" dist="25400" dir="5400000" algn="ctr" rotWithShape="0">
                    <a:srgbClr val="6E747A">
                      <a:alpha val="43000"/>
                    </a:srgbClr>
                  </a:outerShdw>
                </a:effectLst>
                <a:latin typeface="Sitka Text" panose="02000505000000020004" pitchFamily="2" charset="0"/>
              </a:rPr>
              <a:t>What surprised you?</a:t>
            </a:r>
          </a:p>
          <a:p>
            <a:endParaRPr lang="en-US" sz="4400" dirty="0">
              <a:ln w="0"/>
              <a:solidFill>
                <a:schemeClr val="accent1"/>
              </a:solidFill>
              <a:effectLst>
                <a:outerShdw blurRad="38100" dist="25400" dir="5400000" algn="ctr" rotWithShape="0">
                  <a:srgbClr val="6E747A">
                    <a:alpha val="43000"/>
                  </a:srgbClr>
                </a:outerShdw>
              </a:effectLst>
              <a:latin typeface="Sitka Text" panose="02000505000000020004" pitchFamily="2" charset="0"/>
            </a:endParaRPr>
          </a:p>
          <a:p>
            <a:r>
              <a:rPr lang="en-US" sz="4400" dirty="0">
                <a:ln w="0"/>
                <a:solidFill>
                  <a:schemeClr val="accent1"/>
                </a:solidFill>
                <a:effectLst>
                  <a:outerShdw blurRad="38100" dist="25400" dir="5400000" algn="ctr" rotWithShape="0">
                    <a:srgbClr val="6E747A">
                      <a:alpha val="43000"/>
                    </a:srgbClr>
                  </a:outerShdw>
                </a:effectLst>
                <a:latin typeface="Sitka Text" panose="02000505000000020004" pitchFamily="2" charset="0"/>
              </a:rPr>
              <a:t>General comments</a:t>
            </a:r>
          </a:p>
        </p:txBody>
      </p:sp>
    </p:spTree>
    <p:extLst>
      <p:ext uri="{BB962C8B-B14F-4D97-AF65-F5344CB8AC3E}">
        <p14:creationId xmlns:p14="http://schemas.microsoft.com/office/powerpoint/2010/main" val="13124343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C8F3A-D4EB-495B-B60C-E450FAD2D082}"/>
              </a:ext>
            </a:extLst>
          </p:cNvPr>
          <p:cNvSpPr>
            <a:spLocks noGrp="1"/>
          </p:cNvSpPr>
          <p:nvPr>
            <p:ph type="title"/>
          </p:nvPr>
        </p:nvSpPr>
        <p:spPr/>
        <p:txBody>
          <a:bodyPr/>
          <a:lstStyle/>
          <a:p>
            <a:r>
              <a:rPr lang="en-US" dirty="0">
                <a:latin typeface="Sitka Text" panose="02000505000000020004" pitchFamily="2" charset="0"/>
              </a:rPr>
              <a:t>Do I need a will or a trust?</a:t>
            </a:r>
          </a:p>
        </p:txBody>
      </p:sp>
      <p:sp>
        <p:nvSpPr>
          <p:cNvPr id="4" name="Text Placeholder 3">
            <a:extLst>
              <a:ext uri="{FF2B5EF4-FFF2-40B4-BE49-F238E27FC236}">
                <a16:creationId xmlns:a16="http://schemas.microsoft.com/office/drawing/2014/main" id="{ECB247FD-12D0-4CCF-A820-583568122C2B}"/>
              </a:ext>
            </a:extLst>
          </p:cNvPr>
          <p:cNvSpPr>
            <a:spLocks noGrp="1"/>
          </p:cNvSpPr>
          <p:nvPr>
            <p:ph type="body" idx="1"/>
          </p:nvPr>
        </p:nvSpPr>
        <p:spPr/>
        <p:txBody>
          <a:bodyPr>
            <a:normAutofit/>
          </a:bodyPr>
          <a:lstStyle/>
          <a:p>
            <a:r>
              <a:rPr lang="en-US" sz="2400" dirty="0">
                <a:latin typeface="Sitka Text" panose="02000505000000020004" pitchFamily="2" charset="0"/>
              </a:rPr>
              <a:t>How do you own your assets?</a:t>
            </a:r>
          </a:p>
        </p:txBody>
      </p:sp>
      <p:sp>
        <p:nvSpPr>
          <p:cNvPr id="5" name="Rectangle 4">
            <a:extLst>
              <a:ext uri="{FF2B5EF4-FFF2-40B4-BE49-F238E27FC236}">
                <a16:creationId xmlns:a16="http://schemas.microsoft.com/office/drawing/2014/main" id="{B320680D-1FD8-454D-9DB7-94CDFC2E576B}"/>
              </a:ext>
            </a:extLst>
          </p:cNvPr>
          <p:cNvSpPr/>
          <p:nvPr/>
        </p:nvSpPr>
        <p:spPr>
          <a:xfrm>
            <a:off x="234679" y="6195675"/>
            <a:ext cx="8238153" cy="461665"/>
          </a:xfrm>
          <a:prstGeom prst="rect">
            <a:avLst/>
          </a:prstGeom>
          <a:noFill/>
        </p:spPr>
        <p:txBody>
          <a:bodyPr wrap="none" lIns="91440" tIns="45720" rIns="91440" bIns="45720">
            <a:spAutoFit/>
          </a:bodyPr>
          <a:lstStyle/>
          <a:p>
            <a:r>
              <a:rPr lang="en-US" sz="2400" b="1" cap="none" spc="0" dirty="0">
                <a:ln w="0"/>
                <a:effectLst>
                  <a:outerShdw blurRad="38100" dist="25400" dir="5400000" algn="ctr" rotWithShape="0">
                    <a:srgbClr val="6E747A">
                      <a:alpha val="43000"/>
                    </a:srgbClr>
                  </a:outerShdw>
                </a:effectLst>
                <a:latin typeface="Sitka Text" panose="02000505000000020004" pitchFamily="2" charset="0"/>
              </a:rPr>
              <a:t>H</a:t>
            </a:r>
            <a:r>
              <a:rPr lang="en-US" sz="2400" b="1" dirty="0">
                <a:ln w="0"/>
                <a:effectLst>
                  <a:outerShdw blurRad="38100" dist="25400" dir="5400000" algn="ctr" rotWithShape="0">
                    <a:srgbClr val="6E747A">
                      <a:alpha val="43000"/>
                    </a:srgbClr>
                  </a:outerShdw>
                </a:effectLst>
                <a:latin typeface="Sitka Text" panose="02000505000000020004" pitchFamily="2" charset="0"/>
              </a:rPr>
              <a:t>andout: </a:t>
            </a:r>
            <a:r>
              <a:rPr lang="en-US" sz="2400" dirty="0">
                <a:ln w="0"/>
                <a:latin typeface="Sitka Text" panose="02000505000000020004" pitchFamily="2" charset="0"/>
              </a:rPr>
              <a:t>Horror Stories: When You Die Without a Will</a:t>
            </a:r>
            <a:endParaRPr lang="en-US" sz="2400" b="0" cap="none" spc="0" dirty="0">
              <a:ln w="0"/>
              <a:effectLst>
                <a:outerShdw blurRad="38100" dist="25400" dir="5400000" algn="ctr" rotWithShape="0">
                  <a:srgbClr val="6E747A">
                    <a:alpha val="43000"/>
                  </a:srgbClr>
                </a:outerShdw>
              </a:effectLst>
              <a:latin typeface="Sitka Text" panose="02000505000000020004" pitchFamily="2" charset="0"/>
            </a:endParaRPr>
          </a:p>
        </p:txBody>
      </p:sp>
    </p:spTree>
    <p:extLst>
      <p:ext uri="{BB962C8B-B14F-4D97-AF65-F5344CB8AC3E}">
        <p14:creationId xmlns:p14="http://schemas.microsoft.com/office/powerpoint/2010/main" val="34404271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6ADE7-1A18-4C4D-A468-A2425D7040C1}"/>
              </a:ext>
            </a:extLst>
          </p:cNvPr>
          <p:cNvSpPr>
            <a:spLocks noGrp="1"/>
          </p:cNvSpPr>
          <p:nvPr>
            <p:ph type="title"/>
          </p:nvPr>
        </p:nvSpPr>
        <p:spPr>
          <a:xfrm>
            <a:off x="1142999" y="286433"/>
            <a:ext cx="9875520" cy="1356360"/>
          </a:xfrm>
        </p:spPr>
        <p:txBody>
          <a:bodyPr>
            <a:noAutofit/>
          </a:bodyPr>
          <a:lstStyle/>
          <a:p>
            <a:r>
              <a:rPr lang="en-US" dirty="0">
                <a:solidFill>
                  <a:schemeClr val="tx1"/>
                </a:solidFill>
                <a:latin typeface="Sitka Text" panose="02000505000000020004" pitchFamily="2" charset="0"/>
              </a:rPr>
              <a:t>How do you own your assets?</a:t>
            </a:r>
          </a:p>
        </p:txBody>
      </p:sp>
      <p:sp>
        <p:nvSpPr>
          <p:cNvPr id="4" name="TextBox 3">
            <a:extLst>
              <a:ext uri="{FF2B5EF4-FFF2-40B4-BE49-F238E27FC236}">
                <a16:creationId xmlns:a16="http://schemas.microsoft.com/office/drawing/2014/main" id="{8856E2C0-CFC7-46A5-ACD2-3799ADA6383C}"/>
              </a:ext>
            </a:extLst>
          </p:cNvPr>
          <p:cNvSpPr txBox="1"/>
          <p:nvPr/>
        </p:nvSpPr>
        <p:spPr>
          <a:xfrm>
            <a:off x="500282" y="1642794"/>
            <a:ext cx="1548437" cy="707886"/>
          </a:xfrm>
          <a:prstGeom prst="rect">
            <a:avLst/>
          </a:prstGeom>
          <a:noFill/>
        </p:spPr>
        <p:txBody>
          <a:bodyPr wrap="square" rtlCol="0">
            <a:spAutoFit/>
          </a:bodyPr>
          <a:lstStyle/>
          <a:p>
            <a:r>
              <a:rPr lang="en-US" sz="4000" b="1" dirty="0">
                <a:solidFill>
                  <a:srgbClr val="003399"/>
                </a:solidFill>
                <a:effectLst>
                  <a:outerShdw blurRad="38100" dist="38100" dir="2700000" algn="tl">
                    <a:srgbClr val="000000">
                      <a:alpha val="43137"/>
                    </a:srgbClr>
                  </a:outerShdw>
                </a:effectLst>
                <a:latin typeface="Sitka Text" panose="02000505000000020004" pitchFamily="2" charset="0"/>
              </a:rPr>
              <a:t>YOU</a:t>
            </a:r>
            <a:r>
              <a:rPr lang="en-US" sz="2000" b="1" dirty="0">
                <a:effectLst>
                  <a:outerShdw blurRad="38100" dist="38100" dir="2700000" algn="tl">
                    <a:srgbClr val="000000">
                      <a:alpha val="43137"/>
                    </a:srgbClr>
                  </a:outerShdw>
                </a:effectLst>
              </a:rPr>
              <a:t> </a:t>
            </a:r>
          </a:p>
        </p:txBody>
      </p:sp>
      <p:sp>
        <p:nvSpPr>
          <p:cNvPr id="5" name="TextBox 4">
            <a:extLst>
              <a:ext uri="{FF2B5EF4-FFF2-40B4-BE49-F238E27FC236}">
                <a16:creationId xmlns:a16="http://schemas.microsoft.com/office/drawing/2014/main" id="{E0E4FB48-C558-49BA-8E7D-B37BEC188FC1}"/>
              </a:ext>
            </a:extLst>
          </p:cNvPr>
          <p:cNvSpPr txBox="1"/>
          <p:nvPr/>
        </p:nvSpPr>
        <p:spPr>
          <a:xfrm>
            <a:off x="4753709" y="1642793"/>
            <a:ext cx="6938010" cy="707886"/>
          </a:xfrm>
          <a:prstGeom prst="rect">
            <a:avLst/>
          </a:prstGeom>
          <a:noFill/>
        </p:spPr>
        <p:txBody>
          <a:bodyPr wrap="square" rtlCol="0">
            <a:spAutoFit/>
          </a:bodyPr>
          <a:lstStyle/>
          <a:p>
            <a:r>
              <a:rPr lang="en-US" sz="4000" b="1" dirty="0">
                <a:solidFill>
                  <a:srgbClr val="003399"/>
                </a:solidFill>
                <a:effectLst>
                  <a:outerShdw blurRad="38100" dist="38100" dir="2700000" algn="tl">
                    <a:srgbClr val="000000">
                      <a:alpha val="43137"/>
                    </a:srgbClr>
                  </a:outerShdw>
                </a:effectLst>
                <a:latin typeface="Sitka Text" panose="02000505000000020004" pitchFamily="2" charset="0"/>
              </a:rPr>
              <a:t>SPOUSE/BENEFICIARY </a:t>
            </a:r>
            <a:r>
              <a:rPr lang="en-US" sz="2000" b="1" dirty="0">
                <a:effectLst>
                  <a:outerShdw blurRad="38100" dist="38100" dir="2700000" algn="tl">
                    <a:srgbClr val="000000">
                      <a:alpha val="43137"/>
                    </a:srgbClr>
                  </a:outerShdw>
                </a:effectLst>
              </a:rPr>
              <a:t> </a:t>
            </a:r>
          </a:p>
        </p:txBody>
      </p:sp>
      <p:sp>
        <p:nvSpPr>
          <p:cNvPr id="6" name="TextBox 5">
            <a:extLst>
              <a:ext uri="{FF2B5EF4-FFF2-40B4-BE49-F238E27FC236}">
                <a16:creationId xmlns:a16="http://schemas.microsoft.com/office/drawing/2014/main" id="{B22C8CB2-811F-4BDE-ADB5-A160145DF0CB}"/>
              </a:ext>
            </a:extLst>
          </p:cNvPr>
          <p:cNvSpPr txBox="1"/>
          <p:nvPr/>
        </p:nvSpPr>
        <p:spPr>
          <a:xfrm>
            <a:off x="174968" y="2350679"/>
            <a:ext cx="1465677" cy="461665"/>
          </a:xfrm>
          <a:prstGeom prst="rect">
            <a:avLst/>
          </a:prstGeom>
          <a:noFill/>
        </p:spPr>
        <p:txBody>
          <a:bodyPr wrap="square" rtlCol="0">
            <a:spAutoFit/>
          </a:bodyPr>
          <a:lstStyle/>
          <a:p>
            <a:pPr algn="ctr"/>
            <a:r>
              <a:rPr lang="en-US" sz="2400" dirty="0">
                <a:latin typeface="Sitka Heading" panose="02000505000000020004" pitchFamily="2" charset="0"/>
              </a:rPr>
              <a:t>Joint</a:t>
            </a:r>
          </a:p>
        </p:txBody>
      </p:sp>
      <p:sp>
        <p:nvSpPr>
          <p:cNvPr id="7" name="TextBox 6">
            <a:extLst>
              <a:ext uri="{FF2B5EF4-FFF2-40B4-BE49-F238E27FC236}">
                <a16:creationId xmlns:a16="http://schemas.microsoft.com/office/drawing/2014/main" id="{1B18E1D3-18C9-4B9E-A78E-DF3299DF2CDA}"/>
              </a:ext>
            </a:extLst>
          </p:cNvPr>
          <p:cNvSpPr txBox="1"/>
          <p:nvPr/>
        </p:nvSpPr>
        <p:spPr>
          <a:xfrm>
            <a:off x="304093" y="2738099"/>
            <a:ext cx="3508987" cy="461218"/>
          </a:xfrm>
          <a:prstGeom prst="rect">
            <a:avLst/>
          </a:prstGeom>
          <a:noFill/>
        </p:spPr>
        <p:txBody>
          <a:bodyPr wrap="square" rtlCol="0">
            <a:spAutoFit/>
          </a:bodyPr>
          <a:lstStyle/>
          <a:p>
            <a:pPr algn="ctr"/>
            <a:r>
              <a:rPr lang="en-US" sz="2400" dirty="0">
                <a:latin typeface="Sitka Heading" panose="02000505000000020004" pitchFamily="2" charset="0"/>
              </a:rPr>
              <a:t>Beneficiary Designation </a:t>
            </a:r>
          </a:p>
        </p:txBody>
      </p:sp>
      <p:sp>
        <p:nvSpPr>
          <p:cNvPr id="8" name="TextBox 7">
            <a:extLst>
              <a:ext uri="{FF2B5EF4-FFF2-40B4-BE49-F238E27FC236}">
                <a16:creationId xmlns:a16="http://schemas.microsoft.com/office/drawing/2014/main" id="{2CCC2C3F-41A2-4BE7-991A-CC191CF049A1}"/>
              </a:ext>
            </a:extLst>
          </p:cNvPr>
          <p:cNvSpPr txBox="1"/>
          <p:nvPr/>
        </p:nvSpPr>
        <p:spPr>
          <a:xfrm>
            <a:off x="227578" y="3141931"/>
            <a:ext cx="2160271" cy="430887"/>
          </a:xfrm>
          <a:prstGeom prst="rect">
            <a:avLst/>
          </a:prstGeom>
          <a:noFill/>
        </p:spPr>
        <p:txBody>
          <a:bodyPr wrap="square" rtlCol="0">
            <a:spAutoFit/>
          </a:bodyPr>
          <a:lstStyle/>
          <a:p>
            <a:pPr marL="457200" indent="-457200" algn="ctr">
              <a:buFont typeface="Wingdings" panose="05000000000000000000" pitchFamily="2" charset="2"/>
              <a:buChar char="v"/>
            </a:pPr>
            <a:r>
              <a:rPr lang="en-US" sz="2200" dirty="0">
                <a:latin typeface="Sitka Heading" panose="02000505000000020004" pitchFamily="2" charset="0"/>
              </a:rPr>
              <a:t>Annuity</a:t>
            </a:r>
          </a:p>
        </p:txBody>
      </p:sp>
      <p:sp>
        <p:nvSpPr>
          <p:cNvPr id="9" name="TextBox 8">
            <a:extLst>
              <a:ext uri="{FF2B5EF4-FFF2-40B4-BE49-F238E27FC236}">
                <a16:creationId xmlns:a16="http://schemas.microsoft.com/office/drawing/2014/main" id="{108DCE27-A45D-4902-ABE7-9EA3FB4DA6C4}"/>
              </a:ext>
            </a:extLst>
          </p:cNvPr>
          <p:cNvSpPr txBox="1"/>
          <p:nvPr/>
        </p:nvSpPr>
        <p:spPr>
          <a:xfrm>
            <a:off x="94080" y="3540796"/>
            <a:ext cx="2634129" cy="430887"/>
          </a:xfrm>
          <a:prstGeom prst="rect">
            <a:avLst/>
          </a:prstGeom>
          <a:noFill/>
        </p:spPr>
        <p:txBody>
          <a:bodyPr wrap="square" rtlCol="0">
            <a:spAutoFit/>
          </a:bodyPr>
          <a:lstStyle/>
          <a:p>
            <a:pPr marL="457200" indent="-457200" algn="ctr">
              <a:buFont typeface="Wingdings" panose="05000000000000000000" pitchFamily="2" charset="2"/>
              <a:buChar char="v"/>
            </a:pPr>
            <a:r>
              <a:rPr lang="en-US" sz="2200" dirty="0">
                <a:latin typeface="Sitka Heading" panose="02000505000000020004" pitchFamily="2" charset="0"/>
              </a:rPr>
              <a:t>Insurance</a:t>
            </a:r>
          </a:p>
        </p:txBody>
      </p:sp>
      <p:sp>
        <p:nvSpPr>
          <p:cNvPr id="10" name="TextBox 9">
            <a:extLst>
              <a:ext uri="{FF2B5EF4-FFF2-40B4-BE49-F238E27FC236}">
                <a16:creationId xmlns:a16="http://schemas.microsoft.com/office/drawing/2014/main" id="{69400B05-CD7D-46F2-B113-65DB597EDA39}"/>
              </a:ext>
            </a:extLst>
          </p:cNvPr>
          <p:cNvSpPr txBox="1"/>
          <p:nvPr/>
        </p:nvSpPr>
        <p:spPr>
          <a:xfrm>
            <a:off x="227578" y="3878459"/>
            <a:ext cx="2514209" cy="430887"/>
          </a:xfrm>
          <a:prstGeom prst="rect">
            <a:avLst/>
          </a:prstGeom>
          <a:noFill/>
        </p:spPr>
        <p:txBody>
          <a:bodyPr wrap="square" rtlCol="0">
            <a:spAutoFit/>
          </a:bodyPr>
          <a:lstStyle/>
          <a:p>
            <a:pPr marL="457200" indent="-457200" algn="ctr">
              <a:buFont typeface="Wingdings" panose="05000000000000000000" pitchFamily="2" charset="2"/>
              <a:buChar char="v"/>
            </a:pPr>
            <a:r>
              <a:rPr lang="en-US" sz="2200" dirty="0">
                <a:latin typeface="Sitka Heading" panose="02000505000000020004" pitchFamily="2" charset="0"/>
              </a:rPr>
              <a:t>401(k)/IRA</a:t>
            </a:r>
          </a:p>
        </p:txBody>
      </p:sp>
      <p:sp>
        <p:nvSpPr>
          <p:cNvPr id="11" name="TextBox 10">
            <a:extLst>
              <a:ext uri="{FF2B5EF4-FFF2-40B4-BE49-F238E27FC236}">
                <a16:creationId xmlns:a16="http://schemas.microsoft.com/office/drawing/2014/main" id="{C0A4FBAF-5CDE-4959-AC96-E8A138C2CAA2}"/>
              </a:ext>
            </a:extLst>
          </p:cNvPr>
          <p:cNvSpPr txBox="1"/>
          <p:nvPr/>
        </p:nvSpPr>
        <p:spPr>
          <a:xfrm>
            <a:off x="195045" y="4274962"/>
            <a:ext cx="1465677" cy="461665"/>
          </a:xfrm>
          <a:prstGeom prst="rect">
            <a:avLst/>
          </a:prstGeom>
          <a:noFill/>
        </p:spPr>
        <p:txBody>
          <a:bodyPr wrap="square" rtlCol="0">
            <a:spAutoFit/>
          </a:bodyPr>
          <a:lstStyle/>
          <a:p>
            <a:pPr algn="ctr"/>
            <a:r>
              <a:rPr lang="en-US" sz="2400" dirty="0">
                <a:latin typeface="Sitka Heading" panose="02000505000000020004" pitchFamily="2" charset="0"/>
              </a:rPr>
              <a:t>“POD”</a:t>
            </a:r>
          </a:p>
        </p:txBody>
      </p:sp>
      <p:sp>
        <p:nvSpPr>
          <p:cNvPr id="12" name="TextBox 11">
            <a:extLst>
              <a:ext uri="{FF2B5EF4-FFF2-40B4-BE49-F238E27FC236}">
                <a16:creationId xmlns:a16="http://schemas.microsoft.com/office/drawing/2014/main" id="{15C61179-54B8-497B-8D5E-8EA1A56B00EC}"/>
              </a:ext>
            </a:extLst>
          </p:cNvPr>
          <p:cNvSpPr txBox="1"/>
          <p:nvPr/>
        </p:nvSpPr>
        <p:spPr>
          <a:xfrm>
            <a:off x="174967" y="4682847"/>
            <a:ext cx="1465677" cy="461665"/>
          </a:xfrm>
          <a:prstGeom prst="rect">
            <a:avLst/>
          </a:prstGeom>
          <a:noFill/>
        </p:spPr>
        <p:txBody>
          <a:bodyPr wrap="square" rtlCol="0">
            <a:spAutoFit/>
          </a:bodyPr>
          <a:lstStyle/>
          <a:p>
            <a:pPr algn="ctr"/>
            <a:r>
              <a:rPr lang="en-US" sz="2400" dirty="0">
                <a:latin typeface="Sitka Heading" panose="02000505000000020004" pitchFamily="2" charset="0"/>
              </a:rPr>
              <a:t>“TOD”</a:t>
            </a:r>
          </a:p>
        </p:txBody>
      </p:sp>
      <p:sp>
        <p:nvSpPr>
          <p:cNvPr id="13" name="TextBox 12">
            <a:extLst>
              <a:ext uri="{FF2B5EF4-FFF2-40B4-BE49-F238E27FC236}">
                <a16:creationId xmlns:a16="http://schemas.microsoft.com/office/drawing/2014/main" id="{700D155C-4AB8-4960-A787-A6A41ADB1942}"/>
              </a:ext>
            </a:extLst>
          </p:cNvPr>
          <p:cNvSpPr txBox="1"/>
          <p:nvPr/>
        </p:nvSpPr>
        <p:spPr>
          <a:xfrm>
            <a:off x="94080" y="5048572"/>
            <a:ext cx="1465677" cy="461665"/>
          </a:xfrm>
          <a:prstGeom prst="rect">
            <a:avLst/>
          </a:prstGeom>
          <a:noFill/>
        </p:spPr>
        <p:txBody>
          <a:bodyPr wrap="square" rtlCol="0">
            <a:spAutoFit/>
          </a:bodyPr>
          <a:lstStyle/>
          <a:p>
            <a:pPr algn="ctr"/>
            <a:r>
              <a:rPr lang="en-US" sz="2400" dirty="0">
                <a:latin typeface="Sitka Heading" panose="02000505000000020004" pitchFamily="2" charset="0"/>
              </a:rPr>
              <a:t>“ITF”</a:t>
            </a:r>
          </a:p>
        </p:txBody>
      </p:sp>
      <p:sp>
        <p:nvSpPr>
          <p:cNvPr id="15" name="TextBox 14">
            <a:extLst>
              <a:ext uri="{FF2B5EF4-FFF2-40B4-BE49-F238E27FC236}">
                <a16:creationId xmlns:a16="http://schemas.microsoft.com/office/drawing/2014/main" id="{B369D5AE-B6A6-404D-849A-9AE977325754}"/>
              </a:ext>
            </a:extLst>
          </p:cNvPr>
          <p:cNvSpPr txBox="1"/>
          <p:nvPr/>
        </p:nvSpPr>
        <p:spPr>
          <a:xfrm>
            <a:off x="620150" y="5652906"/>
            <a:ext cx="3321520" cy="523220"/>
          </a:xfrm>
          <a:prstGeom prst="rect">
            <a:avLst/>
          </a:prstGeom>
          <a:noFill/>
        </p:spPr>
        <p:txBody>
          <a:bodyPr wrap="square" rtlCol="0">
            <a:spAutoFit/>
          </a:bodyPr>
          <a:lstStyle/>
          <a:p>
            <a:pPr algn="ctr"/>
            <a:r>
              <a:rPr lang="en-US" sz="2800" dirty="0">
                <a:solidFill>
                  <a:srgbClr val="003399"/>
                </a:solidFill>
                <a:latin typeface="Sitka Heading" panose="02000505000000020004" pitchFamily="2" charset="0"/>
              </a:rPr>
              <a:t>Your name alone</a:t>
            </a:r>
          </a:p>
        </p:txBody>
      </p:sp>
      <p:sp>
        <p:nvSpPr>
          <p:cNvPr id="16" name="Rectangle 15">
            <a:extLst>
              <a:ext uri="{FF2B5EF4-FFF2-40B4-BE49-F238E27FC236}">
                <a16:creationId xmlns:a16="http://schemas.microsoft.com/office/drawing/2014/main" id="{D70D4A67-B061-4C2A-8A91-09F15E4DC9B7}"/>
              </a:ext>
            </a:extLst>
          </p:cNvPr>
          <p:cNvSpPr/>
          <p:nvPr/>
        </p:nvSpPr>
        <p:spPr>
          <a:xfrm>
            <a:off x="4366260" y="5256402"/>
            <a:ext cx="2903220" cy="1144398"/>
          </a:xfrm>
          <a:prstGeom prst="rect">
            <a:avLst/>
          </a:prstGeom>
          <a:noFill/>
          <a:ln w="76200">
            <a:solidFill>
              <a:srgbClr val="003399"/>
            </a:solidFill>
          </a:ln>
          <a:effectLst>
            <a:glow rad="101600">
              <a:srgbClr val="003399">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E6552647-2844-4C2C-916F-7AEF97389782}"/>
              </a:ext>
            </a:extLst>
          </p:cNvPr>
          <p:cNvSpPr txBox="1"/>
          <p:nvPr/>
        </p:nvSpPr>
        <p:spPr>
          <a:xfrm>
            <a:off x="4401726" y="5413102"/>
            <a:ext cx="2903220" cy="830997"/>
          </a:xfrm>
          <a:prstGeom prst="rect">
            <a:avLst/>
          </a:prstGeom>
          <a:noFill/>
        </p:spPr>
        <p:txBody>
          <a:bodyPr wrap="square" rtlCol="0">
            <a:spAutoFit/>
          </a:bodyPr>
          <a:lstStyle/>
          <a:p>
            <a:pPr algn="ctr"/>
            <a:r>
              <a:rPr lang="en-US" sz="4800" dirty="0">
                <a:latin typeface="Sitka Text" panose="02000505000000020004" pitchFamily="2" charset="0"/>
              </a:rPr>
              <a:t>Will</a:t>
            </a:r>
          </a:p>
        </p:txBody>
      </p:sp>
      <p:grpSp>
        <p:nvGrpSpPr>
          <p:cNvPr id="52" name="Group 51">
            <a:extLst>
              <a:ext uri="{FF2B5EF4-FFF2-40B4-BE49-F238E27FC236}">
                <a16:creationId xmlns:a16="http://schemas.microsoft.com/office/drawing/2014/main" id="{E20CD2DD-9ACE-4692-A367-68DBE92F7C02}"/>
              </a:ext>
            </a:extLst>
          </p:cNvPr>
          <p:cNvGrpSpPr/>
          <p:nvPr/>
        </p:nvGrpSpPr>
        <p:grpSpPr>
          <a:xfrm>
            <a:off x="4167018" y="3165488"/>
            <a:ext cx="3345472" cy="1681673"/>
            <a:chOff x="4167018" y="3165488"/>
            <a:chExt cx="3345472" cy="1681673"/>
          </a:xfrm>
        </p:grpSpPr>
        <p:sp>
          <p:nvSpPr>
            <p:cNvPr id="18" name="Rectangle 17">
              <a:extLst>
                <a:ext uri="{FF2B5EF4-FFF2-40B4-BE49-F238E27FC236}">
                  <a16:creationId xmlns:a16="http://schemas.microsoft.com/office/drawing/2014/main" id="{1A762200-E8DE-46DC-A056-1B488B81AB1C}"/>
                </a:ext>
              </a:extLst>
            </p:cNvPr>
            <p:cNvSpPr/>
            <p:nvPr/>
          </p:nvSpPr>
          <p:spPr>
            <a:xfrm>
              <a:off x="4366260" y="3702763"/>
              <a:ext cx="2903220" cy="1144398"/>
            </a:xfrm>
            <a:prstGeom prst="rect">
              <a:avLst/>
            </a:prstGeom>
            <a:noFill/>
            <a:ln w="76200">
              <a:solidFill>
                <a:srgbClr val="003399"/>
              </a:solidFill>
            </a:ln>
            <a:effectLst>
              <a:glow rad="101600">
                <a:srgbClr val="003399">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F928CFC-009F-44D0-91D2-078E63E300D2}"/>
                </a:ext>
              </a:extLst>
            </p:cNvPr>
            <p:cNvSpPr/>
            <p:nvPr/>
          </p:nvSpPr>
          <p:spPr>
            <a:xfrm>
              <a:off x="4167018" y="3165488"/>
              <a:ext cx="3345472"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TextBox 24">
            <a:extLst>
              <a:ext uri="{FF2B5EF4-FFF2-40B4-BE49-F238E27FC236}">
                <a16:creationId xmlns:a16="http://schemas.microsoft.com/office/drawing/2014/main" id="{92103B49-EA4F-4D4D-8F81-468D440F7346}"/>
              </a:ext>
            </a:extLst>
          </p:cNvPr>
          <p:cNvSpPr txBox="1"/>
          <p:nvPr/>
        </p:nvSpPr>
        <p:spPr>
          <a:xfrm>
            <a:off x="4753708" y="3928672"/>
            <a:ext cx="2349305" cy="830997"/>
          </a:xfrm>
          <a:prstGeom prst="rect">
            <a:avLst/>
          </a:prstGeom>
          <a:noFill/>
        </p:spPr>
        <p:txBody>
          <a:bodyPr wrap="square" rtlCol="0">
            <a:spAutoFit/>
          </a:bodyPr>
          <a:lstStyle/>
          <a:p>
            <a:pPr algn="ctr"/>
            <a:r>
              <a:rPr lang="en-US" sz="4800" dirty="0">
                <a:latin typeface="Sitka Text" panose="02000505000000020004" pitchFamily="2" charset="0"/>
              </a:rPr>
              <a:t>RLT</a:t>
            </a:r>
          </a:p>
        </p:txBody>
      </p:sp>
      <p:cxnSp>
        <p:nvCxnSpPr>
          <p:cNvPr id="29" name="Straight Arrow Connector 28">
            <a:extLst>
              <a:ext uri="{FF2B5EF4-FFF2-40B4-BE49-F238E27FC236}">
                <a16:creationId xmlns:a16="http://schemas.microsoft.com/office/drawing/2014/main" id="{15086828-7E5F-4BDD-A57C-650FAB1A8488}"/>
              </a:ext>
            </a:extLst>
          </p:cNvPr>
          <p:cNvCxnSpPr>
            <a:cxnSpLocks/>
            <a:stCxn id="6" idx="3"/>
          </p:cNvCxnSpPr>
          <p:nvPr/>
        </p:nvCxnSpPr>
        <p:spPr>
          <a:xfrm flipV="1">
            <a:off x="1640645" y="2350679"/>
            <a:ext cx="9583615" cy="230833"/>
          </a:xfrm>
          <a:prstGeom prst="straightConnector1">
            <a:avLst/>
          </a:prstGeom>
          <a:ln w="381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F98BBD1-D478-41D2-A01E-55EC3A56F84E}"/>
              </a:ext>
            </a:extLst>
          </p:cNvPr>
          <p:cNvCxnSpPr>
            <a:cxnSpLocks/>
          </p:cNvCxnSpPr>
          <p:nvPr/>
        </p:nvCxnSpPr>
        <p:spPr>
          <a:xfrm flipV="1">
            <a:off x="2547133" y="2581511"/>
            <a:ext cx="8677127" cy="1214166"/>
          </a:xfrm>
          <a:prstGeom prst="straightConnector1">
            <a:avLst/>
          </a:prstGeom>
          <a:ln w="381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0DAD7A9-A087-4DC2-A86A-2872F7BC6005}"/>
              </a:ext>
            </a:extLst>
          </p:cNvPr>
          <p:cNvCxnSpPr>
            <a:cxnSpLocks/>
          </p:cNvCxnSpPr>
          <p:nvPr/>
        </p:nvCxnSpPr>
        <p:spPr>
          <a:xfrm flipV="1">
            <a:off x="1519311" y="2979541"/>
            <a:ext cx="9704949" cy="1703306"/>
          </a:xfrm>
          <a:prstGeom prst="straightConnector1">
            <a:avLst/>
          </a:prstGeom>
          <a:ln w="381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Right Bracket 37">
            <a:extLst>
              <a:ext uri="{FF2B5EF4-FFF2-40B4-BE49-F238E27FC236}">
                <a16:creationId xmlns:a16="http://schemas.microsoft.com/office/drawing/2014/main" id="{FF837296-0533-4338-A034-4D12D72CE288}"/>
              </a:ext>
            </a:extLst>
          </p:cNvPr>
          <p:cNvSpPr/>
          <p:nvPr/>
        </p:nvSpPr>
        <p:spPr>
          <a:xfrm>
            <a:off x="1466998" y="4410649"/>
            <a:ext cx="52313" cy="933120"/>
          </a:xfrm>
          <a:prstGeom prst="rightBracket">
            <a:avLst/>
          </a:prstGeom>
          <a:ln w="762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42756141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6ADE7-1A18-4C4D-A468-A2425D7040C1}"/>
              </a:ext>
            </a:extLst>
          </p:cNvPr>
          <p:cNvSpPr>
            <a:spLocks noGrp="1"/>
          </p:cNvSpPr>
          <p:nvPr>
            <p:ph type="title"/>
          </p:nvPr>
        </p:nvSpPr>
        <p:spPr>
          <a:xfrm>
            <a:off x="1142999" y="286433"/>
            <a:ext cx="9875520" cy="1356360"/>
          </a:xfrm>
        </p:spPr>
        <p:txBody>
          <a:bodyPr>
            <a:noAutofit/>
          </a:bodyPr>
          <a:lstStyle/>
          <a:p>
            <a:r>
              <a:rPr lang="en-US" dirty="0">
                <a:solidFill>
                  <a:schemeClr val="tx1"/>
                </a:solidFill>
                <a:latin typeface="Sitka Text" panose="02000505000000020004" pitchFamily="2" charset="0"/>
              </a:rPr>
              <a:t>How do you own your assets?</a:t>
            </a:r>
          </a:p>
        </p:txBody>
      </p:sp>
      <p:sp>
        <p:nvSpPr>
          <p:cNvPr id="4" name="TextBox 3">
            <a:extLst>
              <a:ext uri="{FF2B5EF4-FFF2-40B4-BE49-F238E27FC236}">
                <a16:creationId xmlns:a16="http://schemas.microsoft.com/office/drawing/2014/main" id="{8856E2C0-CFC7-46A5-ACD2-3799ADA6383C}"/>
              </a:ext>
            </a:extLst>
          </p:cNvPr>
          <p:cNvSpPr txBox="1"/>
          <p:nvPr/>
        </p:nvSpPr>
        <p:spPr>
          <a:xfrm>
            <a:off x="500282" y="1642794"/>
            <a:ext cx="1455840" cy="707886"/>
          </a:xfrm>
          <a:prstGeom prst="rect">
            <a:avLst/>
          </a:prstGeom>
          <a:noFill/>
        </p:spPr>
        <p:txBody>
          <a:bodyPr wrap="square" rtlCol="0">
            <a:spAutoFit/>
          </a:bodyPr>
          <a:lstStyle/>
          <a:p>
            <a:r>
              <a:rPr lang="en-US" sz="4000" b="1" dirty="0">
                <a:solidFill>
                  <a:srgbClr val="003399"/>
                </a:solidFill>
                <a:effectLst>
                  <a:outerShdw blurRad="38100" dist="38100" dir="2700000" algn="tl">
                    <a:srgbClr val="000000">
                      <a:alpha val="43137"/>
                    </a:srgbClr>
                  </a:outerShdw>
                </a:effectLst>
                <a:latin typeface="Sitka Text" panose="02000505000000020004" pitchFamily="2" charset="0"/>
              </a:rPr>
              <a:t>YOU</a:t>
            </a:r>
            <a:r>
              <a:rPr lang="en-US" sz="2000" b="1" dirty="0">
                <a:effectLst>
                  <a:outerShdw blurRad="38100" dist="38100" dir="2700000" algn="tl">
                    <a:srgbClr val="000000">
                      <a:alpha val="43137"/>
                    </a:srgbClr>
                  </a:outerShdw>
                </a:effectLst>
              </a:rPr>
              <a:t> </a:t>
            </a:r>
          </a:p>
        </p:txBody>
      </p:sp>
      <p:sp>
        <p:nvSpPr>
          <p:cNvPr id="5" name="TextBox 4">
            <a:extLst>
              <a:ext uri="{FF2B5EF4-FFF2-40B4-BE49-F238E27FC236}">
                <a16:creationId xmlns:a16="http://schemas.microsoft.com/office/drawing/2014/main" id="{E0E4FB48-C558-49BA-8E7D-B37BEC188FC1}"/>
              </a:ext>
            </a:extLst>
          </p:cNvPr>
          <p:cNvSpPr txBox="1"/>
          <p:nvPr/>
        </p:nvSpPr>
        <p:spPr>
          <a:xfrm>
            <a:off x="5226000" y="1642793"/>
            <a:ext cx="6966000" cy="707886"/>
          </a:xfrm>
          <a:prstGeom prst="rect">
            <a:avLst/>
          </a:prstGeom>
          <a:noFill/>
        </p:spPr>
        <p:txBody>
          <a:bodyPr wrap="square" rtlCol="0">
            <a:spAutoFit/>
          </a:bodyPr>
          <a:lstStyle/>
          <a:p>
            <a:r>
              <a:rPr lang="en-US" sz="4000" b="1" dirty="0">
                <a:solidFill>
                  <a:srgbClr val="003399"/>
                </a:solidFill>
                <a:effectLst>
                  <a:outerShdw blurRad="38100" dist="38100" dir="2700000" algn="tl">
                    <a:srgbClr val="000000">
                      <a:alpha val="43137"/>
                    </a:srgbClr>
                  </a:outerShdw>
                </a:effectLst>
                <a:latin typeface="Sitka Text" panose="02000505000000020004" pitchFamily="2" charset="0"/>
              </a:rPr>
              <a:t>SPOUSE/BENEFICIARY </a:t>
            </a:r>
            <a:r>
              <a:rPr lang="en-US" sz="2000" b="1" dirty="0">
                <a:effectLst>
                  <a:outerShdw blurRad="38100" dist="38100" dir="2700000" algn="tl">
                    <a:srgbClr val="000000">
                      <a:alpha val="43137"/>
                    </a:srgbClr>
                  </a:outerShdw>
                </a:effectLst>
              </a:rPr>
              <a:t> </a:t>
            </a:r>
          </a:p>
        </p:txBody>
      </p:sp>
      <p:sp>
        <p:nvSpPr>
          <p:cNvPr id="6" name="TextBox 5">
            <a:extLst>
              <a:ext uri="{FF2B5EF4-FFF2-40B4-BE49-F238E27FC236}">
                <a16:creationId xmlns:a16="http://schemas.microsoft.com/office/drawing/2014/main" id="{B22C8CB2-811F-4BDE-ADB5-A160145DF0CB}"/>
              </a:ext>
            </a:extLst>
          </p:cNvPr>
          <p:cNvSpPr txBox="1"/>
          <p:nvPr/>
        </p:nvSpPr>
        <p:spPr>
          <a:xfrm>
            <a:off x="174968" y="2350679"/>
            <a:ext cx="1465677" cy="461665"/>
          </a:xfrm>
          <a:prstGeom prst="rect">
            <a:avLst/>
          </a:prstGeom>
          <a:noFill/>
        </p:spPr>
        <p:txBody>
          <a:bodyPr wrap="square" rtlCol="0">
            <a:spAutoFit/>
          </a:bodyPr>
          <a:lstStyle/>
          <a:p>
            <a:pPr algn="ctr"/>
            <a:r>
              <a:rPr lang="en-US" sz="2400" dirty="0">
                <a:latin typeface="Sitka Heading" panose="02000505000000020004" pitchFamily="2" charset="0"/>
              </a:rPr>
              <a:t>Joint</a:t>
            </a:r>
          </a:p>
        </p:txBody>
      </p:sp>
      <p:sp>
        <p:nvSpPr>
          <p:cNvPr id="8" name="TextBox 7">
            <a:extLst>
              <a:ext uri="{FF2B5EF4-FFF2-40B4-BE49-F238E27FC236}">
                <a16:creationId xmlns:a16="http://schemas.microsoft.com/office/drawing/2014/main" id="{2CCC2C3F-41A2-4BE7-991A-CC191CF049A1}"/>
              </a:ext>
            </a:extLst>
          </p:cNvPr>
          <p:cNvSpPr txBox="1"/>
          <p:nvPr/>
        </p:nvSpPr>
        <p:spPr>
          <a:xfrm>
            <a:off x="213110" y="3194202"/>
            <a:ext cx="2412317" cy="461665"/>
          </a:xfrm>
          <a:prstGeom prst="rect">
            <a:avLst/>
          </a:prstGeom>
          <a:noFill/>
        </p:spPr>
        <p:txBody>
          <a:bodyPr wrap="square" rtlCol="0">
            <a:spAutoFit/>
          </a:bodyPr>
          <a:lstStyle/>
          <a:p>
            <a:pPr marL="457200" indent="-457200" algn="ctr">
              <a:buFont typeface="Wingdings" panose="05000000000000000000" pitchFamily="2" charset="2"/>
              <a:buChar char="v"/>
            </a:pPr>
            <a:r>
              <a:rPr lang="en-US" sz="2400" dirty="0">
                <a:latin typeface="Sitka Heading" panose="02000505000000020004" pitchFamily="2" charset="0"/>
              </a:rPr>
              <a:t>Annuity</a:t>
            </a:r>
          </a:p>
        </p:txBody>
      </p:sp>
      <p:sp>
        <p:nvSpPr>
          <p:cNvPr id="9" name="TextBox 8">
            <a:extLst>
              <a:ext uri="{FF2B5EF4-FFF2-40B4-BE49-F238E27FC236}">
                <a16:creationId xmlns:a16="http://schemas.microsoft.com/office/drawing/2014/main" id="{108DCE27-A45D-4902-ABE7-9EA3FB4DA6C4}"/>
              </a:ext>
            </a:extLst>
          </p:cNvPr>
          <p:cNvSpPr txBox="1"/>
          <p:nvPr/>
        </p:nvSpPr>
        <p:spPr>
          <a:xfrm>
            <a:off x="326491" y="3531965"/>
            <a:ext cx="2430382" cy="461219"/>
          </a:xfrm>
          <a:prstGeom prst="rect">
            <a:avLst/>
          </a:prstGeom>
          <a:noFill/>
        </p:spPr>
        <p:txBody>
          <a:bodyPr wrap="square" rtlCol="0">
            <a:spAutoFit/>
          </a:bodyPr>
          <a:lstStyle/>
          <a:p>
            <a:pPr marL="457200" indent="-457200" algn="ctr">
              <a:buFont typeface="Wingdings" panose="05000000000000000000" pitchFamily="2" charset="2"/>
              <a:buChar char="v"/>
            </a:pPr>
            <a:r>
              <a:rPr lang="en-US" sz="2400" dirty="0">
                <a:latin typeface="Sitka Heading" panose="02000505000000020004" pitchFamily="2" charset="0"/>
              </a:rPr>
              <a:t>Insurance</a:t>
            </a:r>
          </a:p>
        </p:txBody>
      </p:sp>
      <p:sp>
        <p:nvSpPr>
          <p:cNvPr id="10" name="TextBox 9">
            <a:extLst>
              <a:ext uri="{FF2B5EF4-FFF2-40B4-BE49-F238E27FC236}">
                <a16:creationId xmlns:a16="http://schemas.microsoft.com/office/drawing/2014/main" id="{69400B05-CD7D-46F2-B113-65DB597EDA39}"/>
              </a:ext>
            </a:extLst>
          </p:cNvPr>
          <p:cNvSpPr txBox="1"/>
          <p:nvPr/>
        </p:nvSpPr>
        <p:spPr>
          <a:xfrm>
            <a:off x="345452" y="3923955"/>
            <a:ext cx="2543764" cy="461665"/>
          </a:xfrm>
          <a:prstGeom prst="rect">
            <a:avLst/>
          </a:prstGeom>
          <a:noFill/>
        </p:spPr>
        <p:txBody>
          <a:bodyPr wrap="square" rtlCol="0">
            <a:spAutoFit/>
          </a:bodyPr>
          <a:lstStyle/>
          <a:p>
            <a:pPr marL="457200" indent="-457200" algn="ctr">
              <a:buFont typeface="Wingdings" panose="05000000000000000000" pitchFamily="2" charset="2"/>
              <a:buChar char="v"/>
            </a:pPr>
            <a:r>
              <a:rPr lang="en-US" sz="2400" dirty="0">
                <a:latin typeface="Sitka Heading" panose="02000505000000020004" pitchFamily="2" charset="0"/>
              </a:rPr>
              <a:t>401(k)/IRA</a:t>
            </a:r>
          </a:p>
        </p:txBody>
      </p:sp>
      <p:sp>
        <p:nvSpPr>
          <p:cNvPr id="11" name="TextBox 10">
            <a:extLst>
              <a:ext uri="{FF2B5EF4-FFF2-40B4-BE49-F238E27FC236}">
                <a16:creationId xmlns:a16="http://schemas.microsoft.com/office/drawing/2014/main" id="{C0A4FBAF-5CDE-4959-AC96-E8A138C2CAA2}"/>
              </a:ext>
            </a:extLst>
          </p:cNvPr>
          <p:cNvSpPr txBox="1"/>
          <p:nvPr/>
        </p:nvSpPr>
        <p:spPr>
          <a:xfrm>
            <a:off x="195045" y="4274962"/>
            <a:ext cx="1465677" cy="830997"/>
          </a:xfrm>
          <a:prstGeom prst="rect">
            <a:avLst/>
          </a:prstGeom>
          <a:noFill/>
        </p:spPr>
        <p:txBody>
          <a:bodyPr wrap="square" rtlCol="0">
            <a:spAutoFit/>
          </a:bodyPr>
          <a:lstStyle/>
          <a:p>
            <a:pPr algn="ctr"/>
            <a:endParaRPr lang="en-US" sz="2400" dirty="0">
              <a:latin typeface="Sitka Heading" panose="02000505000000020004" pitchFamily="2" charset="0"/>
            </a:endParaRPr>
          </a:p>
          <a:p>
            <a:pPr algn="ctr"/>
            <a:r>
              <a:rPr lang="en-US" sz="2400" dirty="0">
                <a:latin typeface="Sitka Heading" panose="02000505000000020004" pitchFamily="2" charset="0"/>
              </a:rPr>
              <a:t>“POD”</a:t>
            </a:r>
          </a:p>
        </p:txBody>
      </p:sp>
      <p:sp>
        <p:nvSpPr>
          <p:cNvPr id="12" name="TextBox 11">
            <a:extLst>
              <a:ext uri="{FF2B5EF4-FFF2-40B4-BE49-F238E27FC236}">
                <a16:creationId xmlns:a16="http://schemas.microsoft.com/office/drawing/2014/main" id="{15C61179-54B8-497B-8D5E-8EA1A56B00EC}"/>
              </a:ext>
            </a:extLst>
          </p:cNvPr>
          <p:cNvSpPr txBox="1"/>
          <p:nvPr/>
        </p:nvSpPr>
        <p:spPr>
          <a:xfrm>
            <a:off x="174967" y="4682847"/>
            <a:ext cx="1465677" cy="830997"/>
          </a:xfrm>
          <a:prstGeom prst="rect">
            <a:avLst/>
          </a:prstGeom>
          <a:noFill/>
        </p:spPr>
        <p:txBody>
          <a:bodyPr wrap="square" rtlCol="0">
            <a:spAutoFit/>
          </a:bodyPr>
          <a:lstStyle/>
          <a:p>
            <a:pPr algn="ctr"/>
            <a:endParaRPr lang="en-US" sz="2400" dirty="0">
              <a:latin typeface="Sitka Heading" panose="02000505000000020004" pitchFamily="2" charset="0"/>
            </a:endParaRPr>
          </a:p>
          <a:p>
            <a:pPr algn="ctr"/>
            <a:r>
              <a:rPr lang="en-US" sz="2400" dirty="0">
                <a:latin typeface="Sitka Heading" panose="02000505000000020004" pitchFamily="2" charset="0"/>
              </a:rPr>
              <a:t>“TOD”</a:t>
            </a:r>
          </a:p>
        </p:txBody>
      </p:sp>
      <p:sp>
        <p:nvSpPr>
          <p:cNvPr id="13" name="TextBox 12">
            <a:extLst>
              <a:ext uri="{FF2B5EF4-FFF2-40B4-BE49-F238E27FC236}">
                <a16:creationId xmlns:a16="http://schemas.microsoft.com/office/drawing/2014/main" id="{700D155C-4AB8-4960-A787-A6A41ADB1942}"/>
              </a:ext>
            </a:extLst>
          </p:cNvPr>
          <p:cNvSpPr txBox="1"/>
          <p:nvPr/>
        </p:nvSpPr>
        <p:spPr>
          <a:xfrm>
            <a:off x="112523" y="5047111"/>
            <a:ext cx="1465677" cy="830997"/>
          </a:xfrm>
          <a:prstGeom prst="rect">
            <a:avLst/>
          </a:prstGeom>
          <a:noFill/>
        </p:spPr>
        <p:txBody>
          <a:bodyPr wrap="square" rtlCol="0">
            <a:spAutoFit/>
          </a:bodyPr>
          <a:lstStyle/>
          <a:p>
            <a:pPr algn="ctr"/>
            <a:endParaRPr lang="en-US" sz="2400" dirty="0">
              <a:latin typeface="Sitka Heading" panose="02000505000000020004" pitchFamily="2" charset="0"/>
            </a:endParaRPr>
          </a:p>
          <a:p>
            <a:pPr algn="ctr"/>
            <a:r>
              <a:rPr lang="en-US" sz="2400" dirty="0">
                <a:latin typeface="Sitka Heading" panose="02000505000000020004" pitchFamily="2" charset="0"/>
              </a:rPr>
              <a:t>“ITF”</a:t>
            </a:r>
          </a:p>
        </p:txBody>
      </p:sp>
      <p:cxnSp>
        <p:nvCxnSpPr>
          <p:cNvPr id="29" name="Straight Arrow Connector 28">
            <a:extLst>
              <a:ext uri="{FF2B5EF4-FFF2-40B4-BE49-F238E27FC236}">
                <a16:creationId xmlns:a16="http://schemas.microsoft.com/office/drawing/2014/main" id="{15086828-7E5F-4BDD-A57C-650FAB1A8488}"/>
              </a:ext>
            </a:extLst>
          </p:cNvPr>
          <p:cNvCxnSpPr>
            <a:cxnSpLocks/>
          </p:cNvCxnSpPr>
          <p:nvPr/>
        </p:nvCxnSpPr>
        <p:spPr>
          <a:xfrm>
            <a:off x="1255102" y="2693403"/>
            <a:ext cx="3882246" cy="1739558"/>
          </a:xfrm>
          <a:prstGeom prst="straightConnector1">
            <a:avLst/>
          </a:prstGeom>
          <a:ln w="381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F98BBD1-D478-41D2-A01E-55EC3A56F84E}"/>
              </a:ext>
            </a:extLst>
          </p:cNvPr>
          <p:cNvCxnSpPr>
            <a:cxnSpLocks/>
          </p:cNvCxnSpPr>
          <p:nvPr/>
        </p:nvCxnSpPr>
        <p:spPr>
          <a:xfrm>
            <a:off x="3491866" y="3250188"/>
            <a:ext cx="1857374" cy="1024774"/>
          </a:xfrm>
          <a:prstGeom prst="straightConnector1">
            <a:avLst/>
          </a:prstGeom>
          <a:ln w="381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0DAD7A9-A087-4DC2-A86A-2872F7BC6005}"/>
              </a:ext>
            </a:extLst>
          </p:cNvPr>
          <p:cNvCxnSpPr>
            <a:cxnSpLocks/>
          </p:cNvCxnSpPr>
          <p:nvPr/>
        </p:nvCxnSpPr>
        <p:spPr>
          <a:xfrm flipV="1">
            <a:off x="1519311" y="4410649"/>
            <a:ext cx="3618037" cy="611433"/>
          </a:xfrm>
          <a:prstGeom prst="straightConnector1">
            <a:avLst/>
          </a:prstGeom>
          <a:ln w="381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Right Bracket 37">
            <a:extLst>
              <a:ext uri="{FF2B5EF4-FFF2-40B4-BE49-F238E27FC236}">
                <a16:creationId xmlns:a16="http://schemas.microsoft.com/office/drawing/2014/main" id="{FF837296-0533-4338-A034-4D12D72CE288}"/>
              </a:ext>
            </a:extLst>
          </p:cNvPr>
          <p:cNvSpPr/>
          <p:nvPr/>
        </p:nvSpPr>
        <p:spPr>
          <a:xfrm>
            <a:off x="1466998" y="4801994"/>
            <a:ext cx="52313" cy="933120"/>
          </a:xfrm>
          <a:prstGeom prst="rightBracket">
            <a:avLst/>
          </a:prstGeom>
          <a:ln w="762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TextBox 6">
            <a:extLst>
              <a:ext uri="{FF2B5EF4-FFF2-40B4-BE49-F238E27FC236}">
                <a16:creationId xmlns:a16="http://schemas.microsoft.com/office/drawing/2014/main" id="{1B18E1D3-18C9-4B9E-A78E-DF3299DF2CDA}"/>
              </a:ext>
            </a:extLst>
          </p:cNvPr>
          <p:cNvSpPr txBox="1"/>
          <p:nvPr/>
        </p:nvSpPr>
        <p:spPr>
          <a:xfrm>
            <a:off x="112523" y="2785678"/>
            <a:ext cx="3882246" cy="461218"/>
          </a:xfrm>
          <a:prstGeom prst="rect">
            <a:avLst/>
          </a:prstGeom>
          <a:noFill/>
        </p:spPr>
        <p:txBody>
          <a:bodyPr wrap="square" rtlCol="0">
            <a:spAutoFit/>
          </a:bodyPr>
          <a:lstStyle/>
          <a:p>
            <a:pPr algn="ctr"/>
            <a:r>
              <a:rPr lang="en-US" sz="2400" dirty="0">
                <a:latin typeface="Sitka Heading" panose="02000505000000020004" pitchFamily="2" charset="0"/>
              </a:rPr>
              <a:t>Beneficiary Designation </a:t>
            </a:r>
          </a:p>
        </p:txBody>
      </p:sp>
      <p:pic>
        <p:nvPicPr>
          <p:cNvPr id="18" name="Picture 17">
            <a:extLst>
              <a:ext uri="{FF2B5EF4-FFF2-40B4-BE49-F238E27FC236}">
                <a16:creationId xmlns:a16="http://schemas.microsoft.com/office/drawing/2014/main" id="{D01BCFF9-940D-4941-B4DB-0F4E12E1FA71}"/>
              </a:ext>
            </a:extLst>
          </p:cNvPr>
          <p:cNvPicPr>
            <a:picLocks noChangeAspect="1"/>
          </p:cNvPicPr>
          <p:nvPr/>
        </p:nvPicPr>
        <p:blipFill rotWithShape="1">
          <a:blip r:embed="rId3"/>
          <a:srcRect l="4849" t="2504" r="5419" b="4929"/>
          <a:stretch/>
        </p:blipFill>
        <p:spPr>
          <a:xfrm>
            <a:off x="5531208" y="3094474"/>
            <a:ext cx="3046891" cy="2640640"/>
          </a:xfrm>
          <a:prstGeom prst="rect">
            <a:avLst/>
          </a:prstGeom>
        </p:spPr>
      </p:pic>
    </p:spTree>
    <p:extLst>
      <p:ext uri="{BB962C8B-B14F-4D97-AF65-F5344CB8AC3E}">
        <p14:creationId xmlns:p14="http://schemas.microsoft.com/office/powerpoint/2010/main" val="24327016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41F1-4355-4871-81DA-4E56C6C4705D}"/>
              </a:ext>
            </a:extLst>
          </p:cNvPr>
          <p:cNvSpPr>
            <a:spLocks noGrp="1"/>
          </p:cNvSpPr>
          <p:nvPr>
            <p:ph type="title"/>
          </p:nvPr>
        </p:nvSpPr>
        <p:spPr/>
        <p:txBody>
          <a:bodyPr/>
          <a:lstStyle/>
          <a:p>
            <a:r>
              <a:rPr lang="en-US" dirty="0">
                <a:solidFill>
                  <a:schemeClr val="tx1"/>
                </a:solidFill>
                <a:latin typeface="Sitka Text" panose="02000505000000020004" pitchFamily="2" charset="0"/>
              </a:rPr>
              <a:t>Comprehensive Plan </a:t>
            </a:r>
          </a:p>
        </p:txBody>
      </p:sp>
      <p:sp>
        <p:nvSpPr>
          <p:cNvPr id="3" name="Content Placeholder 2">
            <a:extLst>
              <a:ext uri="{FF2B5EF4-FFF2-40B4-BE49-F238E27FC236}">
                <a16:creationId xmlns:a16="http://schemas.microsoft.com/office/drawing/2014/main" id="{C817CB7C-9AA7-4284-BE61-D9FE3978A109}"/>
              </a:ext>
            </a:extLst>
          </p:cNvPr>
          <p:cNvSpPr>
            <a:spLocks noGrp="1"/>
          </p:cNvSpPr>
          <p:nvPr>
            <p:ph idx="1"/>
          </p:nvPr>
        </p:nvSpPr>
        <p:spPr/>
        <p:txBody>
          <a:bodyPr>
            <a:normAutofit/>
          </a:bodyPr>
          <a:lstStyle/>
          <a:p>
            <a:pPr marL="45720" indent="0">
              <a:buNone/>
            </a:pPr>
            <a:r>
              <a:rPr lang="en-US" sz="4000" dirty="0">
                <a:latin typeface="Sitka Text" panose="02000505000000020004" pitchFamily="2" charset="0"/>
              </a:rPr>
              <a:t>Ties Goals into Plan </a:t>
            </a:r>
          </a:p>
          <a:p>
            <a:pPr>
              <a:buFont typeface="Wingdings" panose="05000000000000000000" pitchFamily="2" charset="2"/>
              <a:buChar char="v"/>
            </a:pPr>
            <a:r>
              <a:rPr lang="en-US" sz="4000" dirty="0">
                <a:latin typeface="Sitka Text" panose="02000505000000020004" pitchFamily="2" charset="0"/>
              </a:rPr>
              <a:t> Will </a:t>
            </a:r>
          </a:p>
          <a:p>
            <a:pPr>
              <a:buFont typeface="Wingdings" panose="05000000000000000000" pitchFamily="2" charset="2"/>
              <a:buChar char="v"/>
            </a:pPr>
            <a:r>
              <a:rPr lang="en-US" sz="4000" dirty="0">
                <a:latin typeface="Sitka Text" panose="02000505000000020004" pitchFamily="2" charset="0"/>
              </a:rPr>
              <a:t> Probate </a:t>
            </a:r>
          </a:p>
          <a:p>
            <a:pPr>
              <a:buFont typeface="Wingdings" panose="05000000000000000000" pitchFamily="2" charset="2"/>
              <a:buChar char="v"/>
            </a:pPr>
            <a:r>
              <a:rPr lang="en-US" sz="4000" dirty="0">
                <a:latin typeface="Sitka Text" panose="02000505000000020004" pitchFamily="2" charset="0"/>
              </a:rPr>
              <a:t> Trust </a:t>
            </a:r>
          </a:p>
          <a:p>
            <a:pPr>
              <a:buFont typeface="Wingdings" panose="05000000000000000000" pitchFamily="2" charset="2"/>
              <a:buChar char="v"/>
            </a:pPr>
            <a:r>
              <a:rPr lang="en-US" sz="4000" dirty="0">
                <a:latin typeface="Sitka Text" panose="02000505000000020004" pitchFamily="2" charset="0"/>
              </a:rPr>
              <a:t> Funding </a:t>
            </a:r>
          </a:p>
        </p:txBody>
      </p:sp>
    </p:spTree>
    <p:extLst>
      <p:ext uri="{BB962C8B-B14F-4D97-AF65-F5344CB8AC3E}">
        <p14:creationId xmlns:p14="http://schemas.microsoft.com/office/powerpoint/2010/main" val="15067306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D58E8-39F5-438A-B464-8A7AD34A6470}"/>
              </a:ext>
            </a:extLst>
          </p:cNvPr>
          <p:cNvSpPr>
            <a:spLocks noGrp="1"/>
          </p:cNvSpPr>
          <p:nvPr>
            <p:ph type="title"/>
          </p:nvPr>
        </p:nvSpPr>
        <p:spPr/>
        <p:txBody>
          <a:bodyPr/>
          <a:lstStyle/>
          <a:p>
            <a:r>
              <a:rPr lang="en-US" dirty="0">
                <a:latin typeface="Sitka Heading" panose="02000505000000020004" pitchFamily="2" charset="0"/>
              </a:rPr>
              <a:t>What is a trust?</a:t>
            </a:r>
          </a:p>
        </p:txBody>
      </p:sp>
      <p:sp>
        <p:nvSpPr>
          <p:cNvPr id="3" name="Text Placeholder 2">
            <a:extLst>
              <a:ext uri="{FF2B5EF4-FFF2-40B4-BE49-F238E27FC236}">
                <a16:creationId xmlns:a16="http://schemas.microsoft.com/office/drawing/2014/main" id="{581C0BBE-4CE8-4D57-9935-057118FB9804}"/>
              </a:ext>
            </a:extLst>
          </p:cNvPr>
          <p:cNvSpPr>
            <a:spLocks noGrp="1"/>
          </p:cNvSpPr>
          <p:nvPr>
            <p:ph type="body" idx="1"/>
          </p:nvPr>
        </p:nvSpPr>
        <p:spPr/>
        <p:txBody>
          <a:bodyPr/>
          <a:lstStyle/>
          <a:p>
            <a:r>
              <a:rPr lang="en-US" dirty="0">
                <a:latin typeface="Sitka Text" panose="02000505000000020004" pitchFamily="2" charset="0"/>
              </a:rPr>
              <a:t>Different Types and How They Work</a:t>
            </a:r>
          </a:p>
        </p:txBody>
      </p:sp>
    </p:spTree>
    <p:extLst>
      <p:ext uri="{BB962C8B-B14F-4D97-AF65-F5344CB8AC3E}">
        <p14:creationId xmlns:p14="http://schemas.microsoft.com/office/powerpoint/2010/main" val="29739963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7A80B-089F-4928-ABAC-B880E98BB235}"/>
              </a:ext>
            </a:extLst>
          </p:cNvPr>
          <p:cNvSpPr>
            <a:spLocks noGrp="1"/>
          </p:cNvSpPr>
          <p:nvPr>
            <p:ph type="title"/>
          </p:nvPr>
        </p:nvSpPr>
        <p:spPr/>
        <p:txBody>
          <a:bodyPr/>
          <a:lstStyle/>
          <a:p>
            <a:r>
              <a:rPr lang="en-US" dirty="0">
                <a:solidFill>
                  <a:schemeClr val="tx1"/>
                </a:solidFill>
                <a:latin typeface="Sitka Text" panose="02000505000000020004" pitchFamily="2" charset="0"/>
              </a:rPr>
              <a:t>What is a Trust? </a:t>
            </a:r>
          </a:p>
        </p:txBody>
      </p:sp>
      <p:sp>
        <p:nvSpPr>
          <p:cNvPr id="3" name="Content Placeholder 2">
            <a:extLst>
              <a:ext uri="{FF2B5EF4-FFF2-40B4-BE49-F238E27FC236}">
                <a16:creationId xmlns:a16="http://schemas.microsoft.com/office/drawing/2014/main" id="{57D50893-9CCA-4F41-970B-222741A0B468}"/>
              </a:ext>
            </a:extLst>
          </p:cNvPr>
          <p:cNvSpPr>
            <a:spLocks noGrp="1"/>
          </p:cNvSpPr>
          <p:nvPr>
            <p:ph idx="1"/>
          </p:nvPr>
        </p:nvSpPr>
        <p:spPr/>
        <p:txBody>
          <a:bodyPr>
            <a:normAutofit/>
          </a:bodyPr>
          <a:lstStyle/>
          <a:p>
            <a:pPr>
              <a:buFont typeface="Wingdings" panose="05000000000000000000" pitchFamily="2" charset="2"/>
              <a:buChar char="v"/>
            </a:pPr>
            <a:r>
              <a:rPr lang="en-US" sz="4000" dirty="0">
                <a:latin typeface="Sitka Text" panose="02000505000000020004" pitchFamily="2" charset="0"/>
              </a:rPr>
              <a:t> A contract between three parties </a:t>
            </a:r>
            <a:endParaRPr lang="en-US" sz="4800" dirty="0">
              <a:latin typeface="Sitka Text" panose="02000505000000020004" pitchFamily="2" charset="0"/>
            </a:endParaRPr>
          </a:p>
          <a:p>
            <a:pPr marL="1291590" lvl="2" indent="-742950">
              <a:buFont typeface="+mj-lt"/>
              <a:buAutoNum type="arabicPeriod"/>
            </a:pPr>
            <a:r>
              <a:rPr lang="en-US" sz="3600" dirty="0">
                <a:latin typeface="Sitka Text" panose="02000505000000020004" pitchFamily="2" charset="0"/>
              </a:rPr>
              <a:t>Grantor—Creator </a:t>
            </a:r>
          </a:p>
          <a:p>
            <a:pPr marL="1291590" lvl="2" indent="-742950">
              <a:buFont typeface="+mj-lt"/>
              <a:buAutoNum type="arabicPeriod"/>
            </a:pPr>
            <a:r>
              <a:rPr lang="en-US" sz="3600" dirty="0">
                <a:latin typeface="Sitka Text" panose="02000505000000020004" pitchFamily="2" charset="0"/>
              </a:rPr>
              <a:t>Trustee—Controller</a:t>
            </a:r>
          </a:p>
          <a:p>
            <a:pPr marL="1291590" lvl="2" indent="-742950">
              <a:buFont typeface="+mj-lt"/>
              <a:buAutoNum type="arabicPeriod"/>
            </a:pPr>
            <a:r>
              <a:rPr lang="en-US" sz="3600" dirty="0">
                <a:latin typeface="Sitka Text" panose="02000505000000020004" pitchFamily="2" charset="0"/>
              </a:rPr>
              <a:t>Beneficiary—Receiver </a:t>
            </a:r>
          </a:p>
        </p:txBody>
      </p:sp>
    </p:spTree>
    <p:extLst>
      <p:ext uri="{BB962C8B-B14F-4D97-AF65-F5344CB8AC3E}">
        <p14:creationId xmlns:p14="http://schemas.microsoft.com/office/powerpoint/2010/main" val="36409769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7A80B-089F-4928-ABAC-B880E98BB235}"/>
              </a:ext>
            </a:extLst>
          </p:cNvPr>
          <p:cNvSpPr>
            <a:spLocks noGrp="1"/>
          </p:cNvSpPr>
          <p:nvPr>
            <p:ph type="title"/>
          </p:nvPr>
        </p:nvSpPr>
        <p:spPr/>
        <p:txBody>
          <a:bodyPr/>
          <a:lstStyle/>
          <a:p>
            <a:r>
              <a:rPr lang="en-US" dirty="0">
                <a:solidFill>
                  <a:schemeClr val="tx1"/>
                </a:solidFill>
                <a:latin typeface="Sitka Text" panose="02000505000000020004" pitchFamily="2" charset="0"/>
              </a:rPr>
              <a:t>Two Types of Trusts:</a:t>
            </a:r>
          </a:p>
        </p:txBody>
      </p:sp>
      <p:sp>
        <p:nvSpPr>
          <p:cNvPr id="3" name="Content Placeholder 2">
            <a:extLst>
              <a:ext uri="{FF2B5EF4-FFF2-40B4-BE49-F238E27FC236}">
                <a16:creationId xmlns:a16="http://schemas.microsoft.com/office/drawing/2014/main" id="{57D50893-9CCA-4F41-970B-222741A0B468}"/>
              </a:ext>
            </a:extLst>
          </p:cNvPr>
          <p:cNvSpPr>
            <a:spLocks noGrp="1"/>
          </p:cNvSpPr>
          <p:nvPr>
            <p:ph idx="1"/>
          </p:nvPr>
        </p:nvSpPr>
        <p:spPr/>
        <p:txBody>
          <a:bodyPr>
            <a:normAutofit lnSpcReduction="10000"/>
          </a:bodyPr>
          <a:lstStyle/>
          <a:p>
            <a:pPr>
              <a:buFont typeface="Wingdings" panose="05000000000000000000" pitchFamily="2" charset="2"/>
              <a:buChar char="v"/>
            </a:pPr>
            <a:r>
              <a:rPr lang="en-US" sz="4000" dirty="0">
                <a:latin typeface="Sitka Text" panose="02000505000000020004" pitchFamily="2" charset="0"/>
              </a:rPr>
              <a:t> Testamentary</a:t>
            </a:r>
          </a:p>
          <a:p>
            <a:pPr lvl="2">
              <a:buFont typeface="Courier New" panose="02070309020205020404" pitchFamily="49" charset="0"/>
              <a:buChar char="o"/>
            </a:pPr>
            <a:r>
              <a:rPr lang="en-US" sz="3600" dirty="0">
                <a:latin typeface="Sitka Text" panose="02000505000000020004" pitchFamily="2" charset="0"/>
              </a:rPr>
              <a:t> In Will (needs probate) </a:t>
            </a:r>
          </a:p>
          <a:p>
            <a:pPr>
              <a:buFont typeface="Wingdings" panose="05000000000000000000" pitchFamily="2" charset="2"/>
              <a:buChar char="v"/>
            </a:pPr>
            <a:r>
              <a:rPr lang="en-US" sz="4000" dirty="0">
                <a:latin typeface="Sitka Text" panose="02000505000000020004" pitchFamily="2" charset="0"/>
              </a:rPr>
              <a:t> Living Trust </a:t>
            </a:r>
          </a:p>
          <a:p>
            <a:pPr lvl="2">
              <a:buFont typeface="Courier New" panose="02070309020205020404" pitchFamily="49" charset="0"/>
              <a:buChar char="o"/>
            </a:pPr>
            <a:r>
              <a:rPr lang="en-US" sz="3600" dirty="0">
                <a:latin typeface="Sitka Text" panose="02000505000000020004" pitchFamily="2" charset="0"/>
              </a:rPr>
              <a:t> create when “living”</a:t>
            </a:r>
          </a:p>
          <a:p>
            <a:pPr lvl="4">
              <a:buFont typeface="Arial" panose="020B0604020202020204" pitchFamily="34" charset="0"/>
              <a:buChar char="•"/>
            </a:pPr>
            <a:r>
              <a:rPr lang="en-US" sz="3400" dirty="0">
                <a:latin typeface="Sitka Text" panose="02000505000000020004" pitchFamily="2" charset="0"/>
              </a:rPr>
              <a:t> Revocable </a:t>
            </a:r>
          </a:p>
          <a:p>
            <a:pPr lvl="4">
              <a:buFont typeface="Arial" panose="020B0604020202020204" pitchFamily="34" charset="0"/>
              <a:buChar char="•"/>
            </a:pPr>
            <a:r>
              <a:rPr lang="en-US" sz="3400" dirty="0">
                <a:latin typeface="Sitka Text" panose="02000505000000020004" pitchFamily="2" charset="0"/>
              </a:rPr>
              <a:t> Irrevocable </a:t>
            </a:r>
          </a:p>
          <a:p>
            <a:pPr lvl="2">
              <a:buFont typeface="Courier New" panose="02070309020205020404" pitchFamily="49" charset="0"/>
              <a:buChar char="o"/>
            </a:pPr>
            <a:r>
              <a:rPr lang="en-US" sz="3600" dirty="0">
                <a:latin typeface="Sitka Text" panose="02000505000000020004" pitchFamily="2" charset="0"/>
              </a:rPr>
              <a:t> In place of Will (avoids probate)</a:t>
            </a:r>
          </a:p>
        </p:txBody>
      </p:sp>
      <p:pic>
        <p:nvPicPr>
          <p:cNvPr id="5" name="Picture 4">
            <a:extLst>
              <a:ext uri="{FF2B5EF4-FFF2-40B4-BE49-F238E27FC236}">
                <a16:creationId xmlns:a16="http://schemas.microsoft.com/office/drawing/2014/main" id="{8F241F3D-D899-4830-A1B6-D709A645792C}"/>
              </a:ext>
            </a:extLst>
          </p:cNvPr>
          <p:cNvPicPr>
            <a:picLocks noChangeAspect="1"/>
          </p:cNvPicPr>
          <p:nvPr/>
        </p:nvPicPr>
        <p:blipFill>
          <a:blip r:embed="rId3"/>
          <a:stretch>
            <a:fillRect/>
          </a:stretch>
        </p:blipFill>
        <p:spPr>
          <a:xfrm>
            <a:off x="7779770" y="1500608"/>
            <a:ext cx="3883489" cy="3371380"/>
          </a:xfrm>
          <a:prstGeom prst="rect">
            <a:avLst/>
          </a:prstGeom>
        </p:spPr>
      </p:pic>
    </p:spTree>
    <p:extLst>
      <p:ext uri="{BB962C8B-B14F-4D97-AF65-F5344CB8AC3E}">
        <p14:creationId xmlns:p14="http://schemas.microsoft.com/office/powerpoint/2010/main" val="868361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CA8EB-525E-4328-9144-96DE060E7337}"/>
              </a:ext>
            </a:extLst>
          </p:cNvPr>
          <p:cNvSpPr>
            <a:spLocks noGrp="1"/>
          </p:cNvSpPr>
          <p:nvPr>
            <p:ph type="ctrTitle"/>
          </p:nvPr>
        </p:nvSpPr>
        <p:spPr/>
        <p:txBody>
          <a:bodyPr/>
          <a:lstStyle/>
          <a:p>
            <a:r>
              <a:rPr lang="en-US" dirty="0">
                <a:solidFill>
                  <a:schemeClr val="bg1"/>
                </a:solidFill>
                <a:latin typeface="Sitka Text" panose="02000505000000020004" pitchFamily="2" charset="0"/>
              </a:rPr>
              <a:t>Case Study</a:t>
            </a:r>
          </a:p>
        </p:txBody>
      </p:sp>
      <p:sp>
        <p:nvSpPr>
          <p:cNvPr id="3" name="Content Placeholder 2">
            <a:extLst>
              <a:ext uri="{FF2B5EF4-FFF2-40B4-BE49-F238E27FC236}">
                <a16:creationId xmlns:a16="http://schemas.microsoft.com/office/drawing/2014/main" id="{D7AE0BDC-7D91-406B-BCC0-4CFAFB61A5F7}"/>
              </a:ext>
            </a:extLst>
          </p:cNvPr>
          <p:cNvSpPr>
            <a:spLocks noGrp="1"/>
          </p:cNvSpPr>
          <p:nvPr>
            <p:ph type="subTitle"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0436168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7A80B-089F-4928-ABAC-B880E98BB235}"/>
              </a:ext>
            </a:extLst>
          </p:cNvPr>
          <p:cNvSpPr>
            <a:spLocks noGrp="1"/>
          </p:cNvSpPr>
          <p:nvPr>
            <p:ph type="title"/>
          </p:nvPr>
        </p:nvSpPr>
        <p:spPr/>
        <p:txBody>
          <a:bodyPr/>
          <a:lstStyle/>
          <a:p>
            <a:r>
              <a:rPr lang="en-US" dirty="0">
                <a:solidFill>
                  <a:schemeClr val="tx1"/>
                </a:solidFill>
                <a:latin typeface="Sitka Text" panose="02000505000000020004" pitchFamily="2" charset="0"/>
              </a:rPr>
              <a:t>Key to an Effective Estate Plan </a:t>
            </a:r>
          </a:p>
        </p:txBody>
      </p:sp>
      <p:sp>
        <p:nvSpPr>
          <p:cNvPr id="3" name="Content Placeholder 2">
            <a:extLst>
              <a:ext uri="{FF2B5EF4-FFF2-40B4-BE49-F238E27FC236}">
                <a16:creationId xmlns:a16="http://schemas.microsoft.com/office/drawing/2014/main" id="{57D50893-9CCA-4F41-970B-222741A0B468}"/>
              </a:ext>
            </a:extLst>
          </p:cNvPr>
          <p:cNvSpPr>
            <a:spLocks noGrp="1"/>
          </p:cNvSpPr>
          <p:nvPr>
            <p:ph idx="1"/>
          </p:nvPr>
        </p:nvSpPr>
        <p:spPr/>
        <p:txBody>
          <a:bodyPr>
            <a:normAutofit/>
          </a:bodyPr>
          <a:lstStyle/>
          <a:p>
            <a:pPr>
              <a:buFont typeface="Wingdings" panose="05000000000000000000" pitchFamily="2" charset="2"/>
              <a:buChar char="v"/>
            </a:pPr>
            <a:r>
              <a:rPr lang="en-US" sz="4000" dirty="0">
                <a:latin typeface="Sitka Text" panose="02000505000000020004" pitchFamily="2" charset="0"/>
              </a:rPr>
              <a:t> Control of Process</a:t>
            </a:r>
          </a:p>
          <a:p>
            <a:pPr>
              <a:buFont typeface="Wingdings" panose="05000000000000000000" pitchFamily="2" charset="2"/>
              <a:buChar char="v"/>
            </a:pPr>
            <a:r>
              <a:rPr lang="en-US" sz="4000" dirty="0">
                <a:latin typeface="Sitka Text" panose="02000505000000020004" pitchFamily="2" charset="0"/>
              </a:rPr>
              <a:t> Proper Asset Ownership </a:t>
            </a:r>
            <a:endParaRPr lang="en-US" sz="3600" dirty="0">
              <a:latin typeface="Sitka Text" panose="02000505000000020004" pitchFamily="2" charset="0"/>
            </a:endParaRPr>
          </a:p>
        </p:txBody>
      </p:sp>
      <p:pic>
        <p:nvPicPr>
          <p:cNvPr id="4" name="Picture 3">
            <a:extLst>
              <a:ext uri="{FF2B5EF4-FFF2-40B4-BE49-F238E27FC236}">
                <a16:creationId xmlns:a16="http://schemas.microsoft.com/office/drawing/2014/main" id="{8FDA8F3E-D66B-4EA7-BBB4-9A9055C2B7B7}"/>
              </a:ext>
            </a:extLst>
          </p:cNvPr>
          <p:cNvPicPr>
            <a:picLocks noChangeAspect="1"/>
          </p:cNvPicPr>
          <p:nvPr/>
        </p:nvPicPr>
        <p:blipFill>
          <a:blip r:embed="rId3"/>
          <a:stretch>
            <a:fillRect/>
          </a:stretch>
        </p:blipFill>
        <p:spPr>
          <a:xfrm>
            <a:off x="7709820" y="3477037"/>
            <a:ext cx="3928767" cy="2868108"/>
          </a:xfrm>
          <a:prstGeom prst="rect">
            <a:avLst/>
          </a:prstGeom>
        </p:spPr>
      </p:pic>
    </p:spTree>
    <p:extLst>
      <p:ext uri="{BB962C8B-B14F-4D97-AF65-F5344CB8AC3E}">
        <p14:creationId xmlns:p14="http://schemas.microsoft.com/office/powerpoint/2010/main" val="2866647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A1ACE-1C91-4C73-B7C0-2BCB056EF512}"/>
              </a:ext>
            </a:extLst>
          </p:cNvPr>
          <p:cNvSpPr>
            <a:spLocks noGrp="1"/>
          </p:cNvSpPr>
          <p:nvPr>
            <p:ph type="title"/>
          </p:nvPr>
        </p:nvSpPr>
        <p:spPr/>
        <p:txBody>
          <a:bodyPr/>
          <a:lstStyle/>
          <a:p>
            <a:r>
              <a:rPr lang="en-US" dirty="0">
                <a:solidFill>
                  <a:schemeClr val="tx1"/>
                </a:solidFill>
                <a:latin typeface="Sitka Text" panose="02000505000000020004" pitchFamily="2" charset="0"/>
              </a:rPr>
              <a:t>What is a Grantor Trust?</a:t>
            </a:r>
            <a:endParaRPr lang="en-US" dirty="0"/>
          </a:p>
        </p:txBody>
      </p:sp>
      <p:sp>
        <p:nvSpPr>
          <p:cNvPr id="3" name="Content Placeholder 2">
            <a:extLst>
              <a:ext uri="{FF2B5EF4-FFF2-40B4-BE49-F238E27FC236}">
                <a16:creationId xmlns:a16="http://schemas.microsoft.com/office/drawing/2014/main" id="{0B52AC14-EDCF-490F-BEB9-1E6D56389ABC}"/>
              </a:ext>
            </a:extLst>
          </p:cNvPr>
          <p:cNvSpPr>
            <a:spLocks noGrp="1"/>
          </p:cNvSpPr>
          <p:nvPr>
            <p:ph idx="1"/>
          </p:nvPr>
        </p:nvSpPr>
        <p:spPr/>
        <p:txBody>
          <a:bodyPr/>
          <a:lstStyle/>
          <a:p>
            <a:pPr lvl="0">
              <a:buClr>
                <a:srgbClr val="003399"/>
              </a:buClr>
              <a:buFont typeface="Wingdings" panose="05000000000000000000" pitchFamily="2" charset="2"/>
              <a:buChar char="v"/>
            </a:pPr>
            <a:r>
              <a:rPr lang="en-US" sz="4000" dirty="0">
                <a:solidFill>
                  <a:srgbClr val="003399"/>
                </a:solidFill>
                <a:latin typeface="Sitka Text" panose="02000505000000020004" pitchFamily="2" charset="0"/>
              </a:rPr>
              <a:t> Trust that remains in person’s SS #</a:t>
            </a:r>
          </a:p>
          <a:p>
            <a:pPr lvl="0">
              <a:buClr>
                <a:srgbClr val="003399"/>
              </a:buClr>
              <a:buFont typeface="Wingdings" panose="05000000000000000000" pitchFamily="2" charset="2"/>
              <a:buChar char="v"/>
            </a:pPr>
            <a:r>
              <a:rPr lang="en-US" sz="4000" dirty="0">
                <a:solidFill>
                  <a:srgbClr val="003399"/>
                </a:solidFill>
                <a:latin typeface="Sitka Text" panose="02000505000000020004" pitchFamily="2" charset="0"/>
              </a:rPr>
              <a:t> Trust that tax consequences flow </a:t>
            </a:r>
            <a:r>
              <a:rPr lang="en-US" sz="4000" dirty="0">
                <a:solidFill>
                  <a:schemeClr val="bg1"/>
                </a:solidFill>
                <a:latin typeface="Sitka Text" panose="02000505000000020004" pitchFamily="2" charset="0"/>
              </a:rPr>
              <a:t>ll</a:t>
            </a:r>
            <a:r>
              <a:rPr lang="en-US" sz="4000" dirty="0">
                <a:solidFill>
                  <a:srgbClr val="003399"/>
                </a:solidFill>
                <a:latin typeface="Sitka Text" panose="02000505000000020004" pitchFamily="2" charset="0"/>
              </a:rPr>
              <a:t>through to the Grantor</a:t>
            </a:r>
          </a:p>
          <a:p>
            <a:pPr lvl="0">
              <a:buClr>
                <a:srgbClr val="003399"/>
              </a:buClr>
              <a:buFont typeface="Wingdings" panose="05000000000000000000" pitchFamily="2" charset="2"/>
              <a:buChar char="v"/>
            </a:pPr>
            <a:r>
              <a:rPr lang="en-US" sz="4000" dirty="0">
                <a:solidFill>
                  <a:srgbClr val="003399"/>
                </a:solidFill>
                <a:latin typeface="Sitka Text" panose="02000505000000020004" pitchFamily="2" charset="0"/>
              </a:rPr>
              <a:t> Grantor controls (can be trustee)</a:t>
            </a:r>
          </a:p>
          <a:p>
            <a:pPr lvl="0">
              <a:buClr>
                <a:srgbClr val="003399"/>
              </a:buClr>
              <a:buFont typeface="Wingdings" panose="05000000000000000000" pitchFamily="2" charset="2"/>
              <a:buChar char="v"/>
            </a:pPr>
            <a:r>
              <a:rPr lang="en-US" sz="4000" dirty="0">
                <a:solidFill>
                  <a:srgbClr val="003399"/>
                </a:solidFill>
                <a:latin typeface="Sitka Text" panose="02000505000000020004" pitchFamily="2" charset="0"/>
              </a:rPr>
              <a:t> Included in Grantor’s Estate (control)</a:t>
            </a:r>
          </a:p>
          <a:p>
            <a:endParaRPr lang="en-US" dirty="0"/>
          </a:p>
        </p:txBody>
      </p:sp>
    </p:spTree>
    <p:extLst>
      <p:ext uri="{BB962C8B-B14F-4D97-AF65-F5344CB8AC3E}">
        <p14:creationId xmlns:p14="http://schemas.microsoft.com/office/powerpoint/2010/main" val="32176220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A1ACE-1C91-4C73-B7C0-2BCB056EF512}"/>
              </a:ext>
            </a:extLst>
          </p:cNvPr>
          <p:cNvSpPr>
            <a:spLocks noGrp="1"/>
          </p:cNvSpPr>
          <p:nvPr>
            <p:ph type="title"/>
          </p:nvPr>
        </p:nvSpPr>
        <p:spPr/>
        <p:txBody>
          <a:bodyPr/>
          <a:lstStyle/>
          <a:p>
            <a:r>
              <a:rPr lang="en-US" dirty="0">
                <a:solidFill>
                  <a:schemeClr val="tx1"/>
                </a:solidFill>
                <a:latin typeface="Sitka Text" panose="02000505000000020004" pitchFamily="2" charset="0"/>
              </a:rPr>
              <a:t>What is a Non-Grantor Trust?</a:t>
            </a:r>
            <a:endParaRPr lang="en-US" dirty="0"/>
          </a:p>
        </p:txBody>
      </p:sp>
      <p:sp>
        <p:nvSpPr>
          <p:cNvPr id="3" name="Content Placeholder 2">
            <a:extLst>
              <a:ext uri="{FF2B5EF4-FFF2-40B4-BE49-F238E27FC236}">
                <a16:creationId xmlns:a16="http://schemas.microsoft.com/office/drawing/2014/main" id="{0B52AC14-EDCF-490F-BEB9-1E6D56389ABC}"/>
              </a:ext>
            </a:extLst>
          </p:cNvPr>
          <p:cNvSpPr>
            <a:spLocks noGrp="1"/>
          </p:cNvSpPr>
          <p:nvPr>
            <p:ph idx="1"/>
          </p:nvPr>
        </p:nvSpPr>
        <p:spPr/>
        <p:txBody>
          <a:bodyPr/>
          <a:lstStyle/>
          <a:p>
            <a:pPr lvl="0">
              <a:buClr>
                <a:srgbClr val="003399"/>
              </a:buClr>
              <a:buFont typeface="Wingdings" panose="05000000000000000000" pitchFamily="2" charset="2"/>
              <a:buChar char="v"/>
            </a:pPr>
            <a:r>
              <a:rPr lang="en-US" sz="4000" dirty="0">
                <a:solidFill>
                  <a:srgbClr val="003399"/>
                </a:solidFill>
                <a:latin typeface="Sitka Text" panose="02000505000000020004" pitchFamily="2" charset="0"/>
              </a:rPr>
              <a:t> Trust that must obtain a new Tax ID #</a:t>
            </a:r>
          </a:p>
          <a:p>
            <a:pPr lvl="0">
              <a:lnSpc>
                <a:spcPct val="100000"/>
              </a:lnSpc>
              <a:buClr>
                <a:srgbClr val="003399"/>
              </a:buClr>
              <a:buFont typeface="Wingdings" panose="05000000000000000000" pitchFamily="2" charset="2"/>
              <a:buChar char="v"/>
            </a:pPr>
            <a:r>
              <a:rPr lang="en-US" sz="4000" dirty="0">
                <a:solidFill>
                  <a:srgbClr val="003399"/>
                </a:solidFill>
                <a:latin typeface="Sitka Text" panose="02000505000000020004" pitchFamily="2" charset="0"/>
              </a:rPr>
              <a:t> Trust that must file trust tax return </a:t>
            </a:r>
          </a:p>
          <a:p>
            <a:pPr lvl="2">
              <a:lnSpc>
                <a:spcPct val="150000"/>
              </a:lnSpc>
              <a:buClr>
                <a:srgbClr val="003399"/>
              </a:buClr>
              <a:buFont typeface="Courier New" panose="02070309020205020404" pitchFamily="49" charset="0"/>
              <a:buChar char="o"/>
            </a:pPr>
            <a:r>
              <a:rPr lang="en-US" sz="3200" dirty="0">
                <a:solidFill>
                  <a:srgbClr val="003399"/>
                </a:solidFill>
                <a:latin typeface="Sitka Text" panose="02000505000000020004" pitchFamily="2" charset="0"/>
              </a:rPr>
              <a:t> Pay higher tax rates </a:t>
            </a:r>
          </a:p>
          <a:p>
            <a:pPr lvl="0">
              <a:lnSpc>
                <a:spcPct val="100000"/>
              </a:lnSpc>
              <a:buClr>
                <a:srgbClr val="003399"/>
              </a:buClr>
              <a:buFont typeface="Wingdings" panose="05000000000000000000" pitchFamily="2" charset="2"/>
              <a:buChar char="v"/>
            </a:pPr>
            <a:r>
              <a:rPr lang="en-US" sz="4000" dirty="0">
                <a:solidFill>
                  <a:srgbClr val="003399"/>
                </a:solidFill>
                <a:latin typeface="Sitka Text" panose="02000505000000020004" pitchFamily="2" charset="0"/>
              </a:rPr>
              <a:t> Grantor cannot be trustee</a:t>
            </a:r>
          </a:p>
          <a:p>
            <a:pPr marL="45720" indent="0">
              <a:buNone/>
            </a:pPr>
            <a:endParaRPr lang="en-US" dirty="0"/>
          </a:p>
        </p:txBody>
      </p:sp>
    </p:spTree>
    <p:extLst>
      <p:ext uri="{BB962C8B-B14F-4D97-AF65-F5344CB8AC3E}">
        <p14:creationId xmlns:p14="http://schemas.microsoft.com/office/powerpoint/2010/main" val="22510958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7A80B-089F-4928-ABAC-B880E98BB235}"/>
              </a:ext>
            </a:extLst>
          </p:cNvPr>
          <p:cNvSpPr>
            <a:spLocks noGrp="1"/>
          </p:cNvSpPr>
          <p:nvPr>
            <p:ph type="title"/>
          </p:nvPr>
        </p:nvSpPr>
        <p:spPr/>
        <p:txBody>
          <a:bodyPr/>
          <a:lstStyle/>
          <a:p>
            <a:r>
              <a:rPr lang="en-US" dirty="0">
                <a:solidFill>
                  <a:schemeClr val="tx1"/>
                </a:solidFill>
                <a:latin typeface="Sitka Text" panose="02000505000000020004" pitchFamily="2" charset="0"/>
              </a:rPr>
              <a:t>Grantor vs. Non-Grantor </a:t>
            </a:r>
          </a:p>
        </p:txBody>
      </p:sp>
      <p:sp>
        <p:nvSpPr>
          <p:cNvPr id="3" name="Content Placeholder 2">
            <a:extLst>
              <a:ext uri="{FF2B5EF4-FFF2-40B4-BE49-F238E27FC236}">
                <a16:creationId xmlns:a16="http://schemas.microsoft.com/office/drawing/2014/main" id="{57D50893-9CCA-4F41-970B-222741A0B468}"/>
              </a:ext>
            </a:extLst>
          </p:cNvPr>
          <p:cNvSpPr>
            <a:spLocks noGrp="1"/>
          </p:cNvSpPr>
          <p:nvPr>
            <p:ph idx="1"/>
          </p:nvPr>
        </p:nvSpPr>
        <p:spPr>
          <a:xfrm>
            <a:off x="1143000" y="2057400"/>
            <a:ext cx="10812780" cy="4038600"/>
          </a:xfrm>
        </p:spPr>
        <p:txBody>
          <a:bodyPr>
            <a:normAutofit/>
          </a:bodyPr>
          <a:lstStyle/>
          <a:p>
            <a:pPr>
              <a:buFont typeface="Wingdings" panose="05000000000000000000" pitchFamily="2" charset="2"/>
              <a:buChar char="v"/>
            </a:pPr>
            <a:r>
              <a:rPr lang="en-US" sz="3600" dirty="0">
                <a:latin typeface="Sitka Text" panose="02000505000000020004" pitchFamily="2" charset="0"/>
              </a:rPr>
              <a:t> RLT (Revocable Grantor Trust)</a:t>
            </a:r>
          </a:p>
          <a:p>
            <a:pPr>
              <a:buFont typeface="Wingdings" panose="05000000000000000000" pitchFamily="2" charset="2"/>
              <a:buChar char="v"/>
            </a:pPr>
            <a:r>
              <a:rPr lang="en-US" sz="3600" dirty="0">
                <a:latin typeface="Sitka Text" panose="02000505000000020004" pitchFamily="2" charset="0"/>
              </a:rPr>
              <a:t> Asset Protection (Irrevocable Grantor Trust)</a:t>
            </a:r>
          </a:p>
          <a:p>
            <a:pPr>
              <a:buFont typeface="Wingdings" panose="05000000000000000000" pitchFamily="2" charset="2"/>
              <a:buChar char="v"/>
            </a:pPr>
            <a:r>
              <a:rPr lang="en-US" sz="3600" dirty="0">
                <a:latin typeface="Sitka Text" panose="02000505000000020004" pitchFamily="2" charset="0"/>
              </a:rPr>
              <a:t> VA (Irrevocable Non-Grantor Trust)</a:t>
            </a:r>
          </a:p>
          <a:p>
            <a:pPr>
              <a:buFont typeface="Wingdings" panose="05000000000000000000" pitchFamily="2" charset="2"/>
              <a:buChar char="v"/>
            </a:pPr>
            <a:r>
              <a:rPr lang="en-US" sz="3600" dirty="0">
                <a:latin typeface="Sitka Text" panose="02000505000000020004" pitchFamily="2" charset="0"/>
              </a:rPr>
              <a:t> Tax Planning (Irrevocable Non-Grantor Trust)</a:t>
            </a:r>
            <a:endParaRPr lang="en-US" sz="3200" dirty="0">
              <a:latin typeface="Sitka Text" panose="02000505000000020004" pitchFamily="2" charset="0"/>
            </a:endParaRPr>
          </a:p>
        </p:txBody>
      </p:sp>
    </p:spTree>
    <p:extLst>
      <p:ext uri="{BB962C8B-B14F-4D97-AF65-F5344CB8AC3E}">
        <p14:creationId xmlns:p14="http://schemas.microsoft.com/office/powerpoint/2010/main" val="39032163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7A80B-089F-4928-ABAC-B880E98BB235}"/>
              </a:ext>
            </a:extLst>
          </p:cNvPr>
          <p:cNvSpPr>
            <a:spLocks noGrp="1"/>
          </p:cNvSpPr>
          <p:nvPr>
            <p:ph type="title"/>
          </p:nvPr>
        </p:nvSpPr>
        <p:spPr/>
        <p:txBody>
          <a:bodyPr/>
          <a:lstStyle/>
          <a:p>
            <a:r>
              <a:rPr lang="en-US" dirty="0">
                <a:solidFill>
                  <a:schemeClr val="tx1"/>
                </a:solidFill>
                <a:latin typeface="Sitka Text" panose="02000505000000020004" pitchFamily="2" charset="0"/>
              </a:rPr>
              <a:t>Revocable Trust</a:t>
            </a:r>
          </a:p>
        </p:txBody>
      </p:sp>
      <p:sp>
        <p:nvSpPr>
          <p:cNvPr id="3" name="Content Placeholder 2">
            <a:extLst>
              <a:ext uri="{FF2B5EF4-FFF2-40B4-BE49-F238E27FC236}">
                <a16:creationId xmlns:a16="http://schemas.microsoft.com/office/drawing/2014/main" id="{57D50893-9CCA-4F41-970B-222741A0B468}"/>
              </a:ext>
            </a:extLst>
          </p:cNvPr>
          <p:cNvSpPr>
            <a:spLocks noGrp="1"/>
          </p:cNvSpPr>
          <p:nvPr>
            <p:ph idx="1"/>
          </p:nvPr>
        </p:nvSpPr>
        <p:spPr/>
        <p:txBody>
          <a:bodyPr>
            <a:normAutofit/>
          </a:bodyPr>
          <a:lstStyle/>
          <a:p>
            <a:pPr>
              <a:buFont typeface="Wingdings" panose="05000000000000000000" pitchFamily="2" charset="2"/>
              <a:buChar char="v"/>
            </a:pPr>
            <a:r>
              <a:rPr lang="en-US" sz="4000" dirty="0">
                <a:latin typeface="Sitka Text" panose="02000505000000020004" pitchFamily="2" charset="0"/>
              </a:rPr>
              <a:t> Control</a:t>
            </a:r>
          </a:p>
          <a:p>
            <a:pPr lvl="2">
              <a:buFont typeface="Courier New" panose="02070309020205020404" pitchFamily="49" charset="0"/>
              <a:buChar char="o"/>
            </a:pPr>
            <a:r>
              <a:rPr lang="en-US" sz="3200" dirty="0">
                <a:latin typeface="Sitka Text" panose="02000505000000020004" pitchFamily="2" charset="0"/>
              </a:rPr>
              <a:t> All Income</a:t>
            </a:r>
          </a:p>
          <a:p>
            <a:pPr lvl="2">
              <a:buFont typeface="Courier New" panose="02070309020205020404" pitchFamily="49" charset="0"/>
              <a:buChar char="o"/>
            </a:pPr>
            <a:r>
              <a:rPr lang="en-US" sz="3200" dirty="0">
                <a:latin typeface="Sitka Text" panose="02000505000000020004" pitchFamily="2" charset="0"/>
              </a:rPr>
              <a:t> All Principal </a:t>
            </a:r>
          </a:p>
          <a:p>
            <a:pPr lvl="2">
              <a:buFont typeface="Courier New" panose="02070309020205020404" pitchFamily="49" charset="0"/>
              <a:buChar char="o"/>
            </a:pPr>
            <a:r>
              <a:rPr lang="en-US" sz="3200" dirty="0">
                <a:latin typeface="Sitka Text" panose="02000505000000020004" pitchFamily="2" charset="0"/>
              </a:rPr>
              <a:t> (All Subject to loss)</a:t>
            </a:r>
          </a:p>
          <a:p>
            <a:pPr>
              <a:buFont typeface="Wingdings" panose="05000000000000000000" pitchFamily="2" charset="2"/>
              <a:buChar char="v"/>
            </a:pPr>
            <a:r>
              <a:rPr lang="en-US" sz="4000" dirty="0">
                <a:latin typeface="Sitka Text" panose="02000505000000020004" pitchFamily="2" charset="0"/>
              </a:rPr>
              <a:t> (NO Asset Protection) </a:t>
            </a:r>
          </a:p>
          <a:p>
            <a:pPr>
              <a:buFont typeface="Wingdings" panose="05000000000000000000" pitchFamily="2" charset="2"/>
              <a:buChar char="v"/>
            </a:pPr>
            <a:r>
              <a:rPr lang="en-US" sz="4000" dirty="0">
                <a:latin typeface="Sitka Text" panose="02000505000000020004" pitchFamily="2" charset="0"/>
              </a:rPr>
              <a:t> WHY? </a:t>
            </a:r>
            <a:r>
              <a:rPr lang="en-US" sz="4000" dirty="0">
                <a:latin typeface="Sitka Text" panose="02000505000000020004" pitchFamily="2" charset="0"/>
                <a:sym typeface="Wingdings" panose="05000000000000000000" pitchFamily="2" charset="2"/>
              </a:rPr>
              <a:t> Probate Avoidance </a:t>
            </a:r>
            <a:endParaRPr lang="en-US" sz="4000" dirty="0">
              <a:latin typeface="Sitka Text" panose="02000505000000020004" pitchFamily="2" charset="0"/>
            </a:endParaRPr>
          </a:p>
        </p:txBody>
      </p:sp>
    </p:spTree>
    <p:extLst>
      <p:ext uri="{BB962C8B-B14F-4D97-AF65-F5344CB8AC3E}">
        <p14:creationId xmlns:p14="http://schemas.microsoft.com/office/powerpoint/2010/main" val="4313913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7A80B-089F-4928-ABAC-B880E98BB235}"/>
              </a:ext>
            </a:extLst>
          </p:cNvPr>
          <p:cNvSpPr>
            <a:spLocks noGrp="1"/>
          </p:cNvSpPr>
          <p:nvPr>
            <p:ph type="title"/>
          </p:nvPr>
        </p:nvSpPr>
        <p:spPr/>
        <p:txBody>
          <a:bodyPr/>
          <a:lstStyle/>
          <a:p>
            <a:r>
              <a:rPr lang="en-US" dirty="0">
                <a:solidFill>
                  <a:schemeClr val="tx1"/>
                </a:solidFill>
                <a:latin typeface="Sitka Text" panose="02000505000000020004" pitchFamily="2" charset="0"/>
              </a:rPr>
              <a:t>Trust Types</a:t>
            </a:r>
          </a:p>
        </p:txBody>
      </p:sp>
      <p:sp>
        <p:nvSpPr>
          <p:cNvPr id="3" name="Content Placeholder 2">
            <a:extLst>
              <a:ext uri="{FF2B5EF4-FFF2-40B4-BE49-F238E27FC236}">
                <a16:creationId xmlns:a16="http://schemas.microsoft.com/office/drawing/2014/main" id="{57D50893-9CCA-4F41-970B-222741A0B468}"/>
              </a:ext>
            </a:extLst>
          </p:cNvPr>
          <p:cNvSpPr>
            <a:spLocks noGrp="1"/>
          </p:cNvSpPr>
          <p:nvPr>
            <p:ph idx="1"/>
          </p:nvPr>
        </p:nvSpPr>
        <p:spPr>
          <a:xfrm>
            <a:off x="1143000" y="1965960"/>
            <a:ext cx="10728158" cy="4130040"/>
          </a:xfrm>
        </p:spPr>
        <p:txBody>
          <a:bodyPr>
            <a:normAutofit lnSpcReduction="10000"/>
          </a:bodyPr>
          <a:lstStyle/>
          <a:p>
            <a:pPr>
              <a:buFont typeface="Wingdings" panose="05000000000000000000" pitchFamily="2" charset="2"/>
              <a:buChar char="v"/>
            </a:pPr>
            <a:r>
              <a:rPr lang="en-US" sz="4000" dirty="0">
                <a:latin typeface="Sitka Text" panose="02000505000000020004" pitchFamily="2" charset="0"/>
              </a:rPr>
              <a:t> Irrevocable Trust for Tax Purposes</a:t>
            </a:r>
          </a:p>
          <a:p>
            <a:pPr lvl="2">
              <a:buFont typeface="Courier New" panose="02070309020205020404" pitchFamily="49" charset="0"/>
              <a:buChar char="o"/>
            </a:pPr>
            <a:r>
              <a:rPr lang="en-US" sz="3200" dirty="0">
                <a:latin typeface="Sitka Text" panose="02000505000000020004" pitchFamily="2" charset="0"/>
              </a:rPr>
              <a:t> No Control</a:t>
            </a:r>
          </a:p>
          <a:p>
            <a:pPr lvl="2">
              <a:buFont typeface="Courier New" panose="02070309020205020404" pitchFamily="49" charset="0"/>
              <a:buChar char="o"/>
            </a:pPr>
            <a:r>
              <a:rPr lang="en-US" sz="3200" dirty="0">
                <a:latin typeface="Sitka Text" panose="02000505000000020004" pitchFamily="2" charset="0"/>
              </a:rPr>
              <a:t> No Income</a:t>
            </a:r>
          </a:p>
          <a:p>
            <a:pPr lvl="2">
              <a:buFont typeface="Courier New" panose="02070309020205020404" pitchFamily="49" charset="0"/>
              <a:buChar char="o"/>
            </a:pPr>
            <a:r>
              <a:rPr lang="en-US" sz="3200" dirty="0">
                <a:latin typeface="Sitka Text" panose="02000505000000020004" pitchFamily="2" charset="0"/>
              </a:rPr>
              <a:t> No Principal </a:t>
            </a:r>
          </a:p>
          <a:p>
            <a:pPr>
              <a:buFont typeface="Wingdings" panose="05000000000000000000" pitchFamily="2" charset="2"/>
              <a:buChar char="v"/>
            </a:pPr>
            <a:r>
              <a:rPr lang="en-US" sz="4000" dirty="0">
                <a:latin typeface="Sitka Text" panose="02000505000000020004" pitchFamily="2" charset="0"/>
              </a:rPr>
              <a:t> (None Subject to Loss) </a:t>
            </a:r>
          </a:p>
          <a:p>
            <a:pPr>
              <a:buFont typeface="Wingdings" panose="05000000000000000000" pitchFamily="2" charset="2"/>
              <a:buChar char="v"/>
            </a:pPr>
            <a:r>
              <a:rPr lang="en-US" sz="4000" dirty="0">
                <a:latin typeface="Sitka Text" panose="02000505000000020004" pitchFamily="2" charset="0"/>
              </a:rPr>
              <a:t> For people with more than _______ </a:t>
            </a:r>
          </a:p>
          <a:p>
            <a:pPr marL="45720" indent="0">
              <a:buNone/>
            </a:pPr>
            <a:r>
              <a:rPr lang="en-US" sz="4000" dirty="0">
                <a:latin typeface="Sitka Text" panose="02000505000000020004" pitchFamily="2" charset="0"/>
              </a:rPr>
              <a:t>   (per person) </a:t>
            </a:r>
          </a:p>
        </p:txBody>
      </p:sp>
    </p:spTree>
    <p:extLst>
      <p:ext uri="{BB962C8B-B14F-4D97-AF65-F5344CB8AC3E}">
        <p14:creationId xmlns:p14="http://schemas.microsoft.com/office/powerpoint/2010/main" val="34402204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7A80B-089F-4928-ABAC-B880E98BB235}"/>
              </a:ext>
            </a:extLst>
          </p:cNvPr>
          <p:cNvSpPr>
            <a:spLocks noGrp="1"/>
          </p:cNvSpPr>
          <p:nvPr>
            <p:ph type="title"/>
          </p:nvPr>
        </p:nvSpPr>
        <p:spPr/>
        <p:txBody>
          <a:bodyPr/>
          <a:lstStyle/>
          <a:p>
            <a:r>
              <a:rPr lang="en-US" dirty="0">
                <a:solidFill>
                  <a:schemeClr val="tx1"/>
                </a:solidFill>
                <a:latin typeface="Sitka Text" panose="02000505000000020004" pitchFamily="2" charset="0"/>
              </a:rPr>
              <a:t>Trust Types</a:t>
            </a:r>
          </a:p>
        </p:txBody>
      </p:sp>
      <p:sp>
        <p:nvSpPr>
          <p:cNvPr id="3" name="Content Placeholder 2">
            <a:extLst>
              <a:ext uri="{FF2B5EF4-FFF2-40B4-BE49-F238E27FC236}">
                <a16:creationId xmlns:a16="http://schemas.microsoft.com/office/drawing/2014/main" id="{57D50893-9CCA-4F41-970B-222741A0B468}"/>
              </a:ext>
            </a:extLst>
          </p:cNvPr>
          <p:cNvSpPr>
            <a:spLocks noGrp="1"/>
          </p:cNvSpPr>
          <p:nvPr>
            <p:ph idx="1"/>
          </p:nvPr>
        </p:nvSpPr>
        <p:spPr/>
        <p:txBody>
          <a:bodyPr>
            <a:normAutofit/>
          </a:bodyPr>
          <a:lstStyle/>
          <a:p>
            <a:pPr>
              <a:buFont typeface="Wingdings" panose="05000000000000000000" pitchFamily="2" charset="2"/>
              <a:buChar char="v"/>
            </a:pPr>
            <a:r>
              <a:rPr lang="en-US" sz="4000" dirty="0">
                <a:latin typeface="Sitka Text" panose="02000505000000020004" pitchFamily="2" charset="0"/>
              </a:rPr>
              <a:t> Irrevocable Trust for VA Purposes</a:t>
            </a:r>
          </a:p>
          <a:p>
            <a:pPr lvl="2">
              <a:buFont typeface="Courier New" panose="02070309020205020404" pitchFamily="49" charset="0"/>
              <a:buChar char="o"/>
            </a:pPr>
            <a:r>
              <a:rPr lang="en-US" sz="3200" dirty="0">
                <a:latin typeface="Sitka Text" panose="02000505000000020004" pitchFamily="2" charset="0"/>
              </a:rPr>
              <a:t> No Control</a:t>
            </a:r>
          </a:p>
          <a:p>
            <a:pPr lvl="2">
              <a:buFont typeface="Courier New" panose="02070309020205020404" pitchFamily="49" charset="0"/>
              <a:buChar char="o"/>
            </a:pPr>
            <a:r>
              <a:rPr lang="en-US" sz="3200" dirty="0">
                <a:latin typeface="Sitka Text" panose="02000505000000020004" pitchFamily="2" charset="0"/>
              </a:rPr>
              <a:t> No Income</a:t>
            </a:r>
          </a:p>
          <a:p>
            <a:pPr lvl="2">
              <a:buFont typeface="Courier New" panose="02070309020205020404" pitchFamily="49" charset="0"/>
              <a:buChar char="o"/>
            </a:pPr>
            <a:r>
              <a:rPr lang="en-US" sz="3200" dirty="0">
                <a:latin typeface="Sitka Text" panose="02000505000000020004" pitchFamily="2" charset="0"/>
              </a:rPr>
              <a:t> No Principal </a:t>
            </a:r>
          </a:p>
          <a:p>
            <a:pPr>
              <a:buFont typeface="Wingdings" panose="05000000000000000000" pitchFamily="2" charset="2"/>
              <a:buChar char="v"/>
            </a:pPr>
            <a:r>
              <a:rPr lang="en-US" sz="4000" dirty="0">
                <a:latin typeface="Sitka Text" panose="02000505000000020004" pitchFamily="2" charset="0"/>
              </a:rPr>
              <a:t> (None Subject to Loss) </a:t>
            </a:r>
          </a:p>
          <a:p>
            <a:pPr>
              <a:buFont typeface="Wingdings" panose="05000000000000000000" pitchFamily="2" charset="2"/>
              <a:buChar char="v"/>
            </a:pPr>
            <a:r>
              <a:rPr lang="en-US" sz="4000" dirty="0">
                <a:latin typeface="Sitka Text" panose="02000505000000020004" pitchFamily="2" charset="0"/>
              </a:rPr>
              <a:t> For Veterans to get Aid &amp; Attendance </a:t>
            </a:r>
          </a:p>
        </p:txBody>
      </p:sp>
    </p:spTree>
    <p:extLst>
      <p:ext uri="{BB962C8B-B14F-4D97-AF65-F5344CB8AC3E}">
        <p14:creationId xmlns:p14="http://schemas.microsoft.com/office/powerpoint/2010/main" val="10382778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BCD8BF-1E2E-495C-B516-18B936AFFB81}"/>
              </a:ext>
            </a:extLst>
          </p:cNvPr>
          <p:cNvSpPr/>
          <p:nvPr/>
        </p:nvSpPr>
        <p:spPr>
          <a:xfrm>
            <a:off x="1215497" y="96796"/>
            <a:ext cx="9761005"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rgbClr val="009600"/>
                </a:solidFill>
                <a:effectLst>
                  <a:outerShdw blurRad="12700" dist="38100" dir="2700000" algn="tl" rotWithShape="0">
                    <a:schemeClr val="bg1">
                      <a:lumMod val="50000"/>
                    </a:schemeClr>
                  </a:outerShdw>
                </a:effectLst>
                <a:latin typeface="Century Gothic" panose="020B0502020202020204" pitchFamily="34" charset="0"/>
              </a:rPr>
              <a:t>REVOCABLE</a:t>
            </a:r>
            <a:r>
              <a:rPr lang="en-US" sz="5400" b="1" dirty="0">
                <a:ln w="9525">
                  <a:solidFill>
                    <a:schemeClr val="bg1"/>
                  </a:solidFill>
                  <a:prstDash val="solid"/>
                </a:ln>
                <a:effectLst>
                  <a:outerShdw blurRad="12700" dist="38100" dir="2700000" algn="tl" rotWithShape="0">
                    <a:schemeClr val="bg1">
                      <a:lumMod val="50000"/>
                    </a:schemeClr>
                  </a:outerShdw>
                </a:effectLst>
                <a:latin typeface="Century Gothic" panose="020B0502020202020204" pitchFamily="34" charset="0"/>
              </a:rPr>
              <a:t> </a:t>
            </a:r>
            <a:r>
              <a:rPr lang="en-US" sz="5400" b="1" dirty="0">
                <a:ln w="9525">
                  <a:solidFill>
                    <a:schemeClr val="bg1"/>
                  </a:solidFill>
                  <a:prstDash val="solid"/>
                </a:ln>
                <a:solidFill>
                  <a:srgbClr val="003399"/>
                </a:solidFill>
                <a:effectLst>
                  <a:outerShdw blurRad="12700" dist="38100" dir="2700000" algn="tl" rotWithShape="0">
                    <a:schemeClr val="bg1">
                      <a:lumMod val="50000"/>
                    </a:schemeClr>
                  </a:outerShdw>
                </a:effectLst>
                <a:latin typeface="Century Gothic" panose="020B0502020202020204" pitchFamily="34" charset="0"/>
              </a:rPr>
              <a:t>vs</a:t>
            </a:r>
            <a:r>
              <a:rPr lang="en-US" sz="5400" b="1" dirty="0">
                <a:ln w="9525">
                  <a:solidFill>
                    <a:schemeClr val="bg1"/>
                  </a:solidFill>
                  <a:prstDash val="solid"/>
                </a:ln>
                <a:effectLst>
                  <a:outerShdw blurRad="12700" dist="38100" dir="2700000" algn="tl" rotWithShape="0">
                    <a:schemeClr val="bg1">
                      <a:lumMod val="50000"/>
                    </a:schemeClr>
                  </a:outerShdw>
                </a:effectLst>
                <a:latin typeface="Century Gothic" panose="020B0502020202020204" pitchFamily="34" charset="0"/>
              </a:rPr>
              <a:t> </a:t>
            </a:r>
            <a:r>
              <a:rPr lang="en-US" sz="5400" b="1" dirty="0">
                <a:ln w="9525">
                  <a:solidFill>
                    <a:schemeClr val="bg1"/>
                  </a:solidFill>
                  <a:prstDash val="solid"/>
                </a:ln>
                <a:solidFill>
                  <a:srgbClr val="FF0066"/>
                </a:solidFill>
                <a:effectLst>
                  <a:outerShdw blurRad="12700" dist="38100" dir="2700000" algn="tl" rotWithShape="0">
                    <a:schemeClr val="bg1">
                      <a:lumMod val="50000"/>
                    </a:schemeClr>
                  </a:outerShdw>
                </a:effectLst>
                <a:latin typeface="Century Gothic" panose="020B0502020202020204" pitchFamily="34" charset="0"/>
              </a:rPr>
              <a:t>IRREVOCABLE</a:t>
            </a:r>
          </a:p>
        </p:txBody>
      </p:sp>
      <p:sp>
        <p:nvSpPr>
          <p:cNvPr id="5" name="Rectangle 4">
            <a:extLst>
              <a:ext uri="{FF2B5EF4-FFF2-40B4-BE49-F238E27FC236}">
                <a16:creationId xmlns:a16="http://schemas.microsoft.com/office/drawing/2014/main" id="{43736A03-2676-40A8-AF71-7D8117260C33}"/>
              </a:ext>
            </a:extLst>
          </p:cNvPr>
          <p:cNvSpPr/>
          <p:nvPr/>
        </p:nvSpPr>
        <p:spPr>
          <a:xfrm>
            <a:off x="4761253" y="863419"/>
            <a:ext cx="2093842" cy="830997"/>
          </a:xfrm>
          <a:prstGeom prst="rect">
            <a:avLst/>
          </a:prstGeom>
        </p:spPr>
        <p:txBody>
          <a:bodyPr wrap="none">
            <a:spAutoFit/>
          </a:bodyPr>
          <a:lstStyle/>
          <a:p>
            <a:pPr algn="ctr"/>
            <a:r>
              <a:rPr lang="en-US" sz="4800" b="1" dirty="0">
                <a:ln w="9525">
                  <a:solidFill>
                    <a:schemeClr val="bg1"/>
                  </a:solidFill>
                  <a:prstDash val="solid"/>
                </a:ln>
                <a:solidFill>
                  <a:srgbClr val="003399"/>
                </a:solidFill>
                <a:effectLst>
                  <a:outerShdw blurRad="12700" dist="38100" dir="2700000" algn="tl" rotWithShape="0">
                    <a:schemeClr val="bg1">
                      <a:lumMod val="50000"/>
                    </a:schemeClr>
                  </a:outerShdw>
                </a:effectLst>
                <a:latin typeface="Century Gothic" panose="020B0502020202020204" pitchFamily="34" charset="0"/>
              </a:rPr>
              <a:t>TRUSTS</a:t>
            </a:r>
            <a:endParaRPr lang="en-US" sz="4800" dirty="0"/>
          </a:p>
        </p:txBody>
      </p:sp>
      <p:grpSp>
        <p:nvGrpSpPr>
          <p:cNvPr id="30" name="Group 29">
            <a:extLst>
              <a:ext uri="{FF2B5EF4-FFF2-40B4-BE49-F238E27FC236}">
                <a16:creationId xmlns:a16="http://schemas.microsoft.com/office/drawing/2014/main" id="{26C714B0-57DE-49B6-B164-AB2FE39B17EA}"/>
              </a:ext>
            </a:extLst>
          </p:cNvPr>
          <p:cNvGrpSpPr/>
          <p:nvPr/>
        </p:nvGrpSpPr>
        <p:grpSpPr>
          <a:xfrm>
            <a:off x="243507" y="1064883"/>
            <a:ext cx="11704986" cy="1091888"/>
            <a:chOff x="251220" y="1781941"/>
            <a:chExt cx="11704986" cy="1091888"/>
          </a:xfrm>
        </p:grpSpPr>
        <p:sp>
          <p:nvSpPr>
            <p:cNvPr id="6" name="Rectangle 5">
              <a:extLst>
                <a:ext uri="{FF2B5EF4-FFF2-40B4-BE49-F238E27FC236}">
                  <a16:creationId xmlns:a16="http://schemas.microsoft.com/office/drawing/2014/main" id="{0C1A376D-CB7D-44A2-B324-3C04AB9DD80D}"/>
                </a:ext>
              </a:extLst>
            </p:cNvPr>
            <p:cNvSpPr/>
            <p:nvPr/>
          </p:nvSpPr>
          <p:spPr>
            <a:xfrm>
              <a:off x="275988" y="1781941"/>
              <a:ext cx="2525050" cy="584775"/>
            </a:xfrm>
            <a:prstGeom prst="rect">
              <a:avLst/>
            </a:prstGeom>
          </p:spPr>
          <p:txBody>
            <a:bodyPr wrap="none">
              <a:spAutoFit/>
            </a:bodyPr>
            <a:lstStyle/>
            <a:p>
              <a:pPr algn="ctr"/>
              <a:r>
                <a:rPr lang="en-US" sz="3200" b="1" dirty="0">
                  <a:ln w="9525">
                    <a:solidFill>
                      <a:schemeClr val="bg1"/>
                    </a:solidFill>
                    <a:prstDash val="solid"/>
                  </a:ln>
                  <a:solidFill>
                    <a:srgbClr val="009600"/>
                  </a:solidFill>
                  <a:effectLst>
                    <a:outerShdw blurRad="12700" dist="38100" dir="2700000" algn="tl" rotWithShape="0">
                      <a:schemeClr val="bg1">
                        <a:lumMod val="50000"/>
                      </a:schemeClr>
                    </a:outerShdw>
                  </a:effectLst>
                  <a:latin typeface="Century Gothic" panose="020B0502020202020204" pitchFamily="34" charset="0"/>
                </a:rPr>
                <a:t>REVOCABLE</a:t>
              </a:r>
              <a:endParaRPr lang="en-US" sz="3200" dirty="0"/>
            </a:p>
          </p:txBody>
        </p:sp>
        <p:sp>
          <p:nvSpPr>
            <p:cNvPr id="7" name="Rectangle 6">
              <a:extLst>
                <a:ext uri="{FF2B5EF4-FFF2-40B4-BE49-F238E27FC236}">
                  <a16:creationId xmlns:a16="http://schemas.microsoft.com/office/drawing/2014/main" id="{5DAA1B8F-93D5-44B9-932E-EE039A07BA32}"/>
                </a:ext>
              </a:extLst>
            </p:cNvPr>
            <p:cNvSpPr/>
            <p:nvPr/>
          </p:nvSpPr>
          <p:spPr>
            <a:xfrm>
              <a:off x="9061469" y="1827390"/>
              <a:ext cx="2879314" cy="584775"/>
            </a:xfrm>
            <a:prstGeom prst="rect">
              <a:avLst/>
            </a:prstGeom>
          </p:spPr>
          <p:txBody>
            <a:bodyPr wrap="none">
              <a:spAutoFit/>
            </a:bodyPr>
            <a:lstStyle/>
            <a:p>
              <a:pPr algn="ctr"/>
              <a:r>
                <a:rPr lang="en-US" sz="3200" b="1" dirty="0">
                  <a:ln w="9525">
                    <a:solidFill>
                      <a:schemeClr val="bg1"/>
                    </a:solidFill>
                    <a:prstDash val="solid"/>
                  </a:ln>
                  <a:solidFill>
                    <a:srgbClr val="FF0066"/>
                  </a:solidFill>
                  <a:effectLst>
                    <a:outerShdw blurRad="12700" dist="38100" dir="2700000" algn="tl" rotWithShape="0">
                      <a:schemeClr val="bg1">
                        <a:lumMod val="50000"/>
                      </a:schemeClr>
                    </a:outerShdw>
                  </a:effectLst>
                  <a:latin typeface="Century Gothic" panose="020B0502020202020204" pitchFamily="34" charset="0"/>
                </a:rPr>
                <a:t>IRREVOCABLE</a:t>
              </a:r>
              <a:endParaRPr lang="en-US" sz="3200" dirty="0"/>
            </a:p>
          </p:txBody>
        </p:sp>
        <p:sp>
          <p:nvSpPr>
            <p:cNvPr id="8" name="Rectangle 7">
              <a:extLst>
                <a:ext uri="{FF2B5EF4-FFF2-40B4-BE49-F238E27FC236}">
                  <a16:creationId xmlns:a16="http://schemas.microsoft.com/office/drawing/2014/main" id="{2196421E-D89E-4844-871D-743A05471E49}"/>
                </a:ext>
              </a:extLst>
            </p:cNvPr>
            <p:cNvSpPr/>
            <p:nvPr/>
          </p:nvSpPr>
          <p:spPr>
            <a:xfrm>
              <a:off x="251220" y="2361693"/>
              <a:ext cx="3842719" cy="461665"/>
            </a:xfrm>
            <a:prstGeom prst="rect">
              <a:avLst/>
            </a:prstGeom>
          </p:spPr>
          <p:txBody>
            <a:bodyPr wrap="none">
              <a:spAutoFit/>
            </a:bodyPr>
            <a:lstStyle/>
            <a:p>
              <a:pPr algn="ctr"/>
              <a:r>
                <a:rPr lang="en-US" sz="2400" dirty="0">
                  <a:ln w="0"/>
                  <a:solidFill>
                    <a:srgbClr val="009600"/>
                  </a:solidFill>
                  <a:effectLst>
                    <a:outerShdw blurRad="38100" dist="25400" dir="5400000" algn="ctr" rotWithShape="0">
                      <a:srgbClr val="6E747A">
                        <a:alpha val="43000"/>
                      </a:srgbClr>
                    </a:outerShdw>
                  </a:effectLst>
                  <a:latin typeface="Century Gothic" panose="020B0502020202020204" pitchFamily="34" charset="0"/>
                </a:rPr>
                <a:t>Terms </a:t>
              </a:r>
              <a:r>
                <a:rPr lang="en-US" sz="2400" b="1" dirty="0">
                  <a:ln w="0"/>
                  <a:solidFill>
                    <a:srgbClr val="009600"/>
                  </a:solidFill>
                  <a:effectLst>
                    <a:outerShdw blurRad="38100" dist="25400" dir="5400000" algn="ctr" rotWithShape="0">
                      <a:srgbClr val="6E747A">
                        <a:alpha val="43000"/>
                      </a:srgbClr>
                    </a:outerShdw>
                  </a:effectLst>
                  <a:latin typeface="Century Gothic" panose="020B0502020202020204" pitchFamily="34" charset="0"/>
                </a:rPr>
                <a:t>CAN</a:t>
              </a:r>
              <a:r>
                <a:rPr lang="en-US" sz="2400" dirty="0">
                  <a:ln w="0"/>
                  <a:solidFill>
                    <a:srgbClr val="009600"/>
                  </a:solidFill>
                  <a:effectLst>
                    <a:outerShdw blurRad="38100" dist="25400" dir="5400000" algn="ctr" rotWithShape="0">
                      <a:srgbClr val="6E747A">
                        <a:alpha val="43000"/>
                      </a:srgbClr>
                    </a:outerShdw>
                  </a:effectLst>
                  <a:latin typeface="Century Gothic" panose="020B0502020202020204" pitchFamily="34" charset="0"/>
                </a:rPr>
                <a:t> be Changed</a:t>
              </a:r>
              <a:endParaRPr lang="en-US" sz="2400" dirty="0">
                <a:ln w="0"/>
                <a:solidFill>
                  <a:srgbClr val="009600"/>
                </a:solidFill>
                <a:effectLst>
                  <a:outerShdw blurRad="38100" dist="25400" dir="5400000" algn="ctr" rotWithShape="0">
                    <a:srgbClr val="6E747A">
                      <a:alpha val="43000"/>
                    </a:srgbClr>
                  </a:outerShdw>
                </a:effectLst>
              </a:endParaRPr>
            </a:p>
          </p:txBody>
        </p:sp>
        <p:sp>
          <p:nvSpPr>
            <p:cNvPr id="9" name="Rectangle 8">
              <a:extLst>
                <a:ext uri="{FF2B5EF4-FFF2-40B4-BE49-F238E27FC236}">
                  <a16:creationId xmlns:a16="http://schemas.microsoft.com/office/drawing/2014/main" id="{846B3D8D-0831-441B-9EA0-2DA846B0A25C}"/>
                </a:ext>
              </a:extLst>
            </p:cNvPr>
            <p:cNvSpPr/>
            <p:nvPr/>
          </p:nvSpPr>
          <p:spPr>
            <a:xfrm>
              <a:off x="7874639" y="2412164"/>
              <a:ext cx="4081567" cy="461665"/>
            </a:xfrm>
            <a:prstGeom prst="rect">
              <a:avLst/>
            </a:prstGeom>
          </p:spPr>
          <p:txBody>
            <a:bodyPr wrap="none">
              <a:spAutoFit/>
            </a:bodyPr>
            <a:lstStyle/>
            <a:p>
              <a:pPr algn="ctr"/>
              <a:r>
                <a:rPr lang="en-US" sz="2400" dirty="0">
                  <a:ln w="0"/>
                  <a:solidFill>
                    <a:srgbClr val="FF0066"/>
                  </a:solidFill>
                  <a:effectLst>
                    <a:outerShdw blurRad="38100" dist="25400" dir="5400000" algn="ctr" rotWithShape="0">
                      <a:srgbClr val="6E747A">
                        <a:alpha val="43000"/>
                      </a:srgbClr>
                    </a:outerShdw>
                  </a:effectLst>
                  <a:latin typeface="Century Gothic" panose="020B0502020202020204" pitchFamily="34" charset="0"/>
                </a:rPr>
                <a:t>Terms </a:t>
              </a:r>
              <a:r>
                <a:rPr lang="en-US" sz="2400" b="1" dirty="0">
                  <a:ln w="0"/>
                  <a:solidFill>
                    <a:srgbClr val="FF0066"/>
                  </a:solidFill>
                  <a:effectLst>
                    <a:outerShdw blurRad="38100" dist="25400" dir="5400000" algn="ctr" rotWithShape="0">
                      <a:srgbClr val="6E747A">
                        <a:alpha val="43000"/>
                      </a:srgbClr>
                    </a:outerShdw>
                  </a:effectLst>
                  <a:latin typeface="Century Gothic" panose="020B0502020202020204" pitchFamily="34" charset="0"/>
                </a:rPr>
                <a:t>CAN’T</a:t>
              </a:r>
              <a:r>
                <a:rPr lang="en-US" sz="2400" dirty="0">
                  <a:ln w="0"/>
                  <a:solidFill>
                    <a:srgbClr val="FF0066"/>
                  </a:solidFill>
                  <a:effectLst>
                    <a:outerShdw blurRad="38100" dist="25400" dir="5400000" algn="ctr" rotWithShape="0">
                      <a:srgbClr val="6E747A">
                        <a:alpha val="43000"/>
                      </a:srgbClr>
                    </a:outerShdw>
                  </a:effectLst>
                  <a:latin typeface="Century Gothic" panose="020B0502020202020204" pitchFamily="34" charset="0"/>
                </a:rPr>
                <a:t> be Changed</a:t>
              </a:r>
              <a:endParaRPr lang="en-US" sz="2400" dirty="0">
                <a:ln w="0"/>
                <a:solidFill>
                  <a:srgbClr val="FF0066"/>
                </a:solidFill>
                <a:effectLst>
                  <a:outerShdw blurRad="38100" dist="25400" dir="5400000" algn="ctr" rotWithShape="0">
                    <a:srgbClr val="6E747A">
                      <a:alpha val="43000"/>
                    </a:srgbClr>
                  </a:outerShdw>
                </a:effectLst>
              </a:endParaRPr>
            </a:p>
          </p:txBody>
        </p:sp>
      </p:grpSp>
      <p:sp>
        <p:nvSpPr>
          <p:cNvPr id="11" name="Ribbon: Tilted Up 10">
            <a:extLst>
              <a:ext uri="{FF2B5EF4-FFF2-40B4-BE49-F238E27FC236}">
                <a16:creationId xmlns:a16="http://schemas.microsoft.com/office/drawing/2014/main" id="{D75B0BE7-E531-4C0C-99D0-FB144AB9F7EE}"/>
              </a:ext>
            </a:extLst>
          </p:cNvPr>
          <p:cNvSpPr/>
          <p:nvPr/>
        </p:nvSpPr>
        <p:spPr>
          <a:xfrm>
            <a:off x="4948252" y="1643881"/>
            <a:ext cx="1719843" cy="461666"/>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Century Gothic" panose="020B0502020202020204" pitchFamily="34" charset="0"/>
              </a:rPr>
              <a:t>WHAT</a:t>
            </a:r>
          </a:p>
        </p:txBody>
      </p:sp>
      <p:sp>
        <p:nvSpPr>
          <p:cNvPr id="38" name="Ribbon: Tilted Up 37">
            <a:extLst>
              <a:ext uri="{FF2B5EF4-FFF2-40B4-BE49-F238E27FC236}">
                <a16:creationId xmlns:a16="http://schemas.microsoft.com/office/drawing/2014/main" id="{A9CC9C9C-AC35-4F5A-B363-B6ADCCEB5D22}"/>
              </a:ext>
            </a:extLst>
          </p:cNvPr>
          <p:cNvSpPr/>
          <p:nvPr/>
        </p:nvSpPr>
        <p:spPr>
          <a:xfrm>
            <a:off x="4937057" y="5426461"/>
            <a:ext cx="1719843" cy="461666"/>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Century Gothic" panose="020B0502020202020204" pitchFamily="34" charset="0"/>
              </a:rPr>
              <a:t>USES</a:t>
            </a:r>
          </a:p>
        </p:txBody>
      </p:sp>
      <p:sp>
        <p:nvSpPr>
          <p:cNvPr id="35" name="Rectangle 34">
            <a:extLst>
              <a:ext uri="{FF2B5EF4-FFF2-40B4-BE49-F238E27FC236}">
                <a16:creationId xmlns:a16="http://schemas.microsoft.com/office/drawing/2014/main" id="{7F646A5E-888D-4795-B5BE-2217647545E3}"/>
              </a:ext>
            </a:extLst>
          </p:cNvPr>
          <p:cNvSpPr/>
          <p:nvPr/>
        </p:nvSpPr>
        <p:spPr>
          <a:xfrm>
            <a:off x="4616929" y="4497925"/>
            <a:ext cx="2375277" cy="338554"/>
          </a:xfrm>
          <a:prstGeom prst="rect">
            <a:avLst/>
          </a:prstGeom>
        </p:spPr>
        <p:txBody>
          <a:bodyPr wrap="square">
            <a:spAutoFit/>
          </a:bodyPr>
          <a:lstStyle/>
          <a:p>
            <a:pPr algn="ctr"/>
            <a:r>
              <a:rPr lang="en-US" sz="1600" b="1" dirty="0">
                <a:ln w="0"/>
                <a:solidFill>
                  <a:srgbClr val="003399"/>
                </a:solidFill>
                <a:effectLst>
                  <a:outerShdw blurRad="38100" dist="25400" dir="5400000" algn="ctr" rotWithShape="0">
                    <a:srgbClr val="6E747A">
                      <a:alpha val="43000"/>
                    </a:srgbClr>
                  </a:outerShdw>
                </a:effectLst>
                <a:latin typeface="Century Gothic" panose="020B0502020202020204" pitchFamily="34" charset="0"/>
              </a:rPr>
              <a:t>GRANTOR’S ESTATE</a:t>
            </a:r>
            <a:endParaRPr lang="en-US" sz="1600" b="1" dirty="0">
              <a:ln w="0"/>
              <a:solidFill>
                <a:srgbClr val="003399"/>
              </a:solidFill>
              <a:effectLst>
                <a:outerShdw blurRad="38100" dist="25400" dir="5400000" algn="ctr" rotWithShape="0">
                  <a:srgbClr val="6E747A">
                    <a:alpha val="43000"/>
                  </a:srgbClr>
                </a:outerShdw>
              </a:effectLst>
            </a:endParaRPr>
          </a:p>
        </p:txBody>
      </p:sp>
      <p:sp>
        <p:nvSpPr>
          <p:cNvPr id="12" name="Rectangle 11">
            <a:extLst>
              <a:ext uri="{FF2B5EF4-FFF2-40B4-BE49-F238E27FC236}">
                <a16:creationId xmlns:a16="http://schemas.microsoft.com/office/drawing/2014/main" id="{63FB767B-1972-4108-808D-DD90DDBF2831}"/>
              </a:ext>
            </a:extLst>
          </p:cNvPr>
          <p:cNvSpPr/>
          <p:nvPr/>
        </p:nvSpPr>
        <p:spPr>
          <a:xfrm>
            <a:off x="197415" y="3181674"/>
            <a:ext cx="2930610" cy="461665"/>
          </a:xfrm>
          <a:prstGeom prst="rect">
            <a:avLst/>
          </a:prstGeom>
        </p:spPr>
        <p:txBody>
          <a:bodyPr wrap="none">
            <a:spAutoFit/>
          </a:bodyPr>
          <a:lstStyle/>
          <a:p>
            <a:pPr algn="ctr"/>
            <a:r>
              <a:rPr lang="en-US" sz="2400" b="1" dirty="0">
                <a:ln w="0"/>
                <a:solidFill>
                  <a:srgbClr val="009600"/>
                </a:solidFill>
                <a:effectLst>
                  <a:outerShdw blurRad="38100" dist="25400" dir="5400000" algn="ctr" rotWithShape="0">
                    <a:srgbClr val="6E747A">
                      <a:alpha val="43000"/>
                    </a:srgbClr>
                  </a:outerShdw>
                </a:effectLst>
                <a:latin typeface="Century Gothic" panose="020B0502020202020204" pitchFamily="34" charset="0"/>
              </a:rPr>
              <a:t>CAN BE CHANGED</a:t>
            </a:r>
            <a:endParaRPr lang="en-US" sz="2400" b="1" dirty="0">
              <a:ln w="0"/>
              <a:solidFill>
                <a:srgbClr val="009600"/>
              </a:solidFill>
              <a:effectLst>
                <a:outerShdw blurRad="38100" dist="25400" dir="5400000" algn="ctr" rotWithShape="0">
                  <a:srgbClr val="6E747A">
                    <a:alpha val="43000"/>
                  </a:srgbClr>
                </a:outerShdw>
              </a:effectLst>
            </a:endParaRPr>
          </a:p>
        </p:txBody>
      </p:sp>
      <p:sp>
        <p:nvSpPr>
          <p:cNvPr id="13" name="Rectangle 12">
            <a:extLst>
              <a:ext uri="{FF2B5EF4-FFF2-40B4-BE49-F238E27FC236}">
                <a16:creationId xmlns:a16="http://schemas.microsoft.com/office/drawing/2014/main" id="{F89C5369-564E-4B28-BC8D-22694A593DE5}"/>
              </a:ext>
            </a:extLst>
          </p:cNvPr>
          <p:cNvSpPr/>
          <p:nvPr/>
        </p:nvSpPr>
        <p:spPr>
          <a:xfrm>
            <a:off x="197415" y="3925043"/>
            <a:ext cx="2930610" cy="461665"/>
          </a:xfrm>
          <a:prstGeom prst="rect">
            <a:avLst/>
          </a:prstGeom>
        </p:spPr>
        <p:txBody>
          <a:bodyPr wrap="none">
            <a:spAutoFit/>
          </a:bodyPr>
          <a:lstStyle/>
          <a:p>
            <a:pPr algn="ctr"/>
            <a:r>
              <a:rPr lang="en-US" sz="2400" b="1" dirty="0">
                <a:ln w="0"/>
                <a:solidFill>
                  <a:srgbClr val="009600"/>
                </a:solidFill>
                <a:effectLst>
                  <a:outerShdw blurRad="38100" dist="25400" dir="5400000" algn="ctr" rotWithShape="0">
                    <a:srgbClr val="6E747A">
                      <a:alpha val="43000"/>
                    </a:srgbClr>
                  </a:outerShdw>
                </a:effectLst>
                <a:latin typeface="Century Gothic" panose="020B0502020202020204" pitchFamily="34" charset="0"/>
              </a:rPr>
              <a:t>CAN BE CHANGED</a:t>
            </a:r>
            <a:endParaRPr lang="en-US" sz="2400" b="1" dirty="0">
              <a:ln w="0"/>
              <a:solidFill>
                <a:srgbClr val="009600"/>
              </a:solidFill>
              <a:effectLst>
                <a:outerShdw blurRad="38100" dist="25400" dir="5400000" algn="ctr" rotWithShape="0">
                  <a:srgbClr val="6E747A">
                    <a:alpha val="43000"/>
                  </a:srgbClr>
                </a:outerShdw>
              </a:effectLst>
            </a:endParaRPr>
          </a:p>
        </p:txBody>
      </p:sp>
      <p:sp>
        <p:nvSpPr>
          <p:cNvPr id="14" name="Rectangle 13">
            <a:extLst>
              <a:ext uri="{FF2B5EF4-FFF2-40B4-BE49-F238E27FC236}">
                <a16:creationId xmlns:a16="http://schemas.microsoft.com/office/drawing/2014/main" id="{8ACE8B71-23CE-4DBB-98AC-95409AF210D9}"/>
              </a:ext>
            </a:extLst>
          </p:cNvPr>
          <p:cNvSpPr/>
          <p:nvPr/>
        </p:nvSpPr>
        <p:spPr>
          <a:xfrm>
            <a:off x="197415" y="4668412"/>
            <a:ext cx="2746266" cy="461665"/>
          </a:xfrm>
          <a:prstGeom prst="rect">
            <a:avLst/>
          </a:prstGeom>
        </p:spPr>
        <p:txBody>
          <a:bodyPr wrap="none">
            <a:spAutoFit/>
          </a:bodyPr>
          <a:lstStyle/>
          <a:p>
            <a:pPr algn="ctr"/>
            <a:r>
              <a:rPr lang="en-US" sz="2400" b="1" dirty="0">
                <a:ln w="0"/>
                <a:solidFill>
                  <a:srgbClr val="009600"/>
                </a:solidFill>
                <a:effectLst>
                  <a:outerShdw blurRad="38100" dist="25400" dir="5400000" algn="ctr" rotWithShape="0">
                    <a:srgbClr val="6E747A">
                      <a:alpha val="43000"/>
                    </a:srgbClr>
                  </a:outerShdw>
                </a:effectLst>
                <a:latin typeface="Century Gothic" panose="020B0502020202020204" pitchFamily="34" charset="0"/>
              </a:rPr>
              <a:t>ASSETS INCLUDED</a:t>
            </a:r>
            <a:endParaRPr lang="en-US" sz="2400" b="1" dirty="0">
              <a:ln w="0"/>
              <a:solidFill>
                <a:srgbClr val="009600"/>
              </a:solidFill>
              <a:effectLst>
                <a:outerShdw blurRad="38100" dist="25400" dir="5400000" algn="ctr" rotWithShape="0">
                  <a:srgbClr val="6E747A">
                    <a:alpha val="43000"/>
                  </a:srgbClr>
                </a:outerShdw>
              </a:effectLst>
            </a:endParaRPr>
          </a:p>
        </p:txBody>
      </p:sp>
      <p:sp>
        <p:nvSpPr>
          <p:cNvPr id="18" name="Rectangle 17">
            <a:extLst>
              <a:ext uri="{FF2B5EF4-FFF2-40B4-BE49-F238E27FC236}">
                <a16:creationId xmlns:a16="http://schemas.microsoft.com/office/drawing/2014/main" id="{FEBCA3D1-06D1-4E92-9F93-5FC084C629B4}"/>
              </a:ext>
            </a:extLst>
          </p:cNvPr>
          <p:cNvSpPr/>
          <p:nvPr/>
        </p:nvSpPr>
        <p:spPr>
          <a:xfrm>
            <a:off x="8809190" y="3181673"/>
            <a:ext cx="3147015" cy="461665"/>
          </a:xfrm>
          <a:prstGeom prst="rect">
            <a:avLst/>
          </a:prstGeom>
        </p:spPr>
        <p:txBody>
          <a:bodyPr wrap="none">
            <a:spAutoFit/>
          </a:bodyPr>
          <a:lstStyle/>
          <a:p>
            <a:pPr algn="ctr"/>
            <a:r>
              <a:rPr lang="en-US" sz="2400" b="1" dirty="0">
                <a:ln w="0"/>
                <a:solidFill>
                  <a:srgbClr val="FF0066"/>
                </a:solidFill>
                <a:effectLst>
                  <a:outerShdw blurRad="38100" dist="25400" dir="5400000" algn="ctr" rotWithShape="0">
                    <a:srgbClr val="6E747A">
                      <a:alpha val="43000"/>
                    </a:srgbClr>
                  </a:outerShdw>
                </a:effectLst>
                <a:latin typeface="Century Gothic" panose="020B0502020202020204" pitchFamily="34" charset="0"/>
              </a:rPr>
              <a:t>CAN’T BE CHANGED</a:t>
            </a:r>
            <a:endParaRPr lang="en-US" sz="2400" b="1" dirty="0">
              <a:ln w="0"/>
              <a:solidFill>
                <a:srgbClr val="FF0066"/>
              </a:solidFill>
              <a:effectLst>
                <a:outerShdw blurRad="38100" dist="25400" dir="5400000" algn="ctr" rotWithShape="0">
                  <a:srgbClr val="6E747A">
                    <a:alpha val="43000"/>
                  </a:srgbClr>
                </a:outerShdw>
              </a:effectLst>
            </a:endParaRPr>
          </a:p>
        </p:txBody>
      </p:sp>
      <p:sp>
        <p:nvSpPr>
          <p:cNvPr id="19" name="Rectangle 18">
            <a:extLst>
              <a:ext uri="{FF2B5EF4-FFF2-40B4-BE49-F238E27FC236}">
                <a16:creationId xmlns:a16="http://schemas.microsoft.com/office/drawing/2014/main" id="{DFE77F8B-B174-4140-BBFB-4964BFBC72E1}"/>
              </a:ext>
            </a:extLst>
          </p:cNvPr>
          <p:cNvSpPr/>
          <p:nvPr/>
        </p:nvSpPr>
        <p:spPr>
          <a:xfrm>
            <a:off x="8809190" y="3925041"/>
            <a:ext cx="3147015" cy="461665"/>
          </a:xfrm>
          <a:prstGeom prst="rect">
            <a:avLst/>
          </a:prstGeom>
        </p:spPr>
        <p:txBody>
          <a:bodyPr wrap="none">
            <a:spAutoFit/>
          </a:bodyPr>
          <a:lstStyle/>
          <a:p>
            <a:pPr algn="ctr"/>
            <a:r>
              <a:rPr lang="en-US" sz="2400" b="1" dirty="0">
                <a:ln w="0"/>
                <a:solidFill>
                  <a:srgbClr val="FF0066"/>
                </a:solidFill>
                <a:effectLst>
                  <a:outerShdw blurRad="38100" dist="25400" dir="5400000" algn="ctr" rotWithShape="0">
                    <a:srgbClr val="6E747A">
                      <a:alpha val="43000"/>
                    </a:srgbClr>
                  </a:outerShdw>
                </a:effectLst>
                <a:latin typeface="Century Gothic" panose="020B0502020202020204" pitchFamily="34" charset="0"/>
              </a:rPr>
              <a:t>CAN’T BE CHANGED</a:t>
            </a:r>
            <a:endParaRPr lang="en-US" sz="2400" b="1" dirty="0">
              <a:ln w="0"/>
              <a:solidFill>
                <a:srgbClr val="FF0066"/>
              </a:solidFill>
              <a:effectLst>
                <a:outerShdw blurRad="38100" dist="25400" dir="5400000" algn="ctr" rotWithShape="0">
                  <a:srgbClr val="6E747A">
                    <a:alpha val="43000"/>
                  </a:srgbClr>
                </a:outerShdw>
              </a:effectLst>
            </a:endParaRPr>
          </a:p>
        </p:txBody>
      </p:sp>
      <p:sp>
        <p:nvSpPr>
          <p:cNvPr id="20" name="Rectangle 19">
            <a:extLst>
              <a:ext uri="{FF2B5EF4-FFF2-40B4-BE49-F238E27FC236}">
                <a16:creationId xmlns:a16="http://schemas.microsoft.com/office/drawing/2014/main" id="{D23B64AA-A538-42B2-8F3E-2ECF8E5903CC}"/>
              </a:ext>
            </a:extLst>
          </p:cNvPr>
          <p:cNvSpPr/>
          <p:nvPr/>
        </p:nvSpPr>
        <p:spPr>
          <a:xfrm>
            <a:off x="9192213" y="4668409"/>
            <a:ext cx="2802370" cy="461665"/>
          </a:xfrm>
          <a:prstGeom prst="rect">
            <a:avLst/>
          </a:prstGeom>
        </p:spPr>
        <p:txBody>
          <a:bodyPr wrap="none">
            <a:spAutoFit/>
          </a:bodyPr>
          <a:lstStyle/>
          <a:p>
            <a:pPr algn="ctr"/>
            <a:r>
              <a:rPr lang="en-US" sz="2400" b="1" dirty="0">
                <a:ln w="0"/>
                <a:solidFill>
                  <a:srgbClr val="FF0066"/>
                </a:solidFill>
                <a:effectLst>
                  <a:outerShdw blurRad="38100" dist="25400" dir="5400000" algn="ctr" rotWithShape="0">
                    <a:srgbClr val="6E747A">
                      <a:alpha val="43000"/>
                    </a:srgbClr>
                  </a:outerShdw>
                </a:effectLst>
                <a:latin typeface="Century Gothic" panose="020B0502020202020204" pitchFamily="34" charset="0"/>
              </a:rPr>
              <a:t>ASSETS EXCLUDED</a:t>
            </a:r>
            <a:endParaRPr lang="en-US" sz="2400" b="1" dirty="0">
              <a:ln w="0"/>
              <a:solidFill>
                <a:srgbClr val="FF0066"/>
              </a:solidFill>
              <a:effectLst>
                <a:outerShdw blurRad="38100" dist="25400" dir="5400000" algn="ctr" rotWithShape="0">
                  <a:srgbClr val="6E747A">
                    <a:alpha val="43000"/>
                  </a:srgbClr>
                </a:outerShdw>
              </a:effectLst>
            </a:endParaRPr>
          </a:p>
        </p:txBody>
      </p:sp>
      <p:sp>
        <p:nvSpPr>
          <p:cNvPr id="21" name="Arrow: Right 20">
            <a:extLst>
              <a:ext uri="{FF2B5EF4-FFF2-40B4-BE49-F238E27FC236}">
                <a16:creationId xmlns:a16="http://schemas.microsoft.com/office/drawing/2014/main" id="{DD8E63D2-D0C8-431C-A83C-69C27C41131E}"/>
              </a:ext>
            </a:extLst>
          </p:cNvPr>
          <p:cNvSpPr/>
          <p:nvPr/>
        </p:nvSpPr>
        <p:spPr>
          <a:xfrm>
            <a:off x="6952729" y="3181672"/>
            <a:ext cx="800098" cy="461665"/>
          </a:xfrm>
          <a:prstGeom prst="rightArrow">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Arrow: Right 21">
            <a:extLst>
              <a:ext uri="{FF2B5EF4-FFF2-40B4-BE49-F238E27FC236}">
                <a16:creationId xmlns:a16="http://schemas.microsoft.com/office/drawing/2014/main" id="{D1291301-5F74-448A-B3BC-00FE5BF07D3C}"/>
              </a:ext>
            </a:extLst>
          </p:cNvPr>
          <p:cNvSpPr/>
          <p:nvPr/>
        </p:nvSpPr>
        <p:spPr>
          <a:xfrm>
            <a:off x="6952729" y="3952595"/>
            <a:ext cx="800098" cy="461665"/>
          </a:xfrm>
          <a:prstGeom prst="rightArrow">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Arrow: Right 22">
            <a:extLst>
              <a:ext uri="{FF2B5EF4-FFF2-40B4-BE49-F238E27FC236}">
                <a16:creationId xmlns:a16="http://schemas.microsoft.com/office/drawing/2014/main" id="{816A6E59-6A1C-4373-A1A2-2D0D165CBAE3}"/>
              </a:ext>
            </a:extLst>
          </p:cNvPr>
          <p:cNvSpPr/>
          <p:nvPr/>
        </p:nvSpPr>
        <p:spPr>
          <a:xfrm>
            <a:off x="6952729" y="4715215"/>
            <a:ext cx="800098" cy="461665"/>
          </a:xfrm>
          <a:prstGeom prst="rightArrow">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descr="Grinning Face with No Fill">
            <a:extLst>
              <a:ext uri="{FF2B5EF4-FFF2-40B4-BE49-F238E27FC236}">
                <a16:creationId xmlns:a16="http://schemas.microsoft.com/office/drawing/2014/main" id="{C94589C0-B66A-4E22-9AA0-CC2020F33D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01154" y="2910047"/>
            <a:ext cx="690265" cy="690265"/>
          </a:xfrm>
          <a:prstGeom prst="rect">
            <a:avLst/>
          </a:prstGeom>
        </p:spPr>
      </p:pic>
      <p:pic>
        <p:nvPicPr>
          <p:cNvPr id="28" name="Graphic 27" descr="Money">
            <a:extLst>
              <a:ext uri="{FF2B5EF4-FFF2-40B4-BE49-F238E27FC236}">
                <a16:creationId xmlns:a16="http://schemas.microsoft.com/office/drawing/2014/main" id="{703763BB-57D1-4098-AABC-7778FFEB6B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62327" y="3812316"/>
            <a:ext cx="684480" cy="684480"/>
          </a:xfrm>
          <a:prstGeom prst="rect">
            <a:avLst/>
          </a:prstGeom>
        </p:spPr>
      </p:pic>
      <p:sp>
        <p:nvSpPr>
          <p:cNvPr id="33" name="Rectangle 32">
            <a:extLst>
              <a:ext uri="{FF2B5EF4-FFF2-40B4-BE49-F238E27FC236}">
                <a16:creationId xmlns:a16="http://schemas.microsoft.com/office/drawing/2014/main" id="{589D43A7-EE9F-449D-9A50-2221B2E1890D}"/>
              </a:ext>
            </a:extLst>
          </p:cNvPr>
          <p:cNvSpPr/>
          <p:nvPr/>
        </p:nvSpPr>
        <p:spPr>
          <a:xfrm>
            <a:off x="5112521" y="2685406"/>
            <a:ext cx="1467530" cy="335714"/>
          </a:xfrm>
          <a:prstGeom prst="rect">
            <a:avLst/>
          </a:prstGeom>
        </p:spPr>
        <p:txBody>
          <a:bodyPr wrap="square">
            <a:spAutoFit/>
          </a:bodyPr>
          <a:lstStyle/>
          <a:p>
            <a:pPr algn="ctr"/>
            <a:r>
              <a:rPr lang="en-US" sz="1600" b="1" dirty="0">
                <a:ln w="0"/>
                <a:solidFill>
                  <a:srgbClr val="003399"/>
                </a:solidFill>
                <a:effectLst>
                  <a:outerShdw blurRad="38100" dist="25400" dir="5400000" algn="ctr" rotWithShape="0">
                    <a:srgbClr val="6E747A">
                      <a:alpha val="43000"/>
                    </a:srgbClr>
                  </a:outerShdw>
                </a:effectLst>
                <a:latin typeface="Century Gothic" panose="020B0502020202020204" pitchFamily="34" charset="0"/>
              </a:rPr>
              <a:t>BENEFICIARY</a:t>
            </a:r>
            <a:endParaRPr lang="en-US" sz="1600" b="1" dirty="0">
              <a:ln w="0"/>
              <a:solidFill>
                <a:srgbClr val="003399"/>
              </a:solidFill>
              <a:effectLst>
                <a:outerShdw blurRad="38100" dist="25400" dir="5400000" algn="ctr" rotWithShape="0">
                  <a:srgbClr val="6E747A">
                    <a:alpha val="43000"/>
                  </a:srgbClr>
                </a:outerShdw>
              </a:effectLst>
            </a:endParaRPr>
          </a:p>
        </p:txBody>
      </p:sp>
      <p:sp>
        <p:nvSpPr>
          <p:cNvPr id="34" name="Rectangle 33">
            <a:extLst>
              <a:ext uri="{FF2B5EF4-FFF2-40B4-BE49-F238E27FC236}">
                <a16:creationId xmlns:a16="http://schemas.microsoft.com/office/drawing/2014/main" id="{4A05DC38-758C-47AA-8E39-92A25DC097E4}"/>
              </a:ext>
            </a:extLst>
          </p:cNvPr>
          <p:cNvSpPr/>
          <p:nvPr/>
        </p:nvSpPr>
        <p:spPr>
          <a:xfrm>
            <a:off x="5123866" y="3615672"/>
            <a:ext cx="1467530" cy="335714"/>
          </a:xfrm>
          <a:prstGeom prst="rect">
            <a:avLst/>
          </a:prstGeom>
        </p:spPr>
        <p:txBody>
          <a:bodyPr wrap="square">
            <a:spAutoFit/>
          </a:bodyPr>
          <a:lstStyle/>
          <a:p>
            <a:pPr algn="ctr"/>
            <a:r>
              <a:rPr lang="en-US" sz="1600" b="1" dirty="0">
                <a:ln w="0"/>
                <a:solidFill>
                  <a:srgbClr val="003399"/>
                </a:solidFill>
                <a:effectLst>
                  <a:outerShdw blurRad="38100" dist="25400" dir="5400000" algn="ctr" rotWithShape="0">
                    <a:srgbClr val="6E747A">
                      <a:alpha val="43000"/>
                    </a:srgbClr>
                  </a:outerShdw>
                </a:effectLst>
                <a:latin typeface="Century Gothic" panose="020B0502020202020204" pitchFamily="34" charset="0"/>
              </a:rPr>
              <a:t>ASSETS</a:t>
            </a:r>
            <a:endParaRPr lang="en-US" sz="1600" b="1" dirty="0">
              <a:ln w="0"/>
              <a:solidFill>
                <a:srgbClr val="003399"/>
              </a:solidFill>
              <a:effectLst>
                <a:outerShdw blurRad="38100" dist="25400" dir="5400000" algn="ctr" rotWithShape="0">
                  <a:srgbClr val="6E747A">
                    <a:alpha val="43000"/>
                  </a:srgbClr>
                </a:outerShdw>
              </a:effectLst>
            </a:endParaRPr>
          </a:p>
        </p:txBody>
      </p:sp>
      <p:grpSp>
        <p:nvGrpSpPr>
          <p:cNvPr id="37" name="Group 36">
            <a:extLst>
              <a:ext uri="{FF2B5EF4-FFF2-40B4-BE49-F238E27FC236}">
                <a16:creationId xmlns:a16="http://schemas.microsoft.com/office/drawing/2014/main" id="{FB8C3AFB-8CC7-4384-ABD4-AC40EBD8282A}"/>
              </a:ext>
            </a:extLst>
          </p:cNvPr>
          <p:cNvGrpSpPr/>
          <p:nvPr/>
        </p:nvGrpSpPr>
        <p:grpSpPr>
          <a:xfrm>
            <a:off x="5153969" y="4693440"/>
            <a:ext cx="1380530" cy="690265"/>
            <a:chOff x="4983653" y="5636478"/>
            <a:chExt cx="1380530" cy="690265"/>
          </a:xfrm>
        </p:grpSpPr>
        <p:pic>
          <p:nvPicPr>
            <p:cNvPr id="32" name="Graphic 31" descr="Home">
              <a:extLst>
                <a:ext uri="{FF2B5EF4-FFF2-40B4-BE49-F238E27FC236}">
                  <a16:creationId xmlns:a16="http://schemas.microsoft.com/office/drawing/2014/main" id="{73CDD37B-1914-4262-92B1-0B41974BF28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83653" y="5636478"/>
              <a:ext cx="690265" cy="690265"/>
            </a:xfrm>
            <a:prstGeom prst="rect">
              <a:avLst/>
            </a:prstGeom>
          </p:spPr>
        </p:pic>
        <p:pic>
          <p:nvPicPr>
            <p:cNvPr id="36" name="Graphic 35" descr="Home">
              <a:extLst>
                <a:ext uri="{FF2B5EF4-FFF2-40B4-BE49-F238E27FC236}">
                  <a16:creationId xmlns:a16="http://schemas.microsoft.com/office/drawing/2014/main" id="{FDAA0B41-A59F-4CA2-B08B-3F553E13DF7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73918" y="5636478"/>
              <a:ext cx="690265" cy="690265"/>
            </a:xfrm>
            <a:prstGeom prst="rect">
              <a:avLst/>
            </a:prstGeom>
          </p:spPr>
        </p:pic>
      </p:grpSp>
      <p:grpSp>
        <p:nvGrpSpPr>
          <p:cNvPr id="43" name="Group 42">
            <a:extLst>
              <a:ext uri="{FF2B5EF4-FFF2-40B4-BE49-F238E27FC236}">
                <a16:creationId xmlns:a16="http://schemas.microsoft.com/office/drawing/2014/main" id="{276D85D6-C779-4D24-A44C-7ECA3E58451B}"/>
              </a:ext>
            </a:extLst>
          </p:cNvPr>
          <p:cNvGrpSpPr/>
          <p:nvPr/>
        </p:nvGrpSpPr>
        <p:grpSpPr>
          <a:xfrm>
            <a:off x="9923598" y="2027876"/>
            <a:ext cx="1231810" cy="1231810"/>
            <a:chOff x="9762026" y="2287124"/>
            <a:chExt cx="1231810" cy="1231810"/>
          </a:xfrm>
          <a:solidFill>
            <a:srgbClr val="FF0066"/>
          </a:solidFill>
        </p:grpSpPr>
        <p:pic>
          <p:nvPicPr>
            <p:cNvPr id="40" name="Graphic 39" descr="Paper">
              <a:extLst>
                <a:ext uri="{FF2B5EF4-FFF2-40B4-BE49-F238E27FC236}">
                  <a16:creationId xmlns:a16="http://schemas.microsoft.com/office/drawing/2014/main" id="{D1E77E4C-9A05-44E2-AAC3-4E6DB626401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62026" y="2287124"/>
              <a:ext cx="1231810" cy="1231810"/>
            </a:xfrm>
            <a:prstGeom prst="rect">
              <a:avLst/>
            </a:prstGeom>
          </p:spPr>
        </p:pic>
        <p:pic>
          <p:nvPicPr>
            <p:cNvPr id="42" name="Graphic 41" descr="Lock">
              <a:extLst>
                <a:ext uri="{FF2B5EF4-FFF2-40B4-BE49-F238E27FC236}">
                  <a16:creationId xmlns:a16="http://schemas.microsoft.com/office/drawing/2014/main" id="{7CB71D81-30BC-4079-A904-FC105CED642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107694" y="2762245"/>
              <a:ext cx="461665" cy="461665"/>
            </a:xfrm>
            <a:prstGeom prst="rect">
              <a:avLst/>
            </a:prstGeom>
          </p:spPr>
        </p:pic>
      </p:grpSp>
      <p:pic>
        <p:nvPicPr>
          <p:cNvPr id="47" name="Graphic 46" descr="Person in wheelchair">
            <a:extLst>
              <a:ext uri="{FF2B5EF4-FFF2-40B4-BE49-F238E27FC236}">
                <a16:creationId xmlns:a16="http://schemas.microsoft.com/office/drawing/2014/main" id="{346B10EF-3E1C-4711-BF00-79D9E2E68CE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14562" y="5985726"/>
            <a:ext cx="622613" cy="622613"/>
          </a:xfrm>
          <a:prstGeom prst="rect">
            <a:avLst/>
          </a:prstGeom>
        </p:spPr>
      </p:pic>
      <p:sp>
        <p:nvSpPr>
          <p:cNvPr id="48" name="Rectangle 47">
            <a:extLst>
              <a:ext uri="{FF2B5EF4-FFF2-40B4-BE49-F238E27FC236}">
                <a16:creationId xmlns:a16="http://schemas.microsoft.com/office/drawing/2014/main" id="{ED24D7E5-D84B-499C-B3F6-293574469954}"/>
              </a:ext>
            </a:extLst>
          </p:cNvPr>
          <p:cNvSpPr/>
          <p:nvPr/>
        </p:nvSpPr>
        <p:spPr>
          <a:xfrm>
            <a:off x="5377181" y="6142271"/>
            <a:ext cx="766095" cy="584775"/>
          </a:xfrm>
          <a:prstGeom prst="rect">
            <a:avLst/>
          </a:prstGeom>
        </p:spPr>
        <p:txBody>
          <a:bodyPr wrap="square">
            <a:spAutoFit/>
          </a:bodyPr>
          <a:lstStyle/>
          <a:p>
            <a:pPr algn="ctr"/>
            <a:r>
              <a:rPr lang="en-US" sz="3200" b="1" dirty="0">
                <a:ln w="9525">
                  <a:solidFill>
                    <a:srgbClr val="003399"/>
                  </a:solidFill>
                  <a:prstDash val="solid"/>
                </a:ln>
                <a:solidFill>
                  <a:schemeClr val="bg1"/>
                </a:solidFill>
                <a:effectLst>
                  <a:outerShdw blurRad="12700" dist="38100" dir="2700000" algn="tl" rotWithShape="0">
                    <a:schemeClr val="bg1">
                      <a:lumMod val="50000"/>
                    </a:schemeClr>
                  </a:outerShdw>
                </a:effectLst>
                <a:latin typeface="Century Gothic" panose="020B0502020202020204" pitchFamily="34" charset="0"/>
              </a:rPr>
              <a:t>VS</a:t>
            </a:r>
            <a:endParaRPr lang="en-US" sz="3200" dirty="0">
              <a:ln>
                <a:solidFill>
                  <a:srgbClr val="003399"/>
                </a:solidFill>
              </a:ln>
              <a:solidFill>
                <a:schemeClr val="bg1"/>
              </a:solidFill>
            </a:endParaRPr>
          </a:p>
        </p:txBody>
      </p:sp>
      <p:pic>
        <p:nvPicPr>
          <p:cNvPr id="50" name="Graphic 49" descr="Raised Hand">
            <a:extLst>
              <a:ext uri="{FF2B5EF4-FFF2-40B4-BE49-F238E27FC236}">
                <a16:creationId xmlns:a16="http://schemas.microsoft.com/office/drawing/2014/main" id="{93C1DFE9-1CEF-4D24-ACB0-56D4E274F88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859386" y="5908351"/>
            <a:ext cx="714141" cy="714141"/>
          </a:xfrm>
          <a:prstGeom prst="rect">
            <a:avLst/>
          </a:prstGeom>
        </p:spPr>
      </p:pic>
      <p:pic>
        <p:nvPicPr>
          <p:cNvPr id="52" name="Graphic 51" descr="Bank">
            <a:extLst>
              <a:ext uri="{FF2B5EF4-FFF2-40B4-BE49-F238E27FC236}">
                <a16:creationId xmlns:a16="http://schemas.microsoft.com/office/drawing/2014/main" id="{606C1A53-BC2A-40E7-8093-AD57581DC05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290339" y="6021885"/>
            <a:ext cx="674069" cy="674069"/>
          </a:xfrm>
          <a:prstGeom prst="rect">
            <a:avLst/>
          </a:prstGeom>
        </p:spPr>
      </p:pic>
      <p:pic>
        <p:nvPicPr>
          <p:cNvPr id="56" name="Graphic 55" descr="Open envelope">
            <a:extLst>
              <a:ext uri="{FF2B5EF4-FFF2-40B4-BE49-F238E27FC236}">
                <a16:creationId xmlns:a16="http://schemas.microsoft.com/office/drawing/2014/main" id="{9C3AE8E8-7FBB-4631-961C-F32F474274B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153304" y="5959571"/>
            <a:ext cx="659282" cy="659282"/>
          </a:xfrm>
          <a:prstGeom prst="rect">
            <a:avLst/>
          </a:prstGeom>
        </p:spPr>
      </p:pic>
      <p:pic>
        <p:nvPicPr>
          <p:cNvPr id="58" name="Picture 57">
            <a:extLst>
              <a:ext uri="{FF2B5EF4-FFF2-40B4-BE49-F238E27FC236}">
                <a16:creationId xmlns:a16="http://schemas.microsoft.com/office/drawing/2014/main" id="{A897EC0D-A6B1-451C-BE41-923C80DF6C57}"/>
              </a:ext>
            </a:extLst>
          </p:cNvPr>
          <p:cNvPicPr>
            <a:picLocks noChangeAspect="1"/>
          </p:cNvPicPr>
          <p:nvPr/>
        </p:nvPicPr>
        <p:blipFill rotWithShape="1">
          <a:blip r:embed="rId21"/>
          <a:srcRect t="3138" r="49072" b="7224"/>
          <a:stretch/>
        </p:blipFill>
        <p:spPr>
          <a:xfrm>
            <a:off x="10178967" y="5895020"/>
            <a:ext cx="723956" cy="719293"/>
          </a:xfrm>
          <a:prstGeom prst="rect">
            <a:avLst/>
          </a:prstGeom>
        </p:spPr>
      </p:pic>
      <p:pic>
        <p:nvPicPr>
          <p:cNvPr id="60" name="Graphic 59" descr="Arrow: Slight curve">
            <a:extLst>
              <a:ext uri="{FF2B5EF4-FFF2-40B4-BE49-F238E27FC236}">
                <a16:creationId xmlns:a16="http://schemas.microsoft.com/office/drawing/2014/main" id="{D34E5165-28F0-495D-971B-046FD2614CB5}"/>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051132" y="5879989"/>
            <a:ext cx="800932" cy="800932"/>
          </a:xfrm>
          <a:prstGeom prst="rect">
            <a:avLst/>
          </a:prstGeom>
        </p:spPr>
      </p:pic>
      <p:sp>
        <p:nvSpPr>
          <p:cNvPr id="61" name="Rectangle 60">
            <a:extLst>
              <a:ext uri="{FF2B5EF4-FFF2-40B4-BE49-F238E27FC236}">
                <a16:creationId xmlns:a16="http://schemas.microsoft.com/office/drawing/2014/main" id="{39DE68EC-E4AC-4871-9EA5-47E0C2D53777}"/>
              </a:ext>
            </a:extLst>
          </p:cNvPr>
          <p:cNvSpPr/>
          <p:nvPr/>
        </p:nvSpPr>
        <p:spPr>
          <a:xfrm>
            <a:off x="10764862" y="6072667"/>
            <a:ext cx="1274708" cy="584775"/>
          </a:xfrm>
          <a:prstGeom prst="rect">
            <a:avLst/>
          </a:prstGeom>
        </p:spPr>
        <p:txBody>
          <a:bodyPr wrap="none">
            <a:spAutoFit/>
          </a:bodyPr>
          <a:lstStyle/>
          <a:p>
            <a:pPr algn="ctr"/>
            <a:r>
              <a:rPr lang="en-US" sz="1600" b="1" dirty="0">
                <a:ln w="0"/>
                <a:solidFill>
                  <a:srgbClr val="FF0066"/>
                </a:solidFill>
                <a:effectLst>
                  <a:outerShdw blurRad="38100" dist="25400" dir="5400000" algn="ctr" rotWithShape="0">
                    <a:srgbClr val="6E747A">
                      <a:alpha val="43000"/>
                    </a:srgbClr>
                  </a:outerShdw>
                </a:effectLst>
                <a:latin typeface="Century Gothic" panose="020B0502020202020204" pitchFamily="34" charset="0"/>
              </a:rPr>
              <a:t>MEDICAID </a:t>
            </a:r>
          </a:p>
          <a:p>
            <a:pPr algn="ctr"/>
            <a:r>
              <a:rPr lang="en-US" sz="1600" b="1" dirty="0">
                <a:ln w="0"/>
                <a:solidFill>
                  <a:srgbClr val="FF0066"/>
                </a:solidFill>
                <a:effectLst>
                  <a:outerShdw blurRad="38100" dist="25400" dir="5400000" algn="ctr" rotWithShape="0">
                    <a:srgbClr val="6E747A">
                      <a:alpha val="43000"/>
                    </a:srgbClr>
                  </a:outerShdw>
                </a:effectLst>
                <a:latin typeface="Century Gothic" panose="020B0502020202020204" pitchFamily="34" charset="0"/>
              </a:rPr>
              <a:t>PLANNING</a:t>
            </a:r>
            <a:endParaRPr lang="en-US" sz="1600" b="1" dirty="0">
              <a:ln w="0"/>
              <a:solidFill>
                <a:srgbClr val="FF0066"/>
              </a:solidFill>
              <a:effectLst>
                <a:outerShdw blurRad="38100" dist="25400" dir="5400000" algn="ctr" rotWithShape="0">
                  <a:srgbClr val="6E747A">
                    <a:alpha val="43000"/>
                  </a:srgbClr>
                </a:outerShdw>
              </a:effectLst>
            </a:endParaRPr>
          </a:p>
        </p:txBody>
      </p:sp>
      <p:sp>
        <p:nvSpPr>
          <p:cNvPr id="62" name="Rectangle 61">
            <a:extLst>
              <a:ext uri="{FF2B5EF4-FFF2-40B4-BE49-F238E27FC236}">
                <a16:creationId xmlns:a16="http://schemas.microsoft.com/office/drawing/2014/main" id="{288661A8-9AAA-4FB3-9149-21CA6D3CFCFB}"/>
              </a:ext>
            </a:extLst>
          </p:cNvPr>
          <p:cNvSpPr/>
          <p:nvPr/>
        </p:nvSpPr>
        <p:spPr>
          <a:xfrm>
            <a:off x="8761438" y="5849924"/>
            <a:ext cx="1415772" cy="830997"/>
          </a:xfrm>
          <a:prstGeom prst="rect">
            <a:avLst/>
          </a:prstGeom>
        </p:spPr>
        <p:txBody>
          <a:bodyPr wrap="none">
            <a:spAutoFit/>
          </a:bodyPr>
          <a:lstStyle/>
          <a:p>
            <a:pPr algn="ctr"/>
            <a:r>
              <a:rPr lang="en-US" sz="1600" b="1" dirty="0">
                <a:ln w="0"/>
                <a:solidFill>
                  <a:srgbClr val="FF0066"/>
                </a:solidFill>
                <a:effectLst>
                  <a:outerShdw blurRad="38100" dist="25400" dir="5400000" algn="ctr" rotWithShape="0">
                    <a:srgbClr val="6E747A">
                      <a:alpha val="43000"/>
                    </a:srgbClr>
                  </a:outerShdw>
                </a:effectLst>
                <a:latin typeface="Century Gothic" panose="020B0502020202020204" pitchFamily="34" charset="0"/>
              </a:rPr>
              <a:t>PROTECTION</a:t>
            </a:r>
          </a:p>
          <a:p>
            <a:pPr algn="ctr"/>
            <a:r>
              <a:rPr lang="en-US" sz="1600" b="1" dirty="0">
                <a:ln w="0"/>
                <a:solidFill>
                  <a:srgbClr val="FF0066"/>
                </a:solidFill>
                <a:effectLst>
                  <a:outerShdw blurRad="38100" dist="25400" dir="5400000" algn="ctr" rotWithShape="0">
                    <a:srgbClr val="6E747A">
                      <a:alpha val="43000"/>
                    </a:srgbClr>
                  </a:outerShdw>
                </a:effectLst>
                <a:latin typeface="Century Gothic" panose="020B0502020202020204" pitchFamily="34" charset="0"/>
              </a:rPr>
              <a:t>FROM </a:t>
            </a:r>
          </a:p>
          <a:p>
            <a:pPr algn="ctr"/>
            <a:r>
              <a:rPr lang="en-US" sz="1600" b="1" dirty="0">
                <a:ln w="0"/>
                <a:solidFill>
                  <a:srgbClr val="FF0066"/>
                </a:solidFill>
                <a:effectLst>
                  <a:outerShdw blurRad="38100" dist="25400" dir="5400000" algn="ctr" rotWithShape="0">
                    <a:srgbClr val="6E747A">
                      <a:alpha val="43000"/>
                    </a:srgbClr>
                  </a:outerShdw>
                </a:effectLst>
                <a:latin typeface="Century Gothic" panose="020B0502020202020204" pitchFamily="34" charset="0"/>
              </a:rPr>
              <a:t>CREDITORS</a:t>
            </a:r>
            <a:endParaRPr lang="en-US" sz="1600" b="1" dirty="0">
              <a:ln w="0"/>
              <a:solidFill>
                <a:srgbClr val="FF0066"/>
              </a:solidFill>
              <a:effectLst>
                <a:outerShdw blurRad="38100" dist="25400" dir="5400000" algn="ctr" rotWithShape="0">
                  <a:srgbClr val="6E747A">
                    <a:alpha val="43000"/>
                  </a:srgbClr>
                </a:outerShdw>
              </a:effectLst>
            </a:endParaRPr>
          </a:p>
        </p:txBody>
      </p:sp>
      <p:sp>
        <p:nvSpPr>
          <p:cNvPr id="63" name="Rectangle 62">
            <a:extLst>
              <a:ext uri="{FF2B5EF4-FFF2-40B4-BE49-F238E27FC236}">
                <a16:creationId xmlns:a16="http://schemas.microsoft.com/office/drawing/2014/main" id="{17D023AD-55D2-4D5F-8350-AB2F278902E2}"/>
              </a:ext>
            </a:extLst>
          </p:cNvPr>
          <p:cNvSpPr/>
          <p:nvPr/>
        </p:nvSpPr>
        <p:spPr>
          <a:xfrm>
            <a:off x="6790154" y="6051762"/>
            <a:ext cx="1449436" cy="584775"/>
          </a:xfrm>
          <a:prstGeom prst="rect">
            <a:avLst/>
          </a:prstGeom>
        </p:spPr>
        <p:txBody>
          <a:bodyPr wrap="none">
            <a:spAutoFit/>
          </a:bodyPr>
          <a:lstStyle/>
          <a:p>
            <a:pPr algn="ctr"/>
            <a:r>
              <a:rPr lang="en-US" sz="1600" b="1" dirty="0">
                <a:ln w="0"/>
                <a:solidFill>
                  <a:srgbClr val="FF0066"/>
                </a:solidFill>
                <a:effectLst>
                  <a:outerShdw blurRad="38100" dist="25400" dir="5400000" algn="ctr" rotWithShape="0">
                    <a:srgbClr val="6E747A">
                      <a:alpha val="43000"/>
                    </a:srgbClr>
                  </a:outerShdw>
                </a:effectLst>
                <a:latin typeface="Century Gothic" panose="020B0502020202020204" pitchFamily="34" charset="0"/>
              </a:rPr>
              <a:t>TAX </a:t>
            </a:r>
          </a:p>
          <a:p>
            <a:pPr algn="ctr"/>
            <a:r>
              <a:rPr lang="en-US" sz="1600" b="1" dirty="0">
                <a:ln w="0"/>
                <a:solidFill>
                  <a:srgbClr val="FF0066"/>
                </a:solidFill>
                <a:effectLst>
                  <a:outerShdw blurRad="38100" dist="25400" dir="5400000" algn="ctr" rotWithShape="0">
                    <a:srgbClr val="6E747A">
                      <a:alpha val="43000"/>
                    </a:srgbClr>
                  </a:outerShdw>
                </a:effectLst>
                <a:latin typeface="Century Gothic" panose="020B0502020202020204" pitchFamily="34" charset="0"/>
              </a:rPr>
              <a:t>DEDUCTIONS</a:t>
            </a:r>
            <a:endParaRPr lang="en-US" sz="1600" b="1" dirty="0">
              <a:ln w="0"/>
              <a:solidFill>
                <a:srgbClr val="FF0066"/>
              </a:solidFill>
              <a:effectLst>
                <a:outerShdw blurRad="38100" dist="25400" dir="5400000" algn="ctr" rotWithShape="0">
                  <a:srgbClr val="6E747A">
                    <a:alpha val="43000"/>
                  </a:srgbClr>
                </a:outerShdw>
              </a:effectLst>
            </a:endParaRPr>
          </a:p>
        </p:txBody>
      </p:sp>
      <p:sp>
        <p:nvSpPr>
          <p:cNvPr id="64" name="Rectangle 63">
            <a:extLst>
              <a:ext uri="{FF2B5EF4-FFF2-40B4-BE49-F238E27FC236}">
                <a16:creationId xmlns:a16="http://schemas.microsoft.com/office/drawing/2014/main" id="{B049846B-3276-4208-A1B0-BDB7D3D7D894}"/>
              </a:ext>
            </a:extLst>
          </p:cNvPr>
          <p:cNvSpPr/>
          <p:nvPr/>
        </p:nvSpPr>
        <p:spPr>
          <a:xfrm>
            <a:off x="3712704" y="5835023"/>
            <a:ext cx="1183337" cy="830997"/>
          </a:xfrm>
          <a:prstGeom prst="rect">
            <a:avLst/>
          </a:prstGeom>
        </p:spPr>
        <p:txBody>
          <a:bodyPr wrap="none">
            <a:spAutoFit/>
          </a:bodyPr>
          <a:lstStyle/>
          <a:p>
            <a:pPr algn="ctr"/>
            <a:r>
              <a:rPr lang="en-US" sz="1600" b="1" dirty="0">
                <a:ln w="0"/>
                <a:solidFill>
                  <a:srgbClr val="009600"/>
                </a:solidFill>
                <a:effectLst>
                  <a:outerShdw blurRad="38100" dist="25400" dir="5400000" algn="ctr" rotWithShape="0">
                    <a:srgbClr val="6E747A">
                      <a:alpha val="43000"/>
                    </a:srgbClr>
                  </a:outerShdw>
                </a:effectLst>
                <a:latin typeface="Century Gothic" panose="020B0502020202020204" pitchFamily="34" charset="0"/>
              </a:rPr>
              <a:t>PLAN FOR</a:t>
            </a:r>
          </a:p>
          <a:p>
            <a:pPr algn="ctr"/>
            <a:r>
              <a:rPr lang="en-US" sz="1600" b="1" dirty="0">
                <a:ln w="0"/>
                <a:solidFill>
                  <a:srgbClr val="009600"/>
                </a:solidFill>
                <a:effectLst>
                  <a:outerShdw blurRad="38100" dist="25400" dir="5400000" algn="ctr" rotWithShape="0">
                    <a:srgbClr val="6E747A">
                      <a:alpha val="43000"/>
                    </a:srgbClr>
                  </a:outerShdw>
                </a:effectLst>
                <a:latin typeface="Century Gothic" panose="020B0502020202020204" pitchFamily="34" charset="0"/>
              </a:rPr>
              <a:t>MENTAL</a:t>
            </a:r>
          </a:p>
          <a:p>
            <a:pPr algn="ctr"/>
            <a:r>
              <a:rPr lang="en-US" sz="1600" b="1" dirty="0">
                <a:ln w="0"/>
                <a:solidFill>
                  <a:srgbClr val="009600"/>
                </a:solidFill>
                <a:effectLst>
                  <a:outerShdw blurRad="38100" dist="25400" dir="5400000" algn="ctr" rotWithShape="0">
                    <a:srgbClr val="6E747A">
                      <a:alpha val="43000"/>
                    </a:srgbClr>
                  </a:outerShdw>
                </a:effectLst>
                <a:latin typeface="Century Gothic" panose="020B0502020202020204" pitchFamily="34" charset="0"/>
              </a:rPr>
              <a:t>DISABILITY</a:t>
            </a:r>
            <a:endParaRPr lang="en-US" sz="1600" b="1" dirty="0">
              <a:ln w="0"/>
              <a:solidFill>
                <a:srgbClr val="009600"/>
              </a:solidFill>
              <a:effectLst>
                <a:outerShdw blurRad="38100" dist="25400" dir="5400000" algn="ctr" rotWithShape="0">
                  <a:srgbClr val="6E747A">
                    <a:alpha val="43000"/>
                  </a:srgbClr>
                </a:outerShdw>
              </a:effectLst>
            </a:endParaRPr>
          </a:p>
        </p:txBody>
      </p:sp>
      <p:sp>
        <p:nvSpPr>
          <p:cNvPr id="65" name="Rectangle 64">
            <a:extLst>
              <a:ext uri="{FF2B5EF4-FFF2-40B4-BE49-F238E27FC236}">
                <a16:creationId xmlns:a16="http://schemas.microsoft.com/office/drawing/2014/main" id="{5725D387-320B-43E1-BF76-00FF56517FB6}"/>
              </a:ext>
            </a:extLst>
          </p:cNvPr>
          <p:cNvSpPr/>
          <p:nvPr/>
        </p:nvSpPr>
        <p:spPr>
          <a:xfrm>
            <a:off x="2052481" y="6111178"/>
            <a:ext cx="966932" cy="338554"/>
          </a:xfrm>
          <a:prstGeom prst="rect">
            <a:avLst/>
          </a:prstGeom>
        </p:spPr>
        <p:txBody>
          <a:bodyPr wrap="none">
            <a:spAutoFit/>
          </a:bodyPr>
          <a:lstStyle/>
          <a:p>
            <a:pPr algn="ctr"/>
            <a:r>
              <a:rPr lang="en-US" sz="1600" b="1" dirty="0">
                <a:ln w="0"/>
                <a:solidFill>
                  <a:srgbClr val="009600"/>
                </a:solidFill>
                <a:effectLst>
                  <a:outerShdw blurRad="38100" dist="25400" dir="5400000" algn="ctr" rotWithShape="0">
                    <a:srgbClr val="6E747A">
                      <a:alpha val="43000"/>
                    </a:srgbClr>
                  </a:outerShdw>
                </a:effectLst>
                <a:latin typeface="Century Gothic" panose="020B0502020202020204" pitchFamily="34" charset="0"/>
              </a:rPr>
              <a:t>PRIVATE</a:t>
            </a:r>
            <a:endParaRPr lang="en-US" sz="1600" b="1" dirty="0">
              <a:ln w="0"/>
              <a:solidFill>
                <a:srgbClr val="009600"/>
              </a:solidFill>
              <a:effectLst>
                <a:outerShdw blurRad="38100" dist="25400" dir="5400000" algn="ctr" rotWithShape="0">
                  <a:srgbClr val="6E747A">
                    <a:alpha val="43000"/>
                  </a:srgbClr>
                </a:outerShdw>
              </a:effectLst>
            </a:endParaRPr>
          </a:p>
        </p:txBody>
      </p:sp>
      <p:sp>
        <p:nvSpPr>
          <p:cNvPr id="66" name="Rectangle 65">
            <a:extLst>
              <a:ext uri="{FF2B5EF4-FFF2-40B4-BE49-F238E27FC236}">
                <a16:creationId xmlns:a16="http://schemas.microsoft.com/office/drawing/2014/main" id="{AC2971AC-2BEC-47EB-A8DF-CCD0822AC793}"/>
              </a:ext>
            </a:extLst>
          </p:cNvPr>
          <p:cNvSpPr/>
          <p:nvPr/>
        </p:nvSpPr>
        <p:spPr>
          <a:xfrm>
            <a:off x="189163" y="5849945"/>
            <a:ext cx="982961" cy="830997"/>
          </a:xfrm>
          <a:prstGeom prst="rect">
            <a:avLst/>
          </a:prstGeom>
        </p:spPr>
        <p:txBody>
          <a:bodyPr wrap="none">
            <a:spAutoFit/>
          </a:bodyPr>
          <a:lstStyle/>
          <a:p>
            <a:pPr algn="ctr"/>
            <a:r>
              <a:rPr lang="en-US" sz="1600" b="1" dirty="0">
                <a:ln w="0"/>
                <a:solidFill>
                  <a:srgbClr val="009600"/>
                </a:solidFill>
                <a:effectLst>
                  <a:outerShdw blurRad="38100" dist="25400" dir="5400000" algn="ctr" rotWithShape="0">
                    <a:srgbClr val="6E747A">
                      <a:alpha val="43000"/>
                    </a:srgbClr>
                  </a:outerShdw>
                </a:effectLst>
                <a:latin typeface="Century Gothic" panose="020B0502020202020204" pitchFamily="34" charset="0"/>
              </a:rPr>
              <a:t>SIMPLER</a:t>
            </a:r>
          </a:p>
          <a:p>
            <a:pPr algn="ctr"/>
            <a:r>
              <a:rPr lang="en-US" sz="1600" b="1" dirty="0">
                <a:ln w="0"/>
                <a:solidFill>
                  <a:srgbClr val="009600"/>
                </a:solidFill>
                <a:effectLst>
                  <a:outerShdw blurRad="38100" dist="25400" dir="5400000" algn="ctr" rotWithShape="0">
                    <a:srgbClr val="6E747A">
                      <a:alpha val="43000"/>
                    </a:srgbClr>
                  </a:outerShdw>
                </a:effectLst>
                <a:latin typeface="Century Gothic" panose="020B0502020202020204" pitchFamily="34" charset="0"/>
              </a:rPr>
              <a:t>THAN A </a:t>
            </a:r>
          </a:p>
          <a:p>
            <a:pPr algn="ctr"/>
            <a:r>
              <a:rPr lang="en-US" sz="1600" b="1" dirty="0">
                <a:ln w="0"/>
                <a:solidFill>
                  <a:srgbClr val="009600"/>
                </a:solidFill>
                <a:effectLst>
                  <a:outerShdw blurRad="38100" dist="25400" dir="5400000" algn="ctr" rotWithShape="0">
                    <a:srgbClr val="6E747A">
                      <a:alpha val="43000"/>
                    </a:srgbClr>
                  </a:outerShdw>
                </a:effectLst>
                <a:latin typeface="Century Gothic" panose="020B0502020202020204" pitchFamily="34" charset="0"/>
              </a:rPr>
              <a:t>WILL</a:t>
            </a:r>
            <a:endParaRPr lang="en-US" sz="1600" b="1" dirty="0">
              <a:ln w="0"/>
              <a:solidFill>
                <a:srgbClr val="009600"/>
              </a:solidFill>
              <a:effectLst>
                <a:outerShdw blurRad="38100" dist="25400" dir="5400000" algn="ctr" rotWithShape="0">
                  <a:srgbClr val="6E747A">
                    <a:alpha val="43000"/>
                  </a:srgbClr>
                </a:outerShdw>
              </a:effectLst>
            </a:endParaRPr>
          </a:p>
        </p:txBody>
      </p:sp>
      <p:pic>
        <p:nvPicPr>
          <p:cNvPr id="70" name="Graphic 69" descr="Document">
            <a:extLst>
              <a:ext uri="{FF2B5EF4-FFF2-40B4-BE49-F238E27FC236}">
                <a16:creationId xmlns:a16="http://schemas.microsoft.com/office/drawing/2014/main" id="{4E1FADC1-BE9F-4B99-9151-C6D423CE6E88}"/>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76596" y="1918914"/>
            <a:ext cx="1256217" cy="1256217"/>
          </a:xfrm>
          <a:prstGeom prst="rect">
            <a:avLst/>
          </a:prstGeom>
        </p:spPr>
      </p:pic>
      <p:sp>
        <p:nvSpPr>
          <p:cNvPr id="72" name="Arrow: Right 71">
            <a:extLst>
              <a:ext uri="{FF2B5EF4-FFF2-40B4-BE49-F238E27FC236}">
                <a16:creationId xmlns:a16="http://schemas.microsoft.com/office/drawing/2014/main" id="{354AC96D-75A3-4E86-B6A7-2886EA781541}"/>
              </a:ext>
            </a:extLst>
          </p:cNvPr>
          <p:cNvSpPr/>
          <p:nvPr/>
        </p:nvSpPr>
        <p:spPr>
          <a:xfrm flipH="1">
            <a:off x="3935641" y="4715215"/>
            <a:ext cx="800098" cy="461665"/>
          </a:xfrm>
          <a:prstGeom prst="rightArrow">
            <a:avLst/>
          </a:prstGeom>
          <a:solidFill>
            <a:srgbClr val="009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Arrow: Right 72">
            <a:extLst>
              <a:ext uri="{FF2B5EF4-FFF2-40B4-BE49-F238E27FC236}">
                <a16:creationId xmlns:a16="http://schemas.microsoft.com/office/drawing/2014/main" id="{88E1A3A1-8DB3-422B-97AF-88DE8DDEEB75}"/>
              </a:ext>
            </a:extLst>
          </p:cNvPr>
          <p:cNvSpPr/>
          <p:nvPr/>
        </p:nvSpPr>
        <p:spPr>
          <a:xfrm flipH="1">
            <a:off x="3930732" y="3189975"/>
            <a:ext cx="800098" cy="461665"/>
          </a:xfrm>
          <a:prstGeom prst="rightArrow">
            <a:avLst/>
          </a:prstGeom>
          <a:solidFill>
            <a:srgbClr val="009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Arrow: Right 73">
            <a:extLst>
              <a:ext uri="{FF2B5EF4-FFF2-40B4-BE49-F238E27FC236}">
                <a16:creationId xmlns:a16="http://schemas.microsoft.com/office/drawing/2014/main" id="{0E837773-56C5-44F8-844A-AFCE240C49D8}"/>
              </a:ext>
            </a:extLst>
          </p:cNvPr>
          <p:cNvSpPr/>
          <p:nvPr/>
        </p:nvSpPr>
        <p:spPr>
          <a:xfrm flipH="1">
            <a:off x="3937543" y="3952595"/>
            <a:ext cx="800098" cy="461665"/>
          </a:xfrm>
          <a:prstGeom prst="rightArrow">
            <a:avLst/>
          </a:prstGeom>
          <a:solidFill>
            <a:srgbClr val="009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925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par>
                                <p:cTn id="21" presetID="10" presetClass="entr" presetSubtype="0" fill="hold"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fade">
                                      <p:cBhvr>
                                        <p:cTn id="23" dur="500"/>
                                        <p:tgtEl>
                                          <p:spTgt spid="70"/>
                                        </p:tgtEl>
                                      </p:cBhvr>
                                    </p:animEffect>
                                  </p:childTnLst>
                                </p:cTn>
                              </p:par>
                              <p:par>
                                <p:cTn id="24" presetID="10" presetClass="entr" presetSubtype="0" fill="hold"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3"/>
                                        </p:tgtEl>
                                        <p:attrNameLst>
                                          <p:attrName>style.visibility</p:attrName>
                                        </p:attrNameLst>
                                      </p:cBhvr>
                                      <p:to>
                                        <p:strVal val="visible"/>
                                      </p:to>
                                    </p:set>
                                    <p:animEffect transition="in" filter="fade">
                                      <p:cBhvr>
                                        <p:cTn id="40" dur="500"/>
                                        <p:tgtEl>
                                          <p:spTgt spid="7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par>
                                <p:cTn id="56" presetID="10" presetClass="entr" presetSubtype="0" fill="hold"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4"/>
                                        </p:tgtEl>
                                        <p:attrNameLst>
                                          <p:attrName>style.visibility</p:attrName>
                                        </p:attrNameLst>
                                      </p:cBhvr>
                                      <p:to>
                                        <p:strVal val="visible"/>
                                      </p:to>
                                    </p:set>
                                    <p:animEffect transition="in" filter="fade">
                                      <p:cBhvr>
                                        <p:cTn id="64" dur="500"/>
                                        <p:tgtEl>
                                          <p:spTgt spid="7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fade">
                                      <p:cBhvr>
                                        <p:cTn id="79" dur="500"/>
                                        <p:tgtEl>
                                          <p:spTgt spid="3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72"/>
                                        </p:tgtEl>
                                        <p:attrNameLst>
                                          <p:attrName>style.visibility</p:attrName>
                                        </p:attrNameLst>
                                      </p:cBhvr>
                                      <p:to>
                                        <p:strVal val="visible"/>
                                      </p:to>
                                    </p:set>
                                    <p:animEffect transition="in" filter="fade">
                                      <p:cBhvr>
                                        <p:cTn id="82" dur="500"/>
                                        <p:tgtEl>
                                          <p:spTgt spid="72"/>
                                        </p:tgtEl>
                                      </p:cBhvr>
                                    </p:animEffect>
                                  </p:childTnLst>
                                </p:cTn>
                              </p:par>
                              <p:par>
                                <p:cTn id="83" presetID="10" presetClass="entr" presetSubtype="0" fill="hold" nodeType="with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fade">
                                      <p:cBhvr>
                                        <p:cTn id="85" dur="500"/>
                                        <p:tgtEl>
                                          <p:spTgt spid="3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fade">
                                      <p:cBhvr>
                                        <p:cTn id="88" dur="500"/>
                                        <p:tgtEl>
                                          <p:spTgt spid="2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fade">
                                      <p:cBhvr>
                                        <p:cTn id="93" dur="500"/>
                                        <p:tgtEl>
                                          <p:spTgt spid="14"/>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20"/>
                                        </p:tgtEl>
                                        <p:attrNameLst>
                                          <p:attrName>style.visibility</p:attrName>
                                        </p:attrNameLst>
                                      </p:cBhvr>
                                      <p:to>
                                        <p:strVal val="visible"/>
                                      </p:to>
                                    </p:set>
                                    <p:animEffect transition="in" filter="fade">
                                      <p:cBhvr>
                                        <p:cTn id="98" dur="500"/>
                                        <p:tgtEl>
                                          <p:spTgt spid="20"/>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fade">
                                      <p:cBhvr>
                                        <p:cTn id="103" dur="500"/>
                                        <p:tgtEl>
                                          <p:spTgt spid="38"/>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66"/>
                                        </p:tgtEl>
                                        <p:attrNameLst>
                                          <p:attrName>style.visibility</p:attrName>
                                        </p:attrNameLst>
                                      </p:cBhvr>
                                      <p:to>
                                        <p:strVal val="visible"/>
                                      </p:to>
                                    </p:set>
                                    <p:animEffect transition="in" filter="fade">
                                      <p:cBhvr>
                                        <p:cTn id="108" dur="500"/>
                                        <p:tgtEl>
                                          <p:spTgt spid="66"/>
                                        </p:tgtEl>
                                      </p:cBhvr>
                                    </p:animEffect>
                                  </p:childTnLst>
                                </p:cTn>
                              </p:par>
                              <p:par>
                                <p:cTn id="109" presetID="10" presetClass="entr" presetSubtype="0" fill="hold" nodeType="withEffect">
                                  <p:stCondLst>
                                    <p:cond delay="0"/>
                                  </p:stCondLst>
                                  <p:childTnLst>
                                    <p:set>
                                      <p:cBhvr>
                                        <p:cTn id="110" dur="1" fill="hold">
                                          <p:stCondLst>
                                            <p:cond delay="0"/>
                                          </p:stCondLst>
                                        </p:cTn>
                                        <p:tgtEl>
                                          <p:spTgt spid="60"/>
                                        </p:tgtEl>
                                        <p:attrNameLst>
                                          <p:attrName>style.visibility</p:attrName>
                                        </p:attrNameLst>
                                      </p:cBhvr>
                                      <p:to>
                                        <p:strVal val="visible"/>
                                      </p:to>
                                    </p:set>
                                    <p:animEffect transition="in" filter="fade">
                                      <p:cBhvr>
                                        <p:cTn id="111" dur="500"/>
                                        <p:tgtEl>
                                          <p:spTgt spid="60"/>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65"/>
                                        </p:tgtEl>
                                        <p:attrNameLst>
                                          <p:attrName>style.visibility</p:attrName>
                                        </p:attrNameLst>
                                      </p:cBhvr>
                                      <p:to>
                                        <p:strVal val="visible"/>
                                      </p:to>
                                    </p:set>
                                    <p:animEffect transition="in" filter="fade">
                                      <p:cBhvr>
                                        <p:cTn id="116" dur="500"/>
                                        <p:tgtEl>
                                          <p:spTgt spid="65"/>
                                        </p:tgtEl>
                                      </p:cBhvr>
                                    </p:animEffect>
                                  </p:childTnLst>
                                </p:cTn>
                              </p:par>
                              <p:par>
                                <p:cTn id="117" presetID="10" presetClass="entr" presetSubtype="0" fill="hold" nodeType="withEffect">
                                  <p:stCondLst>
                                    <p:cond delay="0"/>
                                  </p:stCondLst>
                                  <p:childTnLst>
                                    <p:set>
                                      <p:cBhvr>
                                        <p:cTn id="118" dur="1" fill="hold">
                                          <p:stCondLst>
                                            <p:cond delay="0"/>
                                          </p:stCondLst>
                                        </p:cTn>
                                        <p:tgtEl>
                                          <p:spTgt spid="50"/>
                                        </p:tgtEl>
                                        <p:attrNameLst>
                                          <p:attrName>style.visibility</p:attrName>
                                        </p:attrNameLst>
                                      </p:cBhvr>
                                      <p:to>
                                        <p:strVal val="visible"/>
                                      </p:to>
                                    </p:set>
                                    <p:animEffect transition="in" filter="fade">
                                      <p:cBhvr>
                                        <p:cTn id="119" dur="500"/>
                                        <p:tgtEl>
                                          <p:spTgt spid="50"/>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64"/>
                                        </p:tgtEl>
                                        <p:attrNameLst>
                                          <p:attrName>style.visibility</p:attrName>
                                        </p:attrNameLst>
                                      </p:cBhvr>
                                      <p:to>
                                        <p:strVal val="visible"/>
                                      </p:to>
                                    </p:set>
                                    <p:animEffect transition="in" filter="fade">
                                      <p:cBhvr>
                                        <p:cTn id="124" dur="500"/>
                                        <p:tgtEl>
                                          <p:spTgt spid="64"/>
                                        </p:tgtEl>
                                      </p:cBhvr>
                                    </p:animEffect>
                                  </p:childTnLst>
                                </p:cTn>
                              </p:par>
                              <p:par>
                                <p:cTn id="125" presetID="10" presetClass="entr" presetSubtype="0" fill="hold" nodeType="withEffect">
                                  <p:stCondLst>
                                    <p:cond delay="0"/>
                                  </p:stCondLst>
                                  <p:childTnLst>
                                    <p:set>
                                      <p:cBhvr>
                                        <p:cTn id="126" dur="1" fill="hold">
                                          <p:stCondLst>
                                            <p:cond delay="0"/>
                                          </p:stCondLst>
                                        </p:cTn>
                                        <p:tgtEl>
                                          <p:spTgt spid="47"/>
                                        </p:tgtEl>
                                        <p:attrNameLst>
                                          <p:attrName>style.visibility</p:attrName>
                                        </p:attrNameLst>
                                      </p:cBhvr>
                                      <p:to>
                                        <p:strVal val="visible"/>
                                      </p:to>
                                    </p:set>
                                    <p:animEffect transition="in" filter="fade">
                                      <p:cBhvr>
                                        <p:cTn id="127" dur="500"/>
                                        <p:tgtEl>
                                          <p:spTgt spid="47"/>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48"/>
                                        </p:tgtEl>
                                        <p:attrNameLst>
                                          <p:attrName>style.visibility</p:attrName>
                                        </p:attrNameLst>
                                      </p:cBhvr>
                                      <p:to>
                                        <p:strVal val="visible"/>
                                      </p:to>
                                    </p:set>
                                    <p:animEffect transition="in" filter="fade">
                                      <p:cBhvr>
                                        <p:cTn id="132" dur="500"/>
                                        <p:tgtEl>
                                          <p:spTgt spid="48"/>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56"/>
                                        </p:tgtEl>
                                        <p:attrNameLst>
                                          <p:attrName>style.visibility</p:attrName>
                                        </p:attrNameLst>
                                      </p:cBhvr>
                                      <p:to>
                                        <p:strVal val="visible"/>
                                      </p:to>
                                    </p:set>
                                    <p:animEffect transition="in" filter="fade">
                                      <p:cBhvr>
                                        <p:cTn id="137" dur="500"/>
                                        <p:tgtEl>
                                          <p:spTgt spid="56"/>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63"/>
                                        </p:tgtEl>
                                        <p:attrNameLst>
                                          <p:attrName>style.visibility</p:attrName>
                                        </p:attrNameLst>
                                      </p:cBhvr>
                                      <p:to>
                                        <p:strVal val="visible"/>
                                      </p:to>
                                    </p:set>
                                    <p:animEffect transition="in" filter="fade">
                                      <p:cBhvr>
                                        <p:cTn id="140" dur="500"/>
                                        <p:tgtEl>
                                          <p:spTgt spid="63"/>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52"/>
                                        </p:tgtEl>
                                        <p:attrNameLst>
                                          <p:attrName>style.visibility</p:attrName>
                                        </p:attrNameLst>
                                      </p:cBhvr>
                                      <p:to>
                                        <p:strVal val="visible"/>
                                      </p:to>
                                    </p:set>
                                    <p:animEffect transition="in" filter="fade">
                                      <p:cBhvr>
                                        <p:cTn id="145" dur="500"/>
                                        <p:tgtEl>
                                          <p:spTgt spid="52"/>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62"/>
                                        </p:tgtEl>
                                        <p:attrNameLst>
                                          <p:attrName>style.visibility</p:attrName>
                                        </p:attrNameLst>
                                      </p:cBhvr>
                                      <p:to>
                                        <p:strVal val="visible"/>
                                      </p:to>
                                    </p:set>
                                    <p:animEffect transition="in" filter="fade">
                                      <p:cBhvr>
                                        <p:cTn id="148" dur="500"/>
                                        <p:tgtEl>
                                          <p:spTgt spid="62"/>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nodeType="clickEffect">
                                  <p:stCondLst>
                                    <p:cond delay="0"/>
                                  </p:stCondLst>
                                  <p:childTnLst>
                                    <p:set>
                                      <p:cBhvr>
                                        <p:cTn id="152" dur="1" fill="hold">
                                          <p:stCondLst>
                                            <p:cond delay="0"/>
                                          </p:stCondLst>
                                        </p:cTn>
                                        <p:tgtEl>
                                          <p:spTgt spid="58"/>
                                        </p:tgtEl>
                                        <p:attrNameLst>
                                          <p:attrName>style.visibility</p:attrName>
                                        </p:attrNameLst>
                                      </p:cBhvr>
                                      <p:to>
                                        <p:strVal val="visible"/>
                                      </p:to>
                                    </p:set>
                                    <p:animEffect transition="in" filter="fade">
                                      <p:cBhvr>
                                        <p:cTn id="153" dur="500"/>
                                        <p:tgtEl>
                                          <p:spTgt spid="58"/>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61"/>
                                        </p:tgtEl>
                                        <p:attrNameLst>
                                          <p:attrName>style.visibility</p:attrName>
                                        </p:attrNameLst>
                                      </p:cBhvr>
                                      <p:to>
                                        <p:strVal val="visible"/>
                                      </p:to>
                                    </p:set>
                                    <p:animEffect transition="in" filter="fade">
                                      <p:cBhvr>
                                        <p:cTn id="156"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animBg="1"/>
      <p:bldP spid="38" grpId="0" animBg="1"/>
      <p:bldP spid="35" grpId="0"/>
      <p:bldP spid="12" grpId="0"/>
      <p:bldP spid="13" grpId="0"/>
      <p:bldP spid="14" grpId="0"/>
      <p:bldP spid="18" grpId="0"/>
      <p:bldP spid="19" grpId="0"/>
      <p:bldP spid="20" grpId="0"/>
      <p:bldP spid="21" grpId="0" animBg="1"/>
      <p:bldP spid="22" grpId="0" animBg="1"/>
      <p:bldP spid="23" grpId="0" animBg="1"/>
      <p:bldP spid="33" grpId="0"/>
      <p:bldP spid="34" grpId="0"/>
      <p:bldP spid="48" grpId="0"/>
      <p:bldP spid="61" grpId="0"/>
      <p:bldP spid="62" grpId="0"/>
      <p:bldP spid="63" grpId="0"/>
      <p:bldP spid="64" grpId="0"/>
      <p:bldP spid="65" grpId="0"/>
      <p:bldP spid="66" grpId="0"/>
      <p:bldP spid="72" grpId="0" animBg="1"/>
      <p:bldP spid="73" grpId="0" animBg="1"/>
      <p:bldP spid="7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7A80B-089F-4928-ABAC-B880E98BB235}"/>
              </a:ext>
            </a:extLst>
          </p:cNvPr>
          <p:cNvSpPr>
            <a:spLocks noGrp="1"/>
          </p:cNvSpPr>
          <p:nvPr>
            <p:ph type="title"/>
          </p:nvPr>
        </p:nvSpPr>
        <p:spPr/>
        <p:txBody>
          <a:bodyPr/>
          <a:lstStyle/>
          <a:p>
            <a:r>
              <a:rPr lang="en-US" dirty="0">
                <a:solidFill>
                  <a:schemeClr val="tx1"/>
                </a:solidFill>
                <a:latin typeface="Sitka Text" panose="02000505000000020004" pitchFamily="2" charset="0"/>
              </a:rPr>
              <a:t>Review of Estate Planning </a:t>
            </a:r>
          </a:p>
        </p:txBody>
      </p:sp>
      <p:sp>
        <p:nvSpPr>
          <p:cNvPr id="3" name="Content Placeholder 2">
            <a:extLst>
              <a:ext uri="{FF2B5EF4-FFF2-40B4-BE49-F238E27FC236}">
                <a16:creationId xmlns:a16="http://schemas.microsoft.com/office/drawing/2014/main" id="{57D50893-9CCA-4F41-970B-222741A0B468}"/>
              </a:ext>
            </a:extLst>
          </p:cNvPr>
          <p:cNvSpPr>
            <a:spLocks noGrp="1"/>
          </p:cNvSpPr>
          <p:nvPr>
            <p:ph idx="1"/>
          </p:nvPr>
        </p:nvSpPr>
        <p:spPr>
          <a:xfrm>
            <a:off x="1143000" y="2057400"/>
            <a:ext cx="10230853" cy="4038600"/>
          </a:xfrm>
        </p:spPr>
        <p:txBody>
          <a:bodyPr>
            <a:normAutofit/>
          </a:bodyPr>
          <a:lstStyle/>
          <a:p>
            <a:pPr>
              <a:buFont typeface="Wingdings" panose="05000000000000000000" pitchFamily="2" charset="2"/>
              <a:buChar char="v"/>
            </a:pPr>
            <a:r>
              <a:rPr lang="en-US" sz="4000" dirty="0">
                <a:latin typeface="Sitka Text" panose="02000505000000020004" pitchFamily="2" charset="0"/>
              </a:rPr>
              <a:t> I want to control my property while I’m </a:t>
            </a:r>
            <a:r>
              <a:rPr lang="en-US" sz="4000" dirty="0">
                <a:solidFill>
                  <a:schemeClr val="bg1"/>
                </a:solidFill>
                <a:latin typeface="Sitka Text" panose="02000505000000020004" pitchFamily="2" charset="0"/>
              </a:rPr>
              <a:t>h</a:t>
            </a:r>
            <a:r>
              <a:rPr lang="en-US" sz="4000" dirty="0">
                <a:latin typeface="Sitka Text" panose="02000505000000020004" pitchFamily="2" charset="0"/>
              </a:rPr>
              <a:t>alive and well</a:t>
            </a:r>
          </a:p>
          <a:p>
            <a:pPr>
              <a:buFont typeface="Wingdings" panose="05000000000000000000" pitchFamily="2" charset="2"/>
              <a:buChar char="v"/>
            </a:pPr>
            <a:endParaRPr lang="en-US" sz="4000" dirty="0">
              <a:latin typeface="Sitka Text" panose="02000505000000020004" pitchFamily="2" charset="0"/>
            </a:endParaRPr>
          </a:p>
          <a:p>
            <a:pPr>
              <a:buFont typeface="Wingdings" panose="05000000000000000000" pitchFamily="2" charset="2"/>
              <a:buChar char="v"/>
            </a:pPr>
            <a:r>
              <a:rPr lang="en-US" sz="4000" dirty="0">
                <a:latin typeface="Sitka Text" panose="02000505000000020004" pitchFamily="2" charset="0"/>
              </a:rPr>
              <a:t> Plan for me and my loved ones if I  </a:t>
            </a:r>
            <a:r>
              <a:rPr lang="en-US" sz="4000" dirty="0">
                <a:solidFill>
                  <a:schemeClr val="bg1"/>
                </a:solidFill>
                <a:latin typeface="Sitka Text" panose="02000505000000020004" pitchFamily="2" charset="0"/>
              </a:rPr>
              <a:t>h</a:t>
            </a:r>
            <a:r>
              <a:rPr lang="en-US" sz="4000" dirty="0">
                <a:latin typeface="Sitka Text" panose="02000505000000020004" pitchFamily="2" charset="0"/>
              </a:rPr>
              <a:t>become disabled </a:t>
            </a:r>
          </a:p>
        </p:txBody>
      </p:sp>
    </p:spTree>
    <p:extLst>
      <p:ext uri="{BB962C8B-B14F-4D97-AF65-F5344CB8AC3E}">
        <p14:creationId xmlns:p14="http://schemas.microsoft.com/office/powerpoint/2010/main" val="37639946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7A80B-089F-4928-ABAC-B880E98BB235}"/>
              </a:ext>
            </a:extLst>
          </p:cNvPr>
          <p:cNvSpPr>
            <a:spLocks noGrp="1"/>
          </p:cNvSpPr>
          <p:nvPr>
            <p:ph type="title"/>
          </p:nvPr>
        </p:nvSpPr>
        <p:spPr/>
        <p:txBody>
          <a:bodyPr/>
          <a:lstStyle/>
          <a:p>
            <a:r>
              <a:rPr lang="en-US" dirty="0">
                <a:solidFill>
                  <a:schemeClr val="tx1"/>
                </a:solidFill>
                <a:latin typeface="Sitka Text" panose="02000505000000020004" pitchFamily="2" charset="0"/>
              </a:rPr>
              <a:t>Trust Types: Income Only Trust </a:t>
            </a:r>
          </a:p>
        </p:txBody>
      </p:sp>
      <p:sp>
        <p:nvSpPr>
          <p:cNvPr id="3" name="Content Placeholder 2">
            <a:extLst>
              <a:ext uri="{FF2B5EF4-FFF2-40B4-BE49-F238E27FC236}">
                <a16:creationId xmlns:a16="http://schemas.microsoft.com/office/drawing/2014/main" id="{57D50893-9CCA-4F41-970B-222741A0B468}"/>
              </a:ext>
            </a:extLst>
          </p:cNvPr>
          <p:cNvSpPr>
            <a:spLocks noGrp="1"/>
          </p:cNvSpPr>
          <p:nvPr>
            <p:ph idx="1"/>
          </p:nvPr>
        </p:nvSpPr>
        <p:spPr/>
        <p:txBody>
          <a:bodyPr>
            <a:normAutofit/>
          </a:bodyPr>
          <a:lstStyle/>
          <a:p>
            <a:pPr>
              <a:buFont typeface="Wingdings" panose="05000000000000000000" pitchFamily="2" charset="2"/>
              <a:buChar char="v"/>
            </a:pPr>
            <a:r>
              <a:rPr lang="en-US" sz="4000" dirty="0">
                <a:latin typeface="Sitka Text" panose="02000505000000020004" pitchFamily="2" charset="0"/>
              </a:rPr>
              <a:t> Income Only Trust</a:t>
            </a:r>
          </a:p>
          <a:p>
            <a:pPr lvl="2">
              <a:buFont typeface="Courier New" panose="02070309020205020404" pitchFamily="49" charset="0"/>
              <a:buChar char="o"/>
            </a:pPr>
            <a:r>
              <a:rPr lang="en-US" sz="3600" dirty="0">
                <a:latin typeface="Sitka Text" panose="02000505000000020004" pitchFamily="2" charset="0"/>
              </a:rPr>
              <a:t> Some (All?) Control</a:t>
            </a:r>
          </a:p>
          <a:p>
            <a:pPr lvl="2">
              <a:buFont typeface="Courier New" panose="02070309020205020404" pitchFamily="49" charset="0"/>
              <a:buChar char="o"/>
            </a:pPr>
            <a:r>
              <a:rPr lang="en-US" sz="3600" dirty="0">
                <a:latin typeface="Sitka Text" panose="02000505000000020004" pitchFamily="2" charset="0"/>
              </a:rPr>
              <a:t> All Income</a:t>
            </a:r>
          </a:p>
          <a:p>
            <a:pPr lvl="2">
              <a:buFont typeface="Courier New" panose="02070309020205020404" pitchFamily="49" charset="0"/>
              <a:buChar char="o"/>
            </a:pPr>
            <a:r>
              <a:rPr lang="en-US" sz="3600" dirty="0">
                <a:latin typeface="Sitka Text" panose="02000505000000020004" pitchFamily="2" charset="0"/>
              </a:rPr>
              <a:t> No Principal </a:t>
            </a:r>
          </a:p>
          <a:p>
            <a:pPr lvl="2">
              <a:buFont typeface="Courier New" panose="02070309020205020404" pitchFamily="49" charset="0"/>
              <a:buChar char="o"/>
            </a:pPr>
            <a:r>
              <a:rPr lang="en-US" sz="3600" dirty="0">
                <a:latin typeface="Sitka Text" panose="02000505000000020004" pitchFamily="2" charset="0"/>
              </a:rPr>
              <a:t> (Income Subject to Loss)</a:t>
            </a:r>
          </a:p>
          <a:p>
            <a:pPr marL="548640" lvl="2" indent="0">
              <a:buNone/>
            </a:pPr>
            <a:endParaRPr lang="en-US" sz="3600" dirty="0">
              <a:latin typeface="Sitka Text" panose="02000505000000020004" pitchFamily="2" charset="0"/>
            </a:endParaRPr>
          </a:p>
        </p:txBody>
      </p:sp>
      <p:pic>
        <p:nvPicPr>
          <p:cNvPr id="4" name="Picture 3">
            <a:extLst>
              <a:ext uri="{FF2B5EF4-FFF2-40B4-BE49-F238E27FC236}">
                <a16:creationId xmlns:a16="http://schemas.microsoft.com/office/drawing/2014/main" id="{2228EF0C-4DC7-449E-839F-5445A8D7ADB1}"/>
              </a:ext>
            </a:extLst>
          </p:cNvPr>
          <p:cNvPicPr>
            <a:picLocks noChangeAspect="1"/>
          </p:cNvPicPr>
          <p:nvPr/>
        </p:nvPicPr>
        <p:blipFill>
          <a:blip r:embed="rId3"/>
          <a:stretch>
            <a:fillRect/>
          </a:stretch>
        </p:blipFill>
        <p:spPr>
          <a:xfrm>
            <a:off x="8598869" y="3265715"/>
            <a:ext cx="3341211" cy="3345807"/>
          </a:xfrm>
          <a:prstGeom prst="rect">
            <a:avLst/>
          </a:prstGeom>
        </p:spPr>
      </p:pic>
    </p:spTree>
    <p:extLst>
      <p:ext uri="{BB962C8B-B14F-4D97-AF65-F5344CB8AC3E}">
        <p14:creationId xmlns:p14="http://schemas.microsoft.com/office/powerpoint/2010/main" val="3437875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CA8EB-525E-4328-9144-96DE060E7337}"/>
              </a:ext>
            </a:extLst>
          </p:cNvPr>
          <p:cNvSpPr>
            <a:spLocks noGrp="1"/>
          </p:cNvSpPr>
          <p:nvPr>
            <p:ph type="title"/>
          </p:nvPr>
        </p:nvSpPr>
        <p:spPr/>
        <p:txBody>
          <a:bodyPr/>
          <a:lstStyle/>
          <a:p>
            <a:r>
              <a:rPr lang="en-US" dirty="0">
                <a:solidFill>
                  <a:schemeClr val="tx1"/>
                </a:solidFill>
                <a:latin typeface="Sitka Text" panose="02000505000000020004" pitchFamily="2" charset="0"/>
              </a:rPr>
              <a:t>Case Study </a:t>
            </a:r>
          </a:p>
        </p:txBody>
      </p:sp>
      <p:sp>
        <p:nvSpPr>
          <p:cNvPr id="3" name="Content Placeholder 2">
            <a:extLst>
              <a:ext uri="{FF2B5EF4-FFF2-40B4-BE49-F238E27FC236}">
                <a16:creationId xmlns:a16="http://schemas.microsoft.com/office/drawing/2014/main" id="{D7AE0BDC-7D91-406B-BCC0-4CFAFB61A5F7}"/>
              </a:ext>
            </a:extLst>
          </p:cNvPr>
          <p:cNvSpPr>
            <a:spLocks noGrp="1"/>
          </p:cNvSpPr>
          <p:nvPr>
            <p:ph idx="1"/>
          </p:nvPr>
        </p:nvSpPr>
        <p:spPr>
          <a:xfrm>
            <a:off x="1143000" y="1826390"/>
            <a:ext cx="9872871" cy="4038600"/>
          </a:xfrm>
        </p:spPr>
        <p:txBody>
          <a:bodyPr>
            <a:normAutofit/>
          </a:bodyPr>
          <a:lstStyle/>
          <a:p>
            <a:pPr marL="45720" indent="0">
              <a:buNone/>
            </a:pPr>
            <a:r>
              <a:rPr lang="en-US" sz="3600" b="1" dirty="0">
                <a:latin typeface="Sitka Text" panose="02000505000000020004" pitchFamily="2" charset="0"/>
              </a:rPr>
              <a:t>What stands out?</a:t>
            </a:r>
          </a:p>
          <a:p>
            <a:pPr marL="45720" indent="0">
              <a:buNone/>
            </a:pPr>
            <a:r>
              <a:rPr lang="en-US" sz="2400" dirty="0">
                <a:latin typeface="Sitka Text" panose="02000505000000020004" pitchFamily="2" charset="0"/>
              </a:rPr>
              <a:t>John’s Capacity is unclear</a:t>
            </a:r>
          </a:p>
          <a:p>
            <a:pPr marL="45720" indent="0">
              <a:buNone/>
            </a:pPr>
            <a:r>
              <a:rPr lang="en-US" sz="2400" dirty="0">
                <a:latin typeface="Sitka Text" panose="02000505000000020004" pitchFamily="2" charset="0"/>
              </a:rPr>
              <a:t>John’s Will leaves everything to grandson with Down’s Syndrome</a:t>
            </a:r>
          </a:p>
          <a:p>
            <a:pPr marL="45720" indent="0">
              <a:buNone/>
            </a:pPr>
            <a:r>
              <a:rPr lang="en-US" sz="2400" dirty="0">
                <a:latin typeface="Sitka Text" panose="02000505000000020004" pitchFamily="2" charset="0"/>
              </a:rPr>
              <a:t>John’s and Jane’s assets are owned separately </a:t>
            </a:r>
          </a:p>
          <a:p>
            <a:pPr marL="45720" indent="0">
              <a:buNone/>
            </a:pPr>
            <a:r>
              <a:rPr lang="en-US" sz="2400" dirty="0">
                <a:latin typeface="Sitka Text" panose="02000505000000020004" pitchFamily="2" charset="0"/>
              </a:rPr>
              <a:t>John’s pension has no survivor benefits </a:t>
            </a:r>
          </a:p>
          <a:p>
            <a:pPr marL="45720" indent="0">
              <a:buNone/>
            </a:pPr>
            <a:r>
              <a:rPr lang="en-US" sz="2400" dirty="0">
                <a:latin typeface="Sitka Text" panose="02000505000000020004" pitchFamily="2" charset="0"/>
              </a:rPr>
              <a:t>Uncertainty of how Medicaid will affect Jane and the family  </a:t>
            </a:r>
          </a:p>
          <a:p>
            <a:pPr marL="45720" indent="0">
              <a:buNone/>
            </a:pPr>
            <a:r>
              <a:rPr lang="en-US" sz="2400" dirty="0">
                <a:latin typeface="Sitka Text" panose="02000505000000020004" pitchFamily="2" charset="0"/>
              </a:rPr>
              <a:t>Jane’s Will names first husband to receive all of her assets </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Rectangle 6">
            <a:extLst>
              <a:ext uri="{FF2B5EF4-FFF2-40B4-BE49-F238E27FC236}">
                <a16:creationId xmlns:a16="http://schemas.microsoft.com/office/drawing/2014/main" id="{293E8DE7-741F-4196-9A1C-7BFB06FFD679}"/>
              </a:ext>
            </a:extLst>
          </p:cNvPr>
          <p:cNvSpPr/>
          <p:nvPr/>
        </p:nvSpPr>
        <p:spPr>
          <a:xfrm>
            <a:off x="218440" y="5771941"/>
            <a:ext cx="11755120" cy="830997"/>
          </a:xfrm>
          <a:prstGeom prst="rect">
            <a:avLst/>
          </a:prstGeom>
          <a:noFill/>
        </p:spPr>
        <p:txBody>
          <a:bodyPr wrap="square" lIns="91440" tIns="45720" rIns="91440" bIns="45720">
            <a:spAutoFit/>
          </a:bodyPr>
          <a:lstStyle/>
          <a:p>
            <a:r>
              <a:rPr lang="en-US" sz="2400" b="1" cap="none" spc="0" dirty="0">
                <a:ln w="0"/>
                <a:effectLst>
                  <a:outerShdw blurRad="38100" dist="25400" dir="5400000" algn="ctr" rotWithShape="0">
                    <a:srgbClr val="6E747A">
                      <a:alpha val="43000"/>
                    </a:srgbClr>
                  </a:outerShdw>
                </a:effectLst>
                <a:latin typeface="Sitka Text" panose="02000505000000020004" pitchFamily="2" charset="0"/>
              </a:rPr>
              <a:t>H</a:t>
            </a:r>
            <a:r>
              <a:rPr lang="en-US" sz="2400" b="1" dirty="0">
                <a:ln w="0"/>
                <a:effectLst>
                  <a:outerShdw blurRad="38100" dist="25400" dir="5400000" algn="ctr" rotWithShape="0">
                    <a:srgbClr val="6E747A">
                      <a:alpha val="43000"/>
                    </a:srgbClr>
                  </a:outerShdw>
                </a:effectLst>
                <a:latin typeface="Sitka Text" panose="02000505000000020004" pitchFamily="2" charset="0"/>
              </a:rPr>
              <a:t>andouts: </a:t>
            </a:r>
            <a:r>
              <a:rPr lang="en-US" sz="2400" dirty="0">
                <a:ln w="0"/>
                <a:latin typeface="Sitka Text" panose="02000505000000020004" pitchFamily="2" charset="0"/>
              </a:rPr>
              <a:t>Boot Camp Case Study; Boot Camp Case Study Facts; Medicaid Application Questionnaire</a:t>
            </a:r>
            <a:endParaRPr lang="en-US" sz="2400" b="0" cap="none" spc="0" dirty="0">
              <a:ln w="0"/>
              <a:effectLst>
                <a:outerShdw blurRad="38100" dist="25400" dir="5400000" algn="ctr" rotWithShape="0">
                  <a:srgbClr val="6E747A">
                    <a:alpha val="43000"/>
                  </a:srgbClr>
                </a:outerShdw>
              </a:effectLst>
              <a:latin typeface="Sitka Text" panose="02000505000000020004" pitchFamily="2" charset="0"/>
            </a:endParaRPr>
          </a:p>
        </p:txBody>
      </p:sp>
    </p:spTree>
    <p:extLst>
      <p:ext uri="{BB962C8B-B14F-4D97-AF65-F5344CB8AC3E}">
        <p14:creationId xmlns:p14="http://schemas.microsoft.com/office/powerpoint/2010/main" val="4478435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8ABB08-9ED5-4F92-9DB5-3B49F028CC58}"/>
              </a:ext>
            </a:extLst>
          </p:cNvPr>
          <p:cNvPicPr>
            <a:picLocks noChangeAspect="1"/>
          </p:cNvPicPr>
          <p:nvPr/>
        </p:nvPicPr>
        <p:blipFill>
          <a:blip r:embed="rId3"/>
          <a:stretch>
            <a:fillRect/>
          </a:stretch>
        </p:blipFill>
        <p:spPr>
          <a:xfrm>
            <a:off x="8703414" y="3241023"/>
            <a:ext cx="3220623" cy="3384366"/>
          </a:xfrm>
          <a:prstGeom prst="rect">
            <a:avLst/>
          </a:prstGeom>
        </p:spPr>
      </p:pic>
      <p:sp>
        <p:nvSpPr>
          <p:cNvPr id="2" name="Title 1">
            <a:extLst>
              <a:ext uri="{FF2B5EF4-FFF2-40B4-BE49-F238E27FC236}">
                <a16:creationId xmlns:a16="http://schemas.microsoft.com/office/drawing/2014/main" id="{6B57A80B-089F-4928-ABAC-B880E98BB235}"/>
              </a:ext>
            </a:extLst>
          </p:cNvPr>
          <p:cNvSpPr>
            <a:spLocks noGrp="1"/>
          </p:cNvSpPr>
          <p:nvPr>
            <p:ph type="title"/>
          </p:nvPr>
        </p:nvSpPr>
        <p:spPr>
          <a:xfrm>
            <a:off x="1143000" y="594987"/>
            <a:ext cx="9875520" cy="1356360"/>
          </a:xfrm>
        </p:spPr>
        <p:txBody>
          <a:bodyPr/>
          <a:lstStyle/>
          <a:p>
            <a:r>
              <a:rPr lang="en-US" dirty="0">
                <a:solidFill>
                  <a:schemeClr val="tx1"/>
                </a:solidFill>
                <a:latin typeface="Sitka Text" panose="02000505000000020004" pitchFamily="2" charset="0"/>
              </a:rPr>
              <a:t>Trust Types: Income Only Trust  With Children as Income Beneficiary</a:t>
            </a:r>
          </a:p>
        </p:txBody>
      </p:sp>
      <p:sp>
        <p:nvSpPr>
          <p:cNvPr id="3" name="Content Placeholder 2">
            <a:extLst>
              <a:ext uri="{FF2B5EF4-FFF2-40B4-BE49-F238E27FC236}">
                <a16:creationId xmlns:a16="http://schemas.microsoft.com/office/drawing/2014/main" id="{57D50893-9CCA-4F41-970B-222741A0B468}"/>
              </a:ext>
            </a:extLst>
          </p:cNvPr>
          <p:cNvSpPr>
            <a:spLocks noGrp="1"/>
          </p:cNvSpPr>
          <p:nvPr>
            <p:ph idx="1"/>
          </p:nvPr>
        </p:nvSpPr>
        <p:spPr>
          <a:xfrm>
            <a:off x="1143000" y="2154455"/>
            <a:ext cx="9872871" cy="4038600"/>
          </a:xfrm>
        </p:spPr>
        <p:txBody>
          <a:bodyPr>
            <a:normAutofit/>
          </a:bodyPr>
          <a:lstStyle/>
          <a:p>
            <a:pPr>
              <a:buFont typeface="Wingdings" panose="05000000000000000000" pitchFamily="2" charset="2"/>
              <a:buChar char="v"/>
            </a:pPr>
            <a:r>
              <a:rPr lang="en-US" sz="4000" dirty="0">
                <a:latin typeface="Sitka Text" panose="02000505000000020004" pitchFamily="2" charset="0"/>
              </a:rPr>
              <a:t> Income ONLY Trust for Family</a:t>
            </a:r>
          </a:p>
          <a:p>
            <a:pPr lvl="2">
              <a:buFont typeface="Courier New" panose="02070309020205020404" pitchFamily="49" charset="0"/>
              <a:buChar char="o"/>
            </a:pPr>
            <a:r>
              <a:rPr lang="en-US" sz="3600" dirty="0">
                <a:latin typeface="Sitka Text" panose="02000505000000020004" pitchFamily="2" charset="0"/>
              </a:rPr>
              <a:t> Some (All?) Control</a:t>
            </a:r>
          </a:p>
          <a:p>
            <a:pPr lvl="2">
              <a:buFont typeface="Courier New" panose="02070309020205020404" pitchFamily="49" charset="0"/>
              <a:buChar char="o"/>
            </a:pPr>
            <a:r>
              <a:rPr lang="en-US" sz="3600" dirty="0">
                <a:latin typeface="Sitka Text" panose="02000505000000020004" pitchFamily="2" charset="0"/>
              </a:rPr>
              <a:t> No Income</a:t>
            </a:r>
          </a:p>
          <a:p>
            <a:pPr lvl="2">
              <a:buFont typeface="Courier New" panose="02070309020205020404" pitchFamily="49" charset="0"/>
              <a:buChar char="o"/>
            </a:pPr>
            <a:r>
              <a:rPr lang="en-US" sz="3600" dirty="0">
                <a:latin typeface="Sitka Text" panose="02000505000000020004" pitchFamily="2" charset="0"/>
              </a:rPr>
              <a:t> No Principal </a:t>
            </a:r>
          </a:p>
          <a:p>
            <a:pPr lvl="2">
              <a:buFont typeface="Courier New" panose="02070309020205020404" pitchFamily="49" charset="0"/>
              <a:buChar char="o"/>
            </a:pPr>
            <a:r>
              <a:rPr lang="en-US" sz="3600" dirty="0">
                <a:latin typeface="Sitka Text" panose="02000505000000020004" pitchFamily="2" charset="0"/>
              </a:rPr>
              <a:t> No Income or Principal Subject to Loss </a:t>
            </a:r>
          </a:p>
          <a:p>
            <a:pPr marL="548640" lvl="2" indent="0">
              <a:buNone/>
            </a:pPr>
            <a:endParaRPr lang="en-US" sz="3600" dirty="0">
              <a:latin typeface="Sitka Text" panose="02000505000000020004" pitchFamily="2" charset="0"/>
            </a:endParaRPr>
          </a:p>
        </p:txBody>
      </p:sp>
    </p:spTree>
    <p:extLst>
      <p:ext uri="{BB962C8B-B14F-4D97-AF65-F5344CB8AC3E}">
        <p14:creationId xmlns:p14="http://schemas.microsoft.com/office/powerpoint/2010/main" val="26721130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68A5362-EC3B-4BE3-804B-E6B289AF8A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1D37744E-F5F6-4ED5-9F5F-21183A8FE7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a:extLst>
              <a:ext uri="{FF2B5EF4-FFF2-40B4-BE49-F238E27FC236}">
                <a16:creationId xmlns:a16="http://schemas.microsoft.com/office/drawing/2014/main" id="{DD9D7C55-D0C1-4B48-ADC5-A9E322B196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AF76D8A0-F840-44FD-94A8-A20CBDF8DE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useBgFill="1">
        <p:nvSpPr>
          <p:cNvPr id="34" name="Rectangle 33">
            <a:extLst>
              <a:ext uri="{FF2B5EF4-FFF2-40B4-BE49-F238E27FC236}">
                <a16:creationId xmlns:a16="http://schemas.microsoft.com/office/drawing/2014/main" id="{CC844B5A-A65D-41B5-8242-5470C11D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378" y="246887"/>
            <a:ext cx="5861321"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36" name="Straight Connector 35">
            <a:extLst>
              <a:ext uri="{FF2B5EF4-FFF2-40B4-BE49-F238E27FC236}">
                <a16:creationId xmlns:a16="http://schemas.microsoft.com/office/drawing/2014/main" id="{76795CB0-CC14-43E3-9440-AD43DE65E1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36924" y="4220801"/>
            <a:ext cx="4215939"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14AE8570-D9D3-44BE-A679-3A4B0F1C27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B57A80B-089F-4928-ABAC-B880E98BB235}"/>
              </a:ext>
            </a:extLst>
          </p:cNvPr>
          <p:cNvSpPr>
            <a:spLocks noGrp="1"/>
          </p:cNvSpPr>
          <p:nvPr>
            <p:ph type="title"/>
          </p:nvPr>
        </p:nvSpPr>
        <p:spPr>
          <a:xfrm>
            <a:off x="6736924" y="857675"/>
            <a:ext cx="4566230" cy="3363126"/>
          </a:xfrm>
        </p:spPr>
        <p:txBody>
          <a:bodyPr vert="horz" lIns="91440" tIns="45720" rIns="91440" bIns="45720" rtlCol="0" anchor="b">
            <a:noAutofit/>
          </a:bodyPr>
          <a:lstStyle/>
          <a:p>
            <a:pPr algn="ctr">
              <a:lnSpc>
                <a:spcPct val="85000"/>
              </a:lnSpc>
            </a:pPr>
            <a:r>
              <a:rPr lang="en-US" sz="4800" cap="all" dirty="0">
                <a:solidFill>
                  <a:srgbClr val="FFFFFF"/>
                </a:solidFill>
                <a:latin typeface="Sitka Text" panose="02000505000000020004" pitchFamily="2" charset="0"/>
              </a:rPr>
              <a:t>Why Families choose </a:t>
            </a:r>
            <a:br>
              <a:rPr lang="en-US" sz="4800" cap="all" dirty="0">
                <a:solidFill>
                  <a:srgbClr val="FFFFFF"/>
                </a:solidFill>
                <a:latin typeface="Sitka Text" panose="02000505000000020004" pitchFamily="2" charset="0"/>
              </a:rPr>
            </a:br>
            <a:r>
              <a:rPr lang="en-US" sz="4800" cap="all" dirty="0">
                <a:solidFill>
                  <a:srgbClr val="FFFFFF"/>
                </a:solidFill>
                <a:latin typeface="Sitka Text" panose="02000505000000020004" pitchFamily="2" charset="0"/>
              </a:rPr>
              <a:t>Income only trusts</a:t>
            </a:r>
          </a:p>
        </p:txBody>
      </p:sp>
      <p:pic>
        <p:nvPicPr>
          <p:cNvPr id="4" name="Picture 3">
            <a:extLst>
              <a:ext uri="{FF2B5EF4-FFF2-40B4-BE49-F238E27FC236}">
                <a16:creationId xmlns:a16="http://schemas.microsoft.com/office/drawing/2014/main" id="{2228EF0C-4DC7-449E-839F-5445A8D7ADB1}"/>
              </a:ext>
            </a:extLst>
          </p:cNvPr>
          <p:cNvPicPr>
            <a:picLocks noChangeAspect="1"/>
          </p:cNvPicPr>
          <p:nvPr/>
        </p:nvPicPr>
        <p:blipFill>
          <a:blip r:embed="rId3"/>
          <a:stretch>
            <a:fillRect/>
          </a:stretch>
        </p:blipFill>
        <p:spPr>
          <a:xfrm>
            <a:off x="236220" y="749862"/>
            <a:ext cx="5857240" cy="5871918"/>
          </a:xfrm>
          <a:prstGeom prst="rect">
            <a:avLst/>
          </a:prstGeom>
        </p:spPr>
      </p:pic>
    </p:spTree>
    <p:extLst>
      <p:ext uri="{BB962C8B-B14F-4D97-AF65-F5344CB8AC3E}">
        <p14:creationId xmlns:p14="http://schemas.microsoft.com/office/powerpoint/2010/main" val="15923511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7A80B-089F-4928-ABAC-B880E98BB235}"/>
              </a:ext>
            </a:extLst>
          </p:cNvPr>
          <p:cNvSpPr>
            <a:spLocks noGrp="1"/>
          </p:cNvSpPr>
          <p:nvPr>
            <p:ph type="title"/>
          </p:nvPr>
        </p:nvSpPr>
        <p:spPr>
          <a:xfrm>
            <a:off x="678976" y="327546"/>
            <a:ext cx="4534469" cy="5950424"/>
          </a:xfrm>
        </p:spPr>
        <p:txBody>
          <a:bodyPr>
            <a:normAutofit/>
          </a:bodyPr>
          <a:lstStyle/>
          <a:p>
            <a:pPr algn="ctr"/>
            <a:r>
              <a:rPr lang="en-US" sz="5000" dirty="0">
                <a:solidFill>
                  <a:schemeClr val="tx1"/>
                </a:solidFill>
                <a:latin typeface="Sitka Text" panose="02000505000000020004" pitchFamily="2" charset="0"/>
              </a:rPr>
              <a:t>Let’s see how ownership affects your will, trust, or other estate plan!</a:t>
            </a:r>
          </a:p>
        </p:txBody>
      </p:sp>
      <p:pic>
        <p:nvPicPr>
          <p:cNvPr id="4" name="Content Placeholder 3">
            <a:extLst>
              <a:ext uri="{FF2B5EF4-FFF2-40B4-BE49-F238E27FC236}">
                <a16:creationId xmlns:a16="http://schemas.microsoft.com/office/drawing/2014/main" id="{C235C750-9BF0-43AA-8B59-1D35C409A0B4}"/>
              </a:ext>
            </a:extLst>
          </p:cNvPr>
          <p:cNvPicPr>
            <a:picLocks noGrp="1" noChangeAspect="1"/>
          </p:cNvPicPr>
          <p:nvPr>
            <p:ph idx="1"/>
          </p:nvPr>
        </p:nvPicPr>
        <p:blipFill>
          <a:blip r:embed="rId3">
            <a:duotone>
              <a:schemeClr val="accent1">
                <a:shade val="45000"/>
                <a:satMod val="135000"/>
              </a:schemeClr>
              <a:prstClr val="white"/>
            </a:duotone>
          </a:blip>
          <a:stretch>
            <a:fillRect/>
          </a:stretch>
        </p:blipFill>
        <p:spPr>
          <a:xfrm>
            <a:off x="6196084" y="1411698"/>
            <a:ext cx="5754942" cy="4034603"/>
          </a:xfrm>
          <a:prstGeom prst="rect">
            <a:avLst/>
          </a:prstGeom>
        </p:spPr>
      </p:pic>
    </p:spTree>
    <p:extLst>
      <p:ext uri="{BB962C8B-B14F-4D97-AF65-F5344CB8AC3E}">
        <p14:creationId xmlns:p14="http://schemas.microsoft.com/office/powerpoint/2010/main" val="2976830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6ADE7-1A18-4C4D-A468-A2425D7040C1}"/>
              </a:ext>
            </a:extLst>
          </p:cNvPr>
          <p:cNvSpPr>
            <a:spLocks noGrp="1"/>
          </p:cNvSpPr>
          <p:nvPr>
            <p:ph type="title"/>
          </p:nvPr>
        </p:nvSpPr>
        <p:spPr>
          <a:xfrm>
            <a:off x="1142999" y="286433"/>
            <a:ext cx="9875520" cy="1356360"/>
          </a:xfrm>
        </p:spPr>
        <p:txBody>
          <a:bodyPr>
            <a:noAutofit/>
          </a:bodyPr>
          <a:lstStyle/>
          <a:p>
            <a:r>
              <a:rPr lang="en-US" dirty="0">
                <a:solidFill>
                  <a:schemeClr val="tx1"/>
                </a:solidFill>
                <a:latin typeface="Sitka Text" panose="02000505000000020004" pitchFamily="2" charset="0"/>
              </a:rPr>
              <a:t>How do you own your assets?</a:t>
            </a:r>
          </a:p>
        </p:txBody>
      </p:sp>
      <p:sp>
        <p:nvSpPr>
          <p:cNvPr id="4" name="TextBox 3">
            <a:extLst>
              <a:ext uri="{FF2B5EF4-FFF2-40B4-BE49-F238E27FC236}">
                <a16:creationId xmlns:a16="http://schemas.microsoft.com/office/drawing/2014/main" id="{8856E2C0-CFC7-46A5-ACD2-3799ADA6383C}"/>
              </a:ext>
            </a:extLst>
          </p:cNvPr>
          <p:cNvSpPr txBox="1"/>
          <p:nvPr/>
        </p:nvSpPr>
        <p:spPr>
          <a:xfrm>
            <a:off x="500282" y="1642794"/>
            <a:ext cx="1779931" cy="707886"/>
          </a:xfrm>
          <a:prstGeom prst="rect">
            <a:avLst/>
          </a:prstGeom>
          <a:noFill/>
        </p:spPr>
        <p:txBody>
          <a:bodyPr wrap="square" rtlCol="0">
            <a:spAutoFit/>
          </a:bodyPr>
          <a:lstStyle/>
          <a:p>
            <a:r>
              <a:rPr lang="en-US" sz="4000" b="1" dirty="0">
                <a:solidFill>
                  <a:srgbClr val="003399"/>
                </a:solidFill>
                <a:effectLst>
                  <a:outerShdw blurRad="38100" dist="38100" dir="2700000" algn="tl">
                    <a:srgbClr val="000000">
                      <a:alpha val="43137"/>
                    </a:srgbClr>
                  </a:outerShdw>
                </a:effectLst>
                <a:latin typeface="Sitka Text" panose="02000505000000020004" pitchFamily="2" charset="0"/>
              </a:rPr>
              <a:t>YOU</a:t>
            </a:r>
            <a:r>
              <a:rPr lang="en-US" sz="2000" b="1" dirty="0">
                <a:effectLst>
                  <a:outerShdw blurRad="38100" dist="38100" dir="2700000" algn="tl">
                    <a:srgbClr val="000000">
                      <a:alpha val="43137"/>
                    </a:srgbClr>
                  </a:outerShdw>
                </a:effectLst>
              </a:rPr>
              <a:t> </a:t>
            </a:r>
          </a:p>
        </p:txBody>
      </p:sp>
      <p:sp>
        <p:nvSpPr>
          <p:cNvPr id="5" name="TextBox 4">
            <a:extLst>
              <a:ext uri="{FF2B5EF4-FFF2-40B4-BE49-F238E27FC236}">
                <a16:creationId xmlns:a16="http://schemas.microsoft.com/office/drawing/2014/main" id="{E0E4FB48-C558-49BA-8E7D-B37BEC188FC1}"/>
              </a:ext>
            </a:extLst>
          </p:cNvPr>
          <p:cNvSpPr txBox="1"/>
          <p:nvPr/>
        </p:nvSpPr>
        <p:spPr>
          <a:xfrm>
            <a:off x="4872943" y="1642793"/>
            <a:ext cx="6818776" cy="707886"/>
          </a:xfrm>
          <a:prstGeom prst="rect">
            <a:avLst/>
          </a:prstGeom>
          <a:noFill/>
        </p:spPr>
        <p:txBody>
          <a:bodyPr wrap="square" rtlCol="0">
            <a:spAutoFit/>
          </a:bodyPr>
          <a:lstStyle/>
          <a:p>
            <a:r>
              <a:rPr lang="en-US" sz="4000" b="1" dirty="0">
                <a:solidFill>
                  <a:srgbClr val="003399"/>
                </a:solidFill>
                <a:effectLst>
                  <a:outerShdw blurRad="38100" dist="38100" dir="2700000" algn="tl">
                    <a:srgbClr val="000000">
                      <a:alpha val="43137"/>
                    </a:srgbClr>
                  </a:outerShdw>
                </a:effectLst>
                <a:latin typeface="Sitka Text" panose="02000505000000020004" pitchFamily="2" charset="0"/>
              </a:rPr>
              <a:t>SPOUSE/BENEFICIARY </a:t>
            </a:r>
            <a:r>
              <a:rPr lang="en-US" sz="2000" b="1" dirty="0">
                <a:effectLst>
                  <a:outerShdw blurRad="38100" dist="38100" dir="2700000" algn="tl">
                    <a:srgbClr val="000000">
                      <a:alpha val="43137"/>
                    </a:srgbClr>
                  </a:outerShdw>
                </a:effectLst>
              </a:rPr>
              <a:t> </a:t>
            </a:r>
          </a:p>
        </p:txBody>
      </p:sp>
      <p:sp>
        <p:nvSpPr>
          <p:cNvPr id="6" name="TextBox 5">
            <a:extLst>
              <a:ext uri="{FF2B5EF4-FFF2-40B4-BE49-F238E27FC236}">
                <a16:creationId xmlns:a16="http://schemas.microsoft.com/office/drawing/2014/main" id="{B22C8CB2-811F-4BDE-ADB5-A160145DF0CB}"/>
              </a:ext>
            </a:extLst>
          </p:cNvPr>
          <p:cNvSpPr txBox="1"/>
          <p:nvPr/>
        </p:nvSpPr>
        <p:spPr>
          <a:xfrm>
            <a:off x="174968" y="2350679"/>
            <a:ext cx="1465677" cy="461665"/>
          </a:xfrm>
          <a:prstGeom prst="rect">
            <a:avLst/>
          </a:prstGeom>
          <a:noFill/>
        </p:spPr>
        <p:txBody>
          <a:bodyPr wrap="square" rtlCol="0">
            <a:spAutoFit/>
          </a:bodyPr>
          <a:lstStyle/>
          <a:p>
            <a:pPr algn="ctr"/>
            <a:r>
              <a:rPr lang="en-US" sz="2400" dirty="0">
                <a:latin typeface="Sitka Heading" panose="02000505000000020004" pitchFamily="2" charset="0"/>
              </a:rPr>
              <a:t>Joint</a:t>
            </a:r>
          </a:p>
        </p:txBody>
      </p:sp>
      <p:sp>
        <p:nvSpPr>
          <p:cNvPr id="7" name="TextBox 6">
            <a:extLst>
              <a:ext uri="{FF2B5EF4-FFF2-40B4-BE49-F238E27FC236}">
                <a16:creationId xmlns:a16="http://schemas.microsoft.com/office/drawing/2014/main" id="{1B18E1D3-18C9-4B9E-A78E-DF3299DF2CDA}"/>
              </a:ext>
            </a:extLst>
          </p:cNvPr>
          <p:cNvSpPr txBox="1"/>
          <p:nvPr/>
        </p:nvSpPr>
        <p:spPr>
          <a:xfrm>
            <a:off x="6965" y="2740353"/>
            <a:ext cx="4081316" cy="461218"/>
          </a:xfrm>
          <a:prstGeom prst="rect">
            <a:avLst/>
          </a:prstGeom>
          <a:noFill/>
        </p:spPr>
        <p:txBody>
          <a:bodyPr wrap="square" rtlCol="0">
            <a:spAutoFit/>
          </a:bodyPr>
          <a:lstStyle/>
          <a:p>
            <a:pPr algn="ctr"/>
            <a:r>
              <a:rPr lang="en-US" sz="2400" dirty="0">
                <a:latin typeface="Sitka Heading" panose="02000505000000020004" pitchFamily="2" charset="0"/>
              </a:rPr>
              <a:t>Beneficiary Designation </a:t>
            </a:r>
          </a:p>
        </p:txBody>
      </p:sp>
      <p:sp>
        <p:nvSpPr>
          <p:cNvPr id="8" name="TextBox 7">
            <a:extLst>
              <a:ext uri="{FF2B5EF4-FFF2-40B4-BE49-F238E27FC236}">
                <a16:creationId xmlns:a16="http://schemas.microsoft.com/office/drawing/2014/main" id="{2CCC2C3F-41A2-4BE7-991A-CC191CF049A1}"/>
              </a:ext>
            </a:extLst>
          </p:cNvPr>
          <p:cNvSpPr txBox="1"/>
          <p:nvPr/>
        </p:nvSpPr>
        <p:spPr>
          <a:xfrm>
            <a:off x="-304990" y="3202808"/>
            <a:ext cx="3332106" cy="461665"/>
          </a:xfrm>
          <a:prstGeom prst="rect">
            <a:avLst/>
          </a:prstGeom>
          <a:noFill/>
        </p:spPr>
        <p:txBody>
          <a:bodyPr wrap="square" rtlCol="0">
            <a:spAutoFit/>
          </a:bodyPr>
          <a:lstStyle/>
          <a:p>
            <a:pPr marL="457200" indent="-457200" algn="ctr">
              <a:buFont typeface="Wingdings" panose="05000000000000000000" pitchFamily="2" charset="2"/>
              <a:buChar char="v"/>
            </a:pPr>
            <a:r>
              <a:rPr lang="en-US" sz="2400" dirty="0">
                <a:latin typeface="Sitka Heading" panose="02000505000000020004" pitchFamily="2" charset="0"/>
              </a:rPr>
              <a:t>Annuity</a:t>
            </a:r>
          </a:p>
        </p:txBody>
      </p:sp>
      <p:sp>
        <p:nvSpPr>
          <p:cNvPr id="9" name="TextBox 8">
            <a:extLst>
              <a:ext uri="{FF2B5EF4-FFF2-40B4-BE49-F238E27FC236}">
                <a16:creationId xmlns:a16="http://schemas.microsoft.com/office/drawing/2014/main" id="{108DCE27-A45D-4902-ABE7-9EA3FB4DA6C4}"/>
              </a:ext>
            </a:extLst>
          </p:cNvPr>
          <p:cNvSpPr txBox="1"/>
          <p:nvPr/>
        </p:nvSpPr>
        <p:spPr>
          <a:xfrm>
            <a:off x="-54431" y="3566304"/>
            <a:ext cx="3067922" cy="461219"/>
          </a:xfrm>
          <a:prstGeom prst="rect">
            <a:avLst/>
          </a:prstGeom>
          <a:noFill/>
        </p:spPr>
        <p:txBody>
          <a:bodyPr wrap="square" rtlCol="0">
            <a:spAutoFit/>
          </a:bodyPr>
          <a:lstStyle/>
          <a:p>
            <a:pPr marL="457200" indent="-457200" algn="ctr">
              <a:buFont typeface="Wingdings" panose="05000000000000000000" pitchFamily="2" charset="2"/>
              <a:buChar char="v"/>
            </a:pPr>
            <a:r>
              <a:rPr lang="en-US" sz="2400" dirty="0">
                <a:latin typeface="Sitka Heading" panose="02000505000000020004" pitchFamily="2" charset="0"/>
              </a:rPr>
              <a:t>Insurance</a:t>
            </a:r>
          </a:p>
        </p:txBody>
      </p:sp>
      <p:sp>
        <p:nvSpPr>
          <p:cNvPr id="10" name="TextBox 9">
            <a:extLst>
              <a:ext uri="{FF2B5EF4-FFF2-40B4-BE49-F238E27FC236}">
                <a16:creationId xmlns:a16="http://schemas.microsoft.com/office/drawing/2014/main" id="{69400B05-CD7D-46F2-B113-65DB597EDA39}"/>
              </a:ext>
            </a:extLst>
          </p:cNvPr>
          <p:cNvSpPr txBox="1"/>
          <p:nvPr/>
        </p:nvSpPr>
        <p:spPr>
          <a:xfrm>
            <a:off x="402568" y="3904125"/>
            <a:ext cx="2322984" cy="461665"/>
          </a:xfrm>
          <a:prstGeom prst="rect">
            <a:avLst/>
          </a:prstGeom>
          <a:noFill/>
        </p:spPr>
        <p:txBody>
          <a:bodyPr wrap="square" rtlCol="0">
            <a:spAutoFit/>
          </a:bodyPr>
          <a:lstStyle/>
          <a:p>
            <a:pPr marL="457200" indent="-457200" algn="ctr">
              <a:buFont typeface="Wingdings" panose="05000000000000000000" pitchFamily="2" charset="2"/>
              <a:buChar char="v"/>
            </a:pPr>
            <a:r>
              <a:rPr lang="en-US" sz="2400" dirty="0">
                <a:latin typeface="Sitka Heading" panose="02000505000000020004" pitchFamily="2" charset="0"/>
              </a:rPr>
              <a:t>401(k)/IRA</a:t>
            </a:r>
          </a:p>
        </p:txBody>
      </p:sp>
      <p:sp>
        <p:nvSpPr>
          <p:cNvPr id="11" name="TextBox 10">
            <a:extLst>
              <a:ext uri="{FF2B5EF4-FFF2-40B4-BE49-F238E27FC236}">
                <a16:creationId xmlns:a16="http://schemas.microsoft.com/office/drawing/2014/main" id="{C0A4FBAF-5CDE-4959-AC96-E8A138C2CAA2}"/>
              </a:ext>
            </a:extLst>
          </p:cNvPr>
          <p:cNvSpPr txBox="1"/>
          <p:nvPr/>
        </p:nvSpPr>
        <p:spPr>
          <a:xfrm>
            <a:off x="195045" y="4274962"/>
            <a:ext cx="1465677" cy="461665"/>
          </a:xfrm>
          <a:prstGeom prst="rect">
            <a:avLst/>
          </a:prstGeom>
          <a:noFill/>
        </p:spPr>
        <p:txBody>
          <a:bodyPr wrap="square" rtlCol="0">
            <a:spAutoFit/>
          </a:bodyPr>
          <a:lstStyle/>
          <a:p>
            <a:pPr algn="ctr"/>
            <a:r>
              <a:rPr lang="en-US" sz="2400" dirty="0">
                <a:latin typeface="Sitka Heading" panose="02000505000000020004" pitchFamily="2" charset="0"/>
              </a:rPr>
              <a:t>“POD”</a:t>
            </a:r>
          </a:p>
        </p:txBody>
      </p:sp>
      <p:sp>
        <p:nvSpPr>
          <p:cNvPr id="12" name="TextBox 11">
            <a:extLst>
              <a:ext uri="{FF2B5EF4-FFF2-40B4-BE49-F238E27FC236}">
                <a16:creationId xmlns:a16="http://schemas.microsoft.com/office/drawing/2014/main" id="{15C61179-54B8-497B-8D5E-8EA1A56B00EC}"/>
              </a:ext>
            </a:extLst>
          </p:cNvPr>
          <p:cNvSpPr txBox="1"/>
          <p:nvPr/>
        </p:nvSpPr>
        <p:spPr>
          <a:xfrm>
            <a:off x="174967" y="4682847"/>
            <a:ext cx="1465677" cy="461665"/>
          </a:xfrm>
          <a:prstGeom prst="rect">
            <a:avLst/>
          </a:prstGeom>
          <a:noFill/>
        </p:spPr>
        <p:txBody>
          <a:bodyPr wrap="square" rtlCol="0">
            <a:spAutoFit/>
          </a:bodyPr>
          <a:lstStyle/>
          <a:p>
            <a:pPr algn="ctr"/>
            <a:r>
              <a:rPr lang="en-US" sz="2400" dirty="0">
                <a:latin typeface="Sitka Heading" panose="02000505000000020004" pitchFamily="2" charset="0"/>
              </a:rPr>
              <a:t>“TOD”</a:t>
            </a:r>
          </a:p>
        </p:txBody>
      </p:sp>
      <p:sp>
        <p:nvSpPr>
          <p:cNvPr id="13" name="TextBox 12">
            <a:extLst>
              <a:ext uri="{FF2B5EF4-FFF2-40B4-BE49-F238E27FC236}">
                <a16:creationId xmlns:a16="http://schemas.microsoft.com/office/drawing/2014/main" id="{700D155C-4AB8-4960-A787-A6A41ADB1942}"/>
              </a:ext>
            </a:extLst>
          </p:cNvPr>
          <p:cNvSpPr txBox="1"/>
          <p:nvPr/>
        </p:nvSpPr>
        <p:spPr>
          <a:xfrm>
            <a:off x="107041" y="5058381"/>
            <a:ext cx="1465677" cy="461665"/>
          </a:xfrm>
          <a:prstGeom prst="rect">
            <a:avLst/>
          </a:prstGeom>
          <a:noFill/>
        </p:spPr>
        <p:txBody>
          <a:bodyPr wrap="square" rtlCol="0">
            <a:spAutoFit/>
          </a:bodyPr>
          <a:lstStyle/>
          <a:p>
            <a:pPr algn="ctr"/>
            <a:r>
              <a:rPr lang="en-US" sz="2400" dirty="0">
                <a:latin typeface="Sitka Heading" panose="02000505000000020004" pitchFamily="2" charset="0"/>
              </a:rPr>
              <a:t>“ITF”</a:t>
            </a:r>
          </a:p>
        </p:txBody>
      </p:sp>
      <p:sp>
        <p:nvSpPr>
          <p:cNvPr id="14" name="TextBox 13">
            <a:extLst>
              <a:ext uri="{FF2B5EF4-FFF2-40B4-BE49-F238E27FC236}">
                <a16:creationId xmlns:a16="http://schemas.microsoft.com/office/drawing/2014/main" id="{61F25F6C-F58C-4B00-8C11-85E62899954C}"/>
              </a:ext>
            </a:extLst>
          </p:cNvPr>
          <p:cNvSpPr txBox="1"/>
          <p:nvPr/>
        </p:nvSpPr>
        <p:spPr>
          <a:xfrm>
            <a:off x="317846" y="5394398"/>
            <a:ext cx="3798717" cy="461665"/>
          </a:xfrm>
          <a:prstGeom prst="rect">
            <a:avLst/>
          </a:prstGeom>
          <a:noFill/>
        </p:spPr>
        <p:txBody>
          <a:bodyPr wrap="square" rtlCol="0">
            <a:spAutoFit/>
          </a:bodyPr>
          <a:lstStyle/>
          <a:p>
            <a:pPr algn="ctr"/>
            <a:r>
              <a:rPr lang="en-US" sz="2400" dirty="0">
                <a:latin typeface="Sitka Heading" panose="02000505000000020004" pitchFamily="2" charset="0"/>
              </a:rPr>
              <a:t>Individually Owned Assets </a:t>
            </a:r>
          </a:p>
        </p:txBody>
      </p:sp>
      <p:sp>
        <p:nvSpPr>
          <p:cNvPr id="15" name="TextBox 14">
            <a:extLst>
              <a:ext uri="{FF2B5EF4-FFF2-40B4-BE49-F238E27FC236}">
                <a16:creationId xmlns:a16="http://schemas.microsoft.com/office/drawing/2014/main" id="{B369D5AE-B6A6-404D-849A-9AE977325754}"/>
              </a:ext>
            </a:extLst>
          </p:cNvPr>
          <p:cNvSpPr txBox="1"/>
          <p:nvPr/>
        </p:nvSpPr>
        <p:spPr>
          <a:xfrm>
            <a:off x="386863" y="6145465"/>
            <a:ext cx="3321520" cy="461665"/>
          </a:xfrm>
          <a:prstGeom prst="rect">
            <a:avLst/>
          </a:prstGeom>
          <a:noFill/>
        </p:spPr>
        <p:txBody>
          <a:bodyPr wrap="square" rtlCol="0">
            <a:spAutoFit/>
          </a:bodyPr>
          <a:lstStyle/>
          <a:p>
            <a:pPr algn="ctr"/>
            <a:r>
              <a:rPr lang="en-US" sz="2400" dirty="0">
                <a:solidFill>
                  <a:srgbClr val="003399"/>
                </a:solidFill>
                <a:latin typeface="Sitka Heading" panose="02000505000000020004" pitchFamily="2" charset="0"/>
              </a:rPr>
              <a:t>Your name alone</a:t>
            </a:r>
          </a:p>
        </p:txBody>
      </p:sp>
      <p:sp>
        <p:nvSpPr>
          <p:cNvPr id="16" name="Rectangle 15">
            <a:extLst>
              <a:ext uri="{FF2B5EF4-FFF2-40B4-BE49-F238E27FC236}">
                <a16:creationId xmlns:a16="http://schemas.microsoft.com/office/drawing/2014/main" id="{D70D4A67-B061-4C2A-8A91-09F15E4DC9B7}"/>
              </a:ext>
            </a:extLst>
          </p:cNvPr>
          <p:cNvSpPr/>
          <p:nvPr/>
        </p:nvSpPr>
        <p:spPr>
          <a:xfrm>
            <a:off x="4366260" y="5256402"/>
            <a:ext cx="2903220" cy="1144398"/>
          </a:xfrm>
          <a:prstGeom prst="rect">
            <a:avLst/>
          </a:prstGeom>
          <a:noFill/>
          <a:ln w="76200">
            <a:solidFill>
              <a:srgbClr val="003399"/>
            </a:solidFill>
          </a:ln>
          <a:effectLst>
            <a:glow rad="101600">
              <a:srgbClr val="003399">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E6552647-2844-4C2C-916F-7AEF97389782}"/>
              </a:ext>
            </a:extLst>
          </p:cNvPr>
          <p:cNvSpPr txBox="1"/>
          <p:nvPr/>
        </p:nvSpPr>
        <p:spPr>
          <a:xfrm>
            <a:off x="4366260" y="5343769"/>
            <a:ext cx="2903220" cy="1015663"/>
          </a:xfrm>
          <a:prstGeom prst="rect">
            <a:avLst/>
          </a:prstGeom>
          <a:noFill/>
        </p:spPr>
        <p:txBody>
          <a:bodyPr wrap="square" rtlCol="0">
            <a:spAutoFit/>
          </a:bodyPr>
          <a:lstStyle/>
          <a:p>
            <a:pPr algn="ctr"/>
            <a:r>
              <a:rPr lang="en-US" sz="2000" dirty="0">
                <a:latin typeface="Sitka Text" panose="02000505000000020004" pitchFamily="2" charset="0"/>
              </a:rPr>
              <a:t>Trust in Will </a:t>
            </a:r>
          </a:p>
          <a:p>
            <a:pPr algn="ctr"/>
            <a:r>
              <a:rPr lang="en-US" sz="2000" dirty="0">
                <a:latin typeface="Sitka Text" panose="02000505000000020004" pitchFamily="2" charset="0"/>
              </a:rPr>
              <a:t>or </a:t>
            </a:r>
          </a:p>
          <a:p>
            <a:pPr algn="ctr"/>
            <a:r>
              <a:rPr lang="en-US" sz="2000" dirty="0">
                <a:latin typeface="Sitka Text" panose="02000505000000020004" pitchFamily="2" charset="0"/>
              </a:rPr>
              <a:t>Stand-Alone Trust </a:t>
            </a:r>
          </a:p>
        </p:txBody>
      </p:sp>
      <p:grpSp>
        <p:nvGrpSpPr>
          <p:cNvPr id="52" name="Group 51">
            <a:extLst>
              <a:ext uri="{FF2B5EF4-FFF2-40B4-BE49-F238E27FC236}">
                <a16:creationId xmlns:a16="http://schemas.microsoft.com/office/drawing/2014/main" id="{E20CD2DD-9ACE-4692-A367-68DBE92F7C02}"/>
              </a:ext>
            </a:extLst>
          </p:cNvPr>
          <p:cNvGrpSpPr/>
          <p:nvPr/>
        </p:nvGrpSpPr>
        <p:grpSpPr>
          <a:xfrm>
            <a:off x="4176201" y="3168007"/>
            <a:ext cx="3345472" cy="1679154"/>
            <a:chOff x="4176201" y="3168007"/>
            <a:chExt cx="3345472" cy="1679154"/>
          </a:xfrm>
        </p:grpSpPr>
        <p:sp>
          <p:nvSpPr>
            <p:cNvPr id="18" name="Rectangle 17">
              <a:extLst>
                <a:ext uri="{FF2B5EF4-FFF2-40B4-BE49-F238E27FC236}">
                  <a16:creationId xmlns:a16="http://schemas.microsoft.com/office/drawing/2014/main" id="{1A762200-E8DE-46DC-A056-1B488B81AB1C}"/>
                </a:ext>
              </a:extLst>
            </p:cNvPr>
            <p:cNvSpPr/>
            <p:nvPr/>
          </p:nvSpPr>
          <p:spPr>
            <a:xfrm>
              <a:off x="4366260" y="3702763"/>
              <a:ext cx="2903220" cy="1144398"/>
            </a:xfrm>
            <a:prstGeom prst="rect">
              <a:avLst/>
            </a:prstGeom>
            <a:noFill/>
            <a:ln w="76200">
              <a:solidFill>
                <a:srgbClr val="003399"/>
              </a:solidFill>
            </a:ln>
            <a:effectLst>
              <a:glow rad="101600">
                <a:srgbClr val="003399">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F928CFC-009F-44D0-91D2-078E63E300D2}"/>
                </a:ext>
              </a:extLst>
            </p:cNvPr>
            <p:cNvSpPr/>
            <p:nvPr/>
          </p:nvSpPr>
          <p:spPr>
            <a:xfrm>
              <a:off x="4176201" y="3168007"/>
              <a:ext cx="3345472"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TextBox 24">
            <a:extLst>
              <a:ext uri="{FF2B5EF4-FFF2-40B4-BE49-F238E27FC236}">
                <a16:creationId xmlns:a16="http://schemas.microsoft.com/office/drawing/2014/main" id="{92103B49-EA4F-4D4D-8F81-468D440F7346}"/>
              </a:ext>
            </a:extLst>
          </p:cNvPr>
          <p:cNvSpPr txBox="1"/>
          <p:nvPr/>
        </p:nvSpPr>
        <p:spPr>
          <a:xfrm>
            <a:off x="4643217" y="4074907"/>
            <a:ext cx="2349305" cy="400110"/>
          </a:xfrm>
          <a:prstGeom prst="rect">
            <a:avLst/>
          </a:prstGeom>
          <a:noFill/>
        </p:spPr>
        <p:txBody>
          <a:bodyPr wrap="square" rtlCol="0">
            <a:spAutoFit/>
          </a:bodyPr>
          <a:lstStyle/>
          <a:p>
            <a:pPr algn="ctr"/>
            <a:r>
              <a:rPr lang="en-US" sz="2000" dirty="0">
                <a:latin typeface="Sitka Text" panose="02000505000000020004" pitchFamily="2" charset="0"/>
              </a:rPr>
              <a:t>Revocable Trust </a:t>
            </a:r>
          </a:p>
        </p:txBody>
      </p:sp>
      <p:cxnSp>
        <p:nvCxnSpPr>
          <p:cNvPr id="29" name="Straight Arrow Connector 28">
            <a:extLst>
              <a:ext uri="{FF2B5EF4-FFF2-40B4-BE49-F238E27FC236}">
                <a16:creationId xmlns:a16="http://schemas.microsoft.com/office/drawing/2014/main" id="{15086828-7E5F-4BDD-A57C-650FAB1A8488}"/>
              </a:ext>
            </a:extLst>
          </p:cNvPr>
          <p:cNvCxnSpPr>
            <a:cxnSpLocks/>
            <a:stCxn id="6" idx="3"/>
          </p:cNvCxnSpPr>
          <p:nvPr/>
        </p:nvCxnSpPr>
        <p:spPr>
          <a:xfrm flipV="1">
            <a:off x="1640645" y="2350679"/>
            <a:ext cx="9583615" cy="230833"/>
          </a:xfrm>
          <a:prstGeom prst="straightConnector1">
            <a:avLst/>
          </a:prstGeom>
          <a:ln w="381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F98BBD1-D478-41D2-A01E-55EC3A56F84E}"/>
              </a:ext>
            </a:extLst>
          </p:cNvPr>
          <p:cNvCxnSpPr>
            <a:cxnSpLocks/>
          </p:cNvCxnSpPr>
          <p:nvPr/>
        </p:nvCxnSpPr>
        <p:spPr>
          <a:xfrm flipV="1">
            <a:off x="2547133" y="2581511"/>
            <a:ext cx="8677127" cy="1214166"/>
          </a:xfrm>
          <a:prstGeom prst="straightConnector1">
            <a:avLst/>
          </a:prstGeom>
          <a:ln w="381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0DAD7A9-A087-4DC2-A86A-2872F7BC6005}"/>
              </a:ext>
            </a:extLst>
          </p:cNvPr>
          <p:cNvCxnSpPr>
            <a:cxnSpLocks/>
          </p:cNvCxnSpPr>
          <p:nvPr/>
        </p:nvCxnSpPr>
        <p:spPr>
          <a:xfrm flipV="1">
            <a:off x="1519311" y="2979541"/>
            <a:ext cx="9704949" cy="1703306"/>
          </a:xfrm>
          <a:prstGeom prst="straightConnector1">
            <a:avLst/>
          </a:prstGeom>
          <a:ln w="381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Right Bracket 37">
            <a:extLst>
              <a:ext uri="{FF2B5EF4-FFF2-40B4-BE49-F238E27FC236}">
                <a16:creationId xmlns:a16="http://schemas.microsoft.com/office/drawing/2014/main" id="{FF837296-0533-4338-A034-4D12D72CE288}"/>
              </a:ext>
            </a:extLst>
          </p:cNvPr>
          <p:cNvSpPr/>
          <p:nvPr/>
        </p:nvSpPr>
        <p:spPr>
          <a:xfrm>
            <a:off x="1466998" y="4410649"/>
            <a:ext cx="52313" cy="933120"/>
          </a:xfrm>
          <a:prstGeom prst="rightBracket">
            <a:avLst/>
          </a:prstGeom>
          <a:ln w="762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46" name="Straight Arrow Connector 45">
            <a:extLst>
              <a:ext uri="{FF2B5EF4-FFF2-40B4-BE49-F238E27FC236}">
                <a16:creationId xmlns:a16="http://schemas.microsoft.com/office/drawing/2014/main" id="{DC8ABF05-7414-4ED3-B1DA-29413ECC9EE3}"/>
              </a:ext>
            </a:extLst>
          </p:cNvPr>
          <p:cNvCxnSpPr>
            <a:cxnSpLocks/>
          </p:cNvCxnSpPr>
          <p:nvPr/>
        </p:nvCxnSpPr>
        <p:spPr>
          <a:xfrm>
            <a:off x="2411732" y="5814394"/>
            <a:ext cx="2617468" cy="161912"/>
          </a:xfrm>
          <a:prstGeom prst="straightConnector1">
            <a:avLst/>
          </a:prstGeom>
          <a:ln w="381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57542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6ADE7-1A18-4C4D-A468-A2425D7040C1}"/>
              </a:ext>
            </a:extLst>
          </p:cNvPr>
          <p:cNvSpPr>
            <a:spLocks noGrp="1"/>
          </p:cNvSpPr>
          <p:nvPr>
            <p:ph type="title"/>
          </p:nvPr>
        </p:nvSpPr>
        <p:spPr>
          <a:xfrm>
            <a:off x="1142999" y="286433"/>
            <a:ext cx="9875520" cy="1356360"/>
          </a:xfrm>
        </p:spPr>
        <p:txBody>
          <a:bodyPr>
            <a:noAutofit/>
          </a:bodyPr>
          <a:lstStyle/>
          <a:p>
            <a:r>
              <a:rPr lang="en-US" dirty="0">
                <a:solidFill>
                  <a:schemeClr val="tx1"/>
                </a:solidFill>
                <a:latin typeface="Sitka Text" panose="02000505000000020004" pitchFamily="2" charset="0"/>
              </a:rPr>
              <a:t>How do you own your assets?</a:t>
            </a:r>
          </a:p>
        </p:txBody>
      </p:sp>
      <p:sp>
        <p:nvSpPr>
          <p:cNvPr id="4" name="TextBox 3">
            <a:extLst>
              <a:ext uri="{FF2B5EF4-FFF2-40B4-BE49-F238E27FC236}">
                <a16:creationId xmlns:a16="http://schemas.microsoft.com/office/drawing/2014/main" id="{8856E2C0-CFC7-46A5-ACD2-3799ADA6383C}"/>
              </a:ext>
            </a:extLst>
          </p:cNvPr>
          <p:cNvSpPr txBox="1"/>
          <p:nvPr/>
        </p:nvSpPr>
        <p:spPr>
          <a:xfrm>
            <a:off x="500282" y="1642794"/>
            <a:ext cx="1606310" cy="707886"/>
          </a:xfrm>
          <a:prstGeom prst="rect">
            <a:avLst/>
          </a:prstGeom>
          <a:noFill/>
        </p:spPr>
        <p:txBody>
          <a:bodyPr wrap="square" rtlCol="0">
            <a:spAutoFit/>
          </a:bodyPr>
          <a:lstStyle/>
          <a:p>
            <a:r>
              <a:rPr lang="en-US" sz="4000" b="1" dirty="0">
                <a:solidFill>
                  <a:srgbClr val="003399"/>
                </a:solidFill>
                <a:effectLst>
                  <a:outerShdw blurRad="38100" dist="38100" dir="2700000" algn="tl">
                    <a:srgbClr val="000000">
                      <a:alpha val="43137"/>
                    </a:srgbClr>
                  </a:outerShdw>
                </a:effectLst>
                <a:latin typeface="Sitka Text" panose="02000505000000020004" pitchFamily="2" charset="0"/>
              </a:rPr>
              <a:t>YOU</a:t>
            </a:r>
            <a:r>
              <a:rPr lang="en-US" sz="2000" b="1" dirty="0">
                <a:effectLst>
                  <a:outerShdw blurRad="38100" dist="38100" dir="2700000" algn="tl">
                    <a:srgbClr val="000000">
                      <a:alpha val="43137"/>
                    </a:srgbClr>
                  </a:outerShdw>
                </a:effectLst>
              </a:rPr>
              <a:t> </a:t>
            </a:r>
          </a:p>
        </p:txBody>
      </p:sp>
      <p:sp>
        <p:nvSpPr>
          <p:cNvPr id="5" name="TextBox 4">
            <a:extLst>
              <a:ext uri="{FF2B5EF4-FFF2-40B4-BE49-F238E27FC236}">
                <a16:creationId xmlns:a16="http://schemas.microsoft.com/office/drawing/2014/main" id="{E0E4FB48-C558-49BA-8E7D-B37BEC188FC1}"/>
              </a:ext>
            </a:extLst>
          </p:cNvPr>
          <p:cNvSpPr txBox="1"/>
          <p:nvPr/>
        </p:nvSpPr>
        <p:spPr>
          <a:xfrm>
            <a:off x="4896091" y="1642793"/>
            <a:ext cx="6795627" cy="707886"/>
          </a:xfrm>
          <a:prstGeom prst="rect">
            <a:avLst/>
          </a:prstGeom>
          <a:noFill/>
        </p:spPr>
        <p:txBody>
          <a:bodyPr wrap="square" rtlCol="0">
            <a:spAutoFit/>
          </a:bodyPr>
          <a:lstStyle/>
          <a:p>
            <a:r>
              <a:rPr lang="en-US" sz="4000" b="1" dirty="0">
                <a:solidFill>
                  <a:srgbClr val="003399"/>
                </a:solidFill>
                <a:effectLst>
                  <a:outerShdw blurRad="38100" dist="38100" dir="2700000" algn="tl">
                    <a:srgbClr val="000000">
                      <a:alpha val="43137"/>
                    </a:srgbClr>
                  </a:outerShdw>
                </a:effectLst>
                <a:latin typeface="Sitka Text" panose="02000505000000020004" pitchFamily="2" charset="0"/>
              </a:rPr>
              <a:t>SPOUSE/BENEFICIARY </a:t>
            </a:r>
            <a:r>
              <a:rPr lang="en-US" sz="2000" b="1" dirty="0">
                <a:effectLst>
                  <a:outerShdw blurRad="38100" dist="38100" dir="2700000" algn="tl">
                    <a:srgbClr val="000000">
                      <a:alpha val="43137"/>
                    </a:srgbClr>
                  </a:outerShdw>
                </a:effectLst>
              </a:rPr>
              <a:t> </a:t>
            </a:r>
          </a:p>
        </p:txBody>
      </p:sp>
      <p:sp>
        <p:nvSpPr>
          <p:cNvPr id="6" name="TextBox 5">
            <a:extLst>
              <a:ext uri="{FF2B5EF4-FFF2-40B4-BE49-F238E27FC236}">
                <a16:creationId xmlns:a16="http://schemas.microsoft.com/office/drawing/2014/main" id="{B22C8CB2-811F-4BDE-ADB5-A160145DF0CB}"/>
              </a:ext>
            </a:extLst>
          </p:cNvPr>
          <p:cNvSpPr txBox="1"/>
          <p:nvPr/>
        </p:nvSpPr>
        <p:spPr>
          <a:xfrm>
            <a:off x="174968" y="2350679"/>
            <a:ext cx="1465677" cy="461665"/>
          </a:xfrm>
          <a:prstGeom prst="rect">
            <a:avLst/>
          </a:prstGeom>
          <a:noFill/>
        </p:spPr>
        <p:txBody>
          <a:bodyPr wrap="square" rtlCol="0">
            <a:spAutoFit/>
          </a:bodyPr>
          <a:lstStyle/>
          <a:p>
            <a:pPr algn="ctr"/>
            <a:r>
              <a:rPr lang="en-US" sz="2400" dirty="0">
                <a:latin typeface="Sitka Heading" panose="02000505000000020004" pitchFamily="2" charset="0"/>
              </a:rPr>
              <a:t>Joint</a:t>
            </a:r>
          </a:p>
        </p:txBody>
      </p:sp>
      <p:sp>
        <p:nvSpPr>
          <p:cNvPr id="8" name="TextBox 7">
            <a:extLst>
              <a:ext uri="{FF2B5EF4-FFF2-40B4-BE49-F238E27FC236}">
                <a16:creationId xmlns:a16="http://schemas.microsoft.com/office/drawing/2014/main" id="{2CCC2C3F-41A2-4BE7-991A-CC191CF049A1}"/>
              </a:ext>
            </a:extLst>
          </p:cNvPr>
          <p:cNvSpPr txBox="1"/>
          <p:nvPr/>
        </p:nvSpPr>
        <p:spPr>
          <a:xfrm>
            <a:off x="185005" y="3224176"/>
            <a:ext cx="2362127" cy="461665"/>
          </a:xfrm>
          <a:prstGeom prst="rect">
            <a:avLst/>
          </a:prstGeom>
          <a:noFill/>
        </p:spPr>
        <p:txBody>
          <a:bodyPr wrap="square" rtlCol="0">
            <a:spAutoFit/>
          </a:bodyPr>
          <a:lstStyle/>
          <a:p>
            <a:pPr marL="457200" indent="-457200" algn="ctr">
              <a:buFont typeface="Wingdings" panose="05000000000000000000" pitchFamily="2" charset="2"/>
              <a:buChar char="v"/>
            </a:pPr>
            <a:r>
              <a:rPr lang="en-US" sz="2400" dirty="0">
                <a:latin typeface="Sitka Heading" panose="02000505000000020004" pitchFamily="2" charset="0"/>
              </a:rPr>
              <a:t>Annuity</a:t>
            </a:r>
          </a:p>
        </p:txBody>
      </p:sp>
      <p:sp>
        <p:nvSpPr>
          <p:cNvPr id="9" name="TextBox 8">
            <a:extLst>
              <a:ext uri="{FF2B5EF4-FFF2-40B4-BE49-F238E27FC236}">
                <a16:creationId xmlns:a16="http://schemas.microsoft.com/office/drawing/2014/main" id="{108DCE27-A45D-4902-ABE7-9EA3FB4DA6C4}"/>
              </a:ext>
            </a:extLst>
          </p:cNvPr>
          <p:cNvSpPr txBox="1"/>
          <p:nvPr/>
        </p:nvSpPr>
        <p:spPr>
          <a:xfrm>
            <a:off x="195045" y="3593878"/>
            <a:ext cx="2584725" cy="461219"/>
          </a:xfrm>
          <a:prstGeom prst="rect">
            <a:avLst/>
          </a:prstGeom>
          <a:noFill/>
        </p:spPr>
        <p:txBody>
          <a:bodyPr wrap="square" rtlCol="0">
            <a:spAutoFit/>
          </a:bodyPr>
          <a:lstStyle/>
          <a:p>
            <a:pPr marL="457200" indent="-457200" algn="ctr">
              <a:buFont typeface="Wingdings" panose="05000000000000000000" pitchFamily="2" charset="2"/>
              <a:buChar char="v"/>
            </a:pPr>
            <a:r>
              <a:rPr lang="en-US" sz="2400" dirty="0">
                <a:latin typeface="Sitka Heading" panose="02000505000000020004" pitchFamily="2" charset="0"/>
              </a:rPr>
              <a:t>Insurance</a:t>
            </a:r>
          </a:p>
        </p:txBody>
      </p:sp>
      <p:sp>
        <p:nvSpPr>
          <p:cNvPr id="10" name="TextBox 9">
            <a:extLst>
              <a:ext uri="{FF2B5EF4-FFF2-40B4-BE49-F238E27FC236}">
                <a16:creationId xmlns:a16="http://schemas.microsoft.com/office/drawing/2014/main" id="{69400B05-CD7D-46F2-B113-65DB597EDA39}"/>
              </a:ext>
            </a:extLst>
          </p:cNvPr>
          <p:cNvSpPr txBox="1"/>
          <p:nvPr/>
        </p:nvSpPr>
        <p:spPr>
          <a:xfrm>
            <a:off x="287252" y="3923241"/>
            <a:ext cx="2547718" cy="461665"/>
          </a:xfrm>
          <a:prstGeom prst="rect">
            <a:avLst/>
          </a:prstGeom>
          <a:noFill/>
        </p:spPr>
        <p:txBody>
          <a:bodyPr wrap="square" rtlCol="0">
            <a:spAutoFit/>
          </a:bodyPr>
          <a:lstStyle/>
          <a:p>
            <a:pPr marL="457200" indent="-457200" algn="ctr">
              <a:buFont typeface="Wingdings" panose="05000000000000000000" pitchFamily="2" charset="2"/>
              <a:buChar char="v"/>
            </a:pPr>
            <a:r>
              <a:rPr lang="en-US" sz="2400" dirty="0">
                <a:latin typeface="Sitka Heading" panose="02000505000000020004" pitchFamily="2" charset="0"/>
              </a:rPr>
              <a:t>401(k)/IRA</a:t>
            </a:r>
          </a:p>
        </p:txBody>
      </p:sp>
      <p:sp>
        <p:nvSpPr>
          <p:cNvPr id="11" name="TextBox 10">
            <a:extLst>
              <a:ext uri="{FF2B5EF4-FFF2-40B4-BE49-F238E27FC236}">
                <a16:creationId xmlns:a16="http://schemas.microsoft.com/office/drawing/2014/main" id="{C0A4FBAF-5CDE-4959-AC96-E8A138C2CAA2}"/>
              </a:ext>
            </a:extLst>
          </p:cNvPr>
          <p:cNvSpPr txBox="1"/>
          <p:nvPr/>
        </p:nvSpPr>
        <p:spPr>
          <a:xfrm>
            <a:off x="195045" y="4274962"/>
            <a:ext cx="1465677" cy="461665"/>
          </a:xfrm>
          <a:prstGeom prst="rect">
            <a:avLst/>
          </a:prstGeom>
          <a:noFill/>
        </p:spPr>
        <p:txBody>
          <a:bodyPr wrap="square" rtlCol="0">
            <a:spAutoFit/>
          </a:bodyPr>
          <a:lstStyle/>
          <a:p>
            <a:pPr algn="ctr"/>
            <a:r>
              <a:rPr lang="en-US" sz="2400" dirty="0">
                <a:latin typeface="Sitka Heading" panose="02000505000000020004" pitchFamily="2" charset="0"/>
              </a:rPr>
              <a:t>“POD”</a:t>
            </a:r>
          </a:p>
        </p:txBody>
      </p:sp>
      <p:sp>
        <p:nvSpPr>
          <p:cNvPr id="12" name="TextBox 11">
            <a:extLst>
              <a:ext uri="{FF2B5EF4-FFF2-40B4-BE49-F238E27FC236}">
                <a16:creationId xmlns:a16="http://schemas.microsoft.com/office/drawing/2014/main" id="{15C61179-54B8-497B-8D5E-8EA1A56B00EC}"/>
              </a:ext>
            </a:extLst>
          </p:cNvPr>
          <p:cNvSpPr txBox="1"/>
          <p:nvPr/>
        </p:nvSpPr>
        <p:spPr>
          <a:xfrm>
            <a:off x="174967" y="4682847"/>
            <a:ext cx="1465677" cy="461665"/>
          </a:xfrm>
          <a:prstGeom prst="rect">
            <a:avLst/>
          </a:prstGeom>
          <a:noFill/>
        </p:spPr>
        <p:txBody>
          <a:bodyPr wrap="square" rtlCol="0">
            <a:spAutoFit/>
          </a:bodyPr>
          <a:lstStyle/>
          <a:p>
            <a:pPr algn="ctr"/>
            <a:r>
              <a:rPr lang="en-US" sz="2400" dirty="0">
                <a:latin typeface="Sitka Heading" panose="02000505000000020004" pitchFamily="2" charset="0"/>
              </a:rPr>
              <a:t>“TOD”</a:t>
            </a:r>
          </a:p>
        </p:txBody>
      </p:sp>
      <p:sp>
        <p:nvSpPr>
          <p:cNvPr id="13" name="TextBox 12">
            <a:extLst>
              <a:ext uri="{FF2B5EF4-FFF2-40B4-BE49-F238E27FC236}">
                <a16:creationId xmlns:a16="http://schemas.microsoft.com/office/drawing/2014/main" id="{700D155C-4AB8-4960-A787-A6A41ADB1942}"/>
              </a:ext>
            </a:extLst>
          </p:cNvPr>
          <p:cNvSpPr txBox="1"/>
          <p:nvPr/>
        </p:nvSpPr>
        <p:spPr>
          <a:xfrm>
            <a:off x="118993" y="5025569"/>
            <a:ext cx="1465677" cy="461665"/>
          </a:xfrm>
          <a:prstGeom prst="rect">
            <a:avLst/>
          </a:prstGeom>
          <a:noFill/>
        </p:spPr>
        <p:txBody>
          <a:bodyPr wrap="square" rtlCol="0">
            <a:spAutoFit/>
          </a:bodyPr>
          <a:lstStyle/>
          <a:p>
            <a:pPr algn="ctr"/>
            <a:r>
              <a:rPr lang="en-US" sz="2400" dirty="0">
                <a:latin typeface="Sitka Heading" panose="02000505000000020004" pitchFamily="2" charset="0"/>
              </a:rPr>
              <a:t>“ITF”</a:t>
            </a:r>
          </a:p>
        </p:txBody>
      </p:sp>
      <p:sp>
        <p:nvSpPr>
          <p:cNvPr id="14" name="TextBox 13">
            <a:extLst>
              <a:ext uri="{FF2B5EF4-FFF2-40B4-BE49-F238E27FC236}">
                <a16:creationId xmlns:a16="http://schemas.microsoft.com/office/drawing/2014/main" id="{61F25F6C-F58C-4B00-8C11-85E62899954C}"/>
              </a:ext>
            </a:extLst>
          </p:cNvPr>
          <p:cNvSpPr txBox="1"/>
          <p:nvPr/>
        </p:nvSpPr>
        <p:spPr>
          <a:xfrm>
            <a:off x="317846" y="5394398"/>
            <a:ext cx="3798717" cy="461665"/>
          </a:xfrm>
          <a:prstGeom prst="rect">
            <a:avLst/>
          </a:prstGeom>
          <a:noFill/>
        </p:spPr>
        <p:txBody>
          <a:bodyPr wrap="square" rtlCol="0">
            <a:spAutoFit/>
          </a:bodyPr>
          <a:lstStyle/>
          <a:p>
            <a:pPr algn="ctr"/>
            <a:r>
              <a:rPr lang="en-US" sz="2400" dirty="0">
                <a:latin typeface="Sitka Heading" panose="02000505000000020004" pitchFamily="2" charset="0"/>
              </a:rPr>
              <a:t>Individually Owned Assets </a:t>
            </a:r>
          </a:p>
        </p:txBody>
      </p:sp>
      <p:sp>
        <p:nvSpPr>
          <p:cNvPr id="15" name="TextBox 14">
            <a:extLst>
              <a:ext uri="{FF2B5EF4-FFF2-40B4-BE49-F238E27FC236}">
                <a16:creationId xmlns:a16="http://schemas.microsoft.com/office/drawing/2014/main" id="{B369D5AE-B6A6-404D-849A-9AE977325754}"/>
              </a:ext>
            </a:extLst>
          </p:cNvPr>
          <p:cNvSpPr txBox="1"/>
          <p:nvPr/>
        </p:nvSpPr>
        <p:spPr>
          <a:xfrm>
            <a:off x="353637" y="6127206"/>
            <a:ext cx="3321520" cy="461665"/>
          </a:xfrm>
          <a:prstGeom prst="rect">
            <a:avLst/>
          </a:prstGeom>
          <a:noFill/>
        </p:spPr>
        <p:txBody>
          <a:bodyPr wrap="square" rtlCol="0">
            <a:spAutoFit/>
          </a:bodyPr>
          <a:lstStyle/>
          <a:p>
            <a:pPr algn="ctr"/>
            <a:r>
              <a:rPr lang="en-US" sz="2400" dirty="0">
                <a:solidFill>
                  <a:srgbClr val="003399"/>
                </a:solidFill>
                <a:latin typeface="Sitka Heading" panose="02000505000000020004" pitchFamily="2" charset="0"/>
              </a:rPr>
              <a:t>Your name alone</a:t>
            </a:r>
          </a:p>
        </p:txBody>
      </p:sp>
      <p:sp>
        <p:nvSpPr>
          <p:cNvPr id="16" name="Rectangle 15">
            <a:extLst>
              <a:ext uri="{FF2B5EF4-FFF2-40B4-BE49-F238E27FC236}">
                <a16:creationId xmlns:a16="http://schemas.microsoft.com/office/drawing/2014/main" id="{D70D4A67-B061-4C2A-8A91-09F15E4DC9B7}"/>
              </a:ext>
            </a:extLst>
          </p:cNvPr>
          <p:cNvSpPr/>
          <p:nvPr/>
        </p:nvSpPr>
        <p:spPr>
          <a:xfrm>
            <a:off x="4366260" y="5256402"/>
            <a:ext cx="2903220" cy="1144398"/>
          </a:xfrm>
          <a:prstGeom prst="rect">
            <a:avLst/>
          </a:prstGeom>
          <a:noFill/>
          <a:ln w="76200">
            <a:solidFill>
              <a:srgbClr val="003399"/>
            </a:solidFill>
          </a:ln>
          <a:effectLst>
            <a:glow rad="101600">
              <a:srgbClr val="003399">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E6552647-2844-4C2C-916F-7AEF97389782}"/>
              </a:ext>
            </a:extLst>
          </p:cNvPr>
          <p:cNvSpPr txBox="1"/>
          <p:nvPr/>
        </p:nvSpPr>
        <p:spPr>
          <a:xfrm>
            <a:off x="4340323" y="5474658"/>
            <a:ext cx="2903220" cy="707886"/>
          </a:xfrm>
          <a:prstGeom prst="rect">
            <a:avLst/>
          </a:prstGeom>
          <a:noFill/>
        </p:spPr>
        <p:txBody>
          <a:bodyPr wrap="square" rtlCol="0">
            <a:spAutoFit/>
          </a:bodyPr>
          <a:lstStyle/>
          <a:p>
            <a:pPr algn="ctr"/>
            <a:r>
              <a:rPr lang="en-US" sz="4000" dirty="0">
                <a:latin typeface="Sitka Text" panose="02000505000000020004" pitchFamily="2" charset="0"/>
              </a:rPr>
              <a:t>Will</a:t>
            </a:r>
          </a:p>
        </p:txBody>
      </p:sp>
      <p:cxnSp>
        <p:nvCxnSpPr>
          <p:cNvPr id="29" name="Straight Arrow Connector 28">
            <a:extLst>
              <a:ext uri="{FF2B5EF4-FFF2-40B4-BE49-F238E27FC236}">
                <a16:creationId xmlns:a16="http://schemas.microsoft.com/office/drawing/2014/main" id="{15086828-7E5F-4BDD-A57C-650FAB1A8488}"/>
              </a:ext>
            </a:extLst>
          </p:cNvPr>
          <p:cNvCxnSpPr>
            <a:cxnSpLocks/>
          </p:cNvCxnSpPr>
          <p:nvPr/>
        </p:nvCxnSpPr>
        <p:spPr>
          <a:xfrm>
            <a:off x="1255102" y="2693403"/>
            <a:ext cx="3882246" cy="1739558"/>
          </a:xfrm>
          <a:prstGeom prst="straightConnector1">
            <a:avLst/>
          </a:prstGeom>
          <a:ln w="381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E20CD2DD-9ACE-4692-A367-68DBE92F7C02}"/>
              </a:ext>
            </a:extLst>
          </p:cNvPr>
          <p:cNvGrpSpPr/>
          <p:nvPr/>
        </p:nvGrpSpPr>
        <p:grpSpPr>
          <a:xfrm>
            <a:off x="4176708" y="3177458"/>
            <a:ext cx="3345472" cy="1669703"/>
            <a:chOff x="4176708" y="3177458"/>
            <a:chExt cx="3345472" cy="1669703"/>
          </a:xfrm>
        </p:grpSpPr>
        <p:sp>
          <p:nvSpPr>
            <p:cNvPr id="18" name="Rectangle 17">
              <a:extLst>
                <a:ext uri="{FF2B5EF4-FFF2-40B4-BE49-F238E27FC236}">
                  <a16:creationId xmlns:a16="http://schemas.microsoft.com/office/drawing/2014/main" id="{1A762200-E8DE-46DC-A056-1B488B81AB1C}"/>
                </a:ext>
              </a:extLst>
            </p:cNvPr>
            <p:cNvSpPr/>
            <p:nvPr/>
          </p:nvSpPr>
          <p:spPr>
            <a:xfrm>
              <a:off x="4366260" y="3702763"/>
              <a:ext cx="2903220" cy="1144398"/>
            </a:xfrm>
            <a:prstGeom prst="rect">
              <a:avLst/>
            </a:prstGeom>
            <a:noFill/>
            <a:ln w="76200">
              <a:solidFill>
                <a:srgbClr val="003399"/>
              </a:solidFill>
            </a:ln>
            <a:effectLst>
              <a:glow rad="101600">
                <a:srgbClr val="003399">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F928CFC-009F-44D0-91D2-078E63E300D2}"/>
                </a:ext>
              </a:extLst>
            </p:cNvPr>
            <p:cNvSpPr/>
            <p:nvPr/>
          </p:nvSpPr>
          <p:spPr>
            <a:xfrm>
              <a:off x="4176708" y="3177458"/>
              <a:ext cx="3345472"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0" name="Straight Arrow Connector 29">
            <a:extLst>
              <a:ext uri="{FF2B5EF4-FFF2-40B4-BE49-F238E27FC236}">
                <a16:creationId xmlns:a16="http://schemas.microsoft.com/office/drawing/2014/main" id="{4F98BBD1-D478-41D2-A01E-55EC3A56F84E}"/>
              </a:ext>
            </a:extLst>
          </p:cNvPr>
          <p:cNvCxnSpPr>
            <a:cxnSpLocks/>
          </p:cNvCxnSpPr>
          <p:nvPr/>
        </p:nvCxnSpPr>
        <p:spPr>
          <a:xfrm>
            <a:off x="3491866" y="3250188"/>
            <a:ext cx="1857374" cy="1024774"/>
          </a:xfrm>
          <a:prstGeom prst="straightConnector1">
            <a:avLst/>
          </a:prstGeom>
          <a:ln w="381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0DAD7A9-A087-4DC2-A86A-2872F7BC6005}"/>
              </a:ext>
            </a:extLst>
          </p:cNvPr>
          <p:cNvCxnSpPr>
            <a:cxnSpLocks/>
          </p:cNvCxnSpPr>
          <p:nvPr/>
        </p:nvCxnSpPr>
        <p:spPr>
          <a:xfrm flipV="1">
            <a:off x="1519311" y="4410649"/>
            <a:ext cx="3618037" cy="611433"/>
          </a:xfrm>
          <a:prstGeom prst="straightConnector1">
            <a:avLst/>
          </a:prstGeom>
          <a:ln w="381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Right Bracket 37">
            <a:extLst>
              <a:ext uri="{FF2B5EF4-FFF2-40B4-BE49-F238E27FC236}">
                <a16:creationId xmlns:a16="http://schemas.microsoft.com/office/drawing/2014/main" id="{FF837296-0533-4338-A034-4D12D72CE288}"/>
              </a:ext>
            </a:extLst>
          </p:cNvPr>
          <p:cNvSpPr/>
          <p:nvPr/>
        </p:nvSpPr>
        <p:spPr>
          <a:xfrm>
            <a:off x="1466998" y="4410649"/>
            <a:ext cx="52313" cy="933120"/>
          </a:xfrm>
          <a:prstGeom prst="rightBracket">
            <a:avLst/>
          </a:prstGeom>
          <a:ln w="762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TextBox 6">
            <a:extLst>
              <a:ext uri="{FF2B5EF4-FFF2-40B4-BE49-F238E27FC236}">
                <a16:creationId xmlns:a16="http://schemas.microsoft.com/office/drawing/2014/main" id="{1B18E1D3-18C9-4B9E-A78E-DF3299DF2CDA}"/>
              </a:ext>
            </a:extLst>
          </p:cNvPr>
          <p:cNvSpPr txBox="1"/>
          <p:nvPr/>
        </p:nvSpPr>
        <p:spPr>
          <a:xfrm>
            <a:off x="0" y="2771600"/>
            <a:ext cx="4116563" cy="461665"/>
          </a:xfrm>
          <a:prstGeom prst="rect">
            <a:avLst/>
          </a:prstGeom>
          <a:noFill/>
        </p:spPr>
        <p:txBody>
          <a:bodyPr wrap="square" rtlCol="0">
            <a:spAutoFit/>
          </a:bodyPr>
          <a:lstStyle/>
          <a:p>
            <a:pPr algn="ctr"/>
            <a:r>
              <a:rPr lang="en-US" sz="2400" dirty="0">
                <a:latin typeface="Sitka Heading" panose="02000505000000020004" pitchFamily="2" charset="0"/>
              </a:rPr>
              <a:t>Beneficiary Designation </a:t>
            </a:r>
          </a:p>
        </p:txBody>
      </p:sp>
      <p:cxnSp>
        <p:nvCxnSpPr>
          <p:cNvPr id="34" name="Straight Arrow Connector 33">
            <a:extLst>
              <a:ext uri="{FF2B5EF4-FFF2-40B4-BE49-F238E27FC236}">
                <a16:creationId xmlns:a16="http://schemas.microsoft.com/office/drawing/2014/main" id="{D8CE35D4-56BE-43DE-93B5-16DBA196E796}"/>
              </a:ext>
            </a:extLst>
          </p:cNvPr>
          <p:cNvCxnSpPr>
            <a:cxnSpLocks/>
          </p:cNvCxnSpPr>
          <p:nvPr/>
        </p:nvCxnSpPr>
        <p:spPr>
          <a:xfrm flipV="1">
            <a:off x="2547133" y="4410649"/>
            <a:ext cx="3001109" cy="1072923"/>
          </a:xfrm>
          <a:prstGeom prst="straightConnector1">
            <a:avLst/>
          </a:prstGeom>
          <a:ln w="381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6" name="Picture 28">
            <a:extLst>
              <a:ext uri="{FF2B5EF4-FFF2-40B4-BE49-F238E27FC236}">
                <a16:creationId xmlns:a16="http://schemas.microsoft.com/office/drawing/2014/main" id="{D4100155-1A53-4F24-9B75-7DBD10FFB2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68" t="-13356" r="5643" b="6599"/>
          <a:stretch/>
        </p:blipFill>
        <p:spPr bwMode="auto">
          <a:xfrm>
            <a:off x="4738397" y="2584999"/>
            <a:ext cx="2107071" cy="20792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5826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cxnSp>
        <p:nvCxnSpPr>
          <p:cNvPr id="130" name="Straight Connector 129">
            <a:extLst>
              <a:ext uri="{FF2B5EF4-FFF2-40B4-BE49-F238E27FC236}">
                <a16:creationId xmlns:a16="http://schemas.microsoft.com/office/drawing/2014/main" id="{00DF37E2-BAF1-44BF-932A-D2DB4185398E}"/>
              </a:ext>
            </a:extLst>
          </p:cNvPr>
          <p:cNvCxnSpPr>
            <a:cxnSpLocks/>
          </p:cNvCxnSpPr>
          <p:nvPr/>
        </p:nvCxnSpPr>
        <p:spPr>
          <a:xfrm flipV="1">
            <a:off x="11999496" y="224790"/>
            <a:ext cx="0" cy="640842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82120FB1-1E93-4DF9-9D63-DC18754DE66B}"/>
              </a:ext>
            </a:extLst>
          </p:cNvPr>
          <p:cNvCxnSpPr>
            <a:cxnSpLocks/>
          </p:cNvCxnSpPr>
          <p:nvPr/>
        </p:nvCxnSpPr>
        <p:spPr>
          <a:xfrm flipV="1">
            <a:off x="224589" y="224790"/>
            <a:ext cx="0" cy="66332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A9C543E-665C-44CE-8133-7AA6190E9F43}"/>
              </a:ext>
            </a:extLst>
          </p:cNvPr>
          <p:cNvCxnSpPr>
            <a:cxnSpLocks/>
          </p:cNvCxnSpPr>
          <p:nvPr/>
        </p:nvCxnSpPr>
        <p:spPr>
          <a:xfrm>
            <a:off x="0" y="6633210"/>
            <a:ext cx="1206366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0D583C0B-F542-477D-82EC-22BC9C408A74}"/>
              </a:ext>
            </a:extLst>
          </p:cNvPr>
          <p:cNvCxnSpPr>
            <a:cxnSpLocks/>
          </p:cNvCxnSpPr>
          <p:nvPr/>
        </p:nvCxnSpPr>
        <p:spPr>
          <a:xfrm>
            <a:off x="64168" y="224789"/>
            <a:ext cx="12063662"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52EA8FBB-015F-4F85-956B-72D946805FCE}"/>
              </a:ext>
            </a:extLst>
          </p:cNvPr>
          <p:cNvPicPr>
            <a:picLocks noChangeAspect="1"/>
          </p:cNvPicPr>
          <p:nvPr/>
        </p:nvPicPr>
        <p:blipFill>
          <a:blip r:embed="rId3"/>
          <a:stretch>
            <a:fillRect/>
          </a:stretch>
        </p:blipFill>
        <p:spPr>
          <a:xfrm>
            <a:off x="-1381761" y="304799"/>
            <a:ext cx="13096241" cy="6248401"/>
          </a:xfrm>
          <a:prstGeom prst="rect">
            <a:avLst/>
          </a:prstGeom>
        </p:spPr>
      </p:pic>
    </p:spTree>
    <p:extLst>
      <p:ext uri="{BB962C8B-B14F-4D97-AF65-F5344CB8AC3E}">
        <p14:creationId xmlns:p14="http://schemas.microsoft.com/office/powerpoint/2010/main" val="35598133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F369E0-E4F0-4F77-8A71-C376DC1411A0}"/>
              </a:ext>
            </a:extLst>
          </p:cNvPr>
          <p:cNvSpPr>
            <a:spLocks noGrp="1"/>
          </p:cNvSpPr>
          <p:nvPr>
            <p:ph type="title"/>
          </p:nvPr>
        </p:nvSpPr>
        <p:spPr/>
        <p:txBody>
          <a:bodyPr>
            <a:noAutofit/>
          </a:bodyPr>
          <a:lstStyle/>
          <a:p>
            <a:pPr algn="ctr"/>
            <a:r>
              <a:rPr lang="en-US" sz="3200" dirty="0">
                <a:latin typeface="Sitka Text" panose="02000505000000020004" pitchFamily="2" charset="0"/>
              </a:rPr>
              <a:t>Provides protection of assets while you are alive, while still allowing you control over your assets </a:t>
            </a:r>
          </a:p>
        </p:txBody>
      </p:sp>
      <p:pic>
        <p:nvPicPr>
          <p:cNvPr id="8" name="Content Placeholder 7">
            <a:extLst>
              <a:ext uri="{FF2B5EF4-FFF2-40B4-BE49-F238E27FC236}">
                <a16:creationId xmlns:a16="http://schemas.microsoft.com/office/drawing/2014/main" id="{D0457512-27A9-49D8-91B7-77A22815097D}"/>
              </a:ext>
            </a:extLst>
          </p:cNvPr>
          <p:cNvPicPr>
            <a:picLocks noGrp="1" noChangeAspect="1"/>
          </p:cNvPicPr>
          <p:nvPr>
            <p:ph sz="half" idx="1"/>
          </p:nvPr>
        </p:nvPicPr>
        <p:blipFill rotWithShape="1">
          <a:blip r:embed="rId3"/>
          <a:srcRect l="5724" t="3549" r="7204" b="6862"/>
          <a:stretch/>
        </p:blipFill>
        <p:spPr>
          <a:xfrm>
            <a:off x="779305" y="2483107"/>
            <a:ext cx="3194502" cy="2763253"/>
          </a:xfrm>
          <a:prstGeom prst="rect">
            <a:avLst/>
          </a:prstGeom>
        </p:spPr>
      </p:pic>
      <p:sp>
        <p:nvSpPr>
          <p:cNvPr id="7" name="Content Placeholder 6">
            <a:extLst>
              <a:ext uri="{FF2B5EF4-FFF2-40B4-BE49-F238E27FC236}">
                <a16:creationId xmlns:a16="http://schemas.microsoft.com/office/drawing/2014/main" id="{993910D2-96BA-4EE7-9ADD-23B87BF5551A}"/>
              </a:ext>
            </a:extLst>
          </p:cNvPr>
          <p:cNvSpPr>
            <a:spLocks noGrp="1"/>
          </p:cNvSpPr>
          <p:nvPr>
            <p:ph sz="half" idx="2"/>
          </p:nvPr>
        </p:nvSpPr>
        <p:spPr>
          <a:xfrm>
            <a:off x="4770839" y="1737359"/>
            <a:ext cx="6862752" cy="4818185"/>
          </a:xfrm>
        </p:spPr>
        <p:txBody>
          <a:bodyPr>
            <a:normAutofit/>
          </a:bodyPr>
          <a:lstStyle/>
          <a:p>
            <a:endParaRPr lang="en-US" dirty="0"/>
          </a:p>
          <a:p>
            <a:pPr marL="45720" indent="0">
              <a:buNone/>
            </a:pPr>
            <a:r>
              <a:rPr lang="en-US" sz="2000" dirty="0">
                <a:latin typeface="Sitka Text" panose="02000505000000020004" pitchFamily="2" charset="0"/>
              </a:rPr>
              <a:t>ALL CONTROL</a:t>
            </a:r>
          </a:p>
          <a:p>
            <a:pPr marL="45720" indent="0">
              <a:buNone/>
            </a:pPr>
            <a:r>
              <a:rPr lang="en-US" sz="2000" dirty="0">
                <a:latin typeface="Sitka Text" panose="02000505000000020004" pitchFamily="2" charset="0"/>
              </a:rPr>
              <a:t>ALL INCOME OUT OF TRUST</a:t>
            </a:r>
          </a:p>
          <a:p>
            <a:pPr marL="45720" indent="0">
              <a:buNone/>
            </a:pPr>
            <a:r>
              <a:rPr lang="en-US" sz="2000" dirty="0">
                <a:latin typeface="Sitka Text" panose="02000505000000020004" pitchFamily="2" charset="0"/>
              </a:rPr>
              <a:t>NO PRINCIPAL?</a:t>
            </a:r>
          </a:p>
          <a:p>
            <a:pPr marL="45720" indent="0" algn="ctr">
              <a:buNone/>
            </a:pPr>
            <a:r>
              <a:rPr lang="en-US" sz="1400" b="1" dirty="0">
                <a:effectLst>
                  <a:outerShdw blurRad="38100" dist="38100" dir="2700000" algn="tl">
                    <a:srgbClr val="000000">
                      <a:alpha val="43137"/>
                    </a:srgbClr>
                  </a:outerShdw>
                </a:effectLst>
                <a:latin typeface="Sitka Text" panose="02000505000000020004" pitchFamily="2" charset="0"/>
              </a:rPr>
              <a:t>		</a:t>
            </a:r>
            <a:r>
              <a:rPr lang="en-US" sz="4000" b="1" dirty="0">
                <a:effectLst>
                  <a:outerShdw blurRad="38100" dist="38100" dir="2700000" algn="tl">
                    <a:srgbClr val="000000">
                      <a:alpha val="43137"/>
                    </a:srgbClr>
                  </a:outerShdw>
                </a:effectLst>
                <a:latin typeface="Sitka Text" panose="02000505000000020004" pitchFamily="2" charset="0"/>
              </a:rPr>
              <a:t>    		OR</a:t>
            </a:r>
          </a:p>
          <a:p>
            <a:pPr marL="45720" indent="0" algn="ctr">
              <a:buNone/>
            </a:pPr>
            <a:endParaRPr lang="en-US" sz="1400" b="1" dirty="0">
              <a:effectLst>
                <a:outerShdw blurRad="38100" dist="38100" dir="2700000" algn="tl">
                  <a:srgbClr val="000000">
                    <a:alpha val="43137"/>
                  </a:srgbClr>
                </a:outerShdw>
              </a:effectLst>
              <a:latin typeface="Sitka Text" panose="02000505000000020004" pitchFamily="2" charset="0"/>
            </a:endParaRPr>
          </a:p>
          <a:p>
            <a:pPr marL="45720" indent="0" algn="ctr">
              <a:buNone/>
            </a:pPr>
            <a:endParaRPr lang="en-US" sz="1400" b="1" dirty="0">
              <a:effectLst>
                <a:outerShdw blurRad="38100" dist="38100" dir="2700000" algn="tl">
                  <a:srgbClr val="000000">
                    <a:alpha val="43137"/>
                  </a:srgbClr>
                </a:outerShdw>
              </a:effectLst>
              <a:latin typeface="Sitka Text" panose="02000505000000020004" pitchFamily="2" charset="0"/>
            </a:endParaRPr>
          </a:p>
          <a:p>
            <a:pPr marL="45720" indent="0">
              <a:buNone/>
            </a:pPr>
            <a:r>
              <a:rPr lang="en-US" sz="2000" dirty="0">
                <a:latin typeface="Sitka Text" panose="02000505000000020004" pitchFamily="2" charset="0"/>
              </a:rPr>
              <a:t>ALL CONTROL</a:t>
            </a:r>
          </a:p>
          <a:p>
            <a:pPr marL="45720" indent="0">
              <a:buNone/>
            </a:pPr>
            <a:r>
              <a:rPr lang="en-US" sz="2000" dirty="0">
                <a:latin typeface="Sitka Text" panose="02000505000000020004" pitchFamily="2" charset="0"/>
              </a:rPr>
              <a:t>NO INCOME OUT OF TRUST?</a:t>
            </a:r>
          </a:p>
          <a:p>
            <a:pPr marL="45720" indent="0">
              <a:buNone/>
            </a:pPr>
            <a:r>
              <a:rPr lang="en-US" sz="2000" dirty="0">
                <a:latin typeface="Sitka Text" panose="02000505000000020004" pitchFamily="2" charset="0"/>
              </a:rPr>
              <a:t>NO PRINCIPAL?</a:t>
            </a:r>
          </a:p>
        </p:txBody>
      </p:sp>
      <p:sp>
        <p:nvSpPr>
          <p:cNvPr id="11" name="Rectangle 10">
            <a:extLst>
              <a:ext uri="{FF2B5EF4-FFF2-40B4-BE49-F238E27FC236}">
                <a16:creationId xmlns:a16="http://schemas.microsoft.com/office/drawing/2014/main" id="{04459E0E-F685-4E7C-A6A0-F27521AB782A}"/>
              </a:ext>
            </a:extLst>
          </p:cNvPr>
          <p:cNvSpPr/>
          <p:nvPr/>
        </p:nvSpPr>
        <p:spPr>
          <a:xfrm>
            <a:off x="8955794" y="4969412"/>
            <a:ext cx="2377440" cy="995082"/>
          </a:xfrm>
          <a:prstGeom prst="rect">
            <a:avLst/>
          </a:prstGeom>
          <a:noFill/>
          <a:ln w="76200">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3399"/>
                </a:solidFill>
                <a:latin typeface="Sitka Heading" panose="02000505000000020004" pitchFamily="2" charset="0"/>
              </a:rPr>
              <a:t>AP Trust </a:t>
            </a:r>
          </a:p>
        </p:txBody>
      </p:sp>
      <p:pic>
        <p:nvPicPr>
          <p:cNvPr id="12" name="Picture 11">
            <a:extLst>
              <a:ext uri="{FF2B5EF4-FFF2-40B4-BE49-F238E27FC236}">
                <a16:creationId xmlns:a16="http://schemas.microsoft.com/office/drawing/2014/main" id="{094A49C9-4BB3-4A29-8A4A-03D2BCE5B30D}"/>
              </a:ext>
            </a:extLst>
          </p:cNvPr>
          <p:cNvPicPr>
            <a:picLocks noChangeAspect="1"/>
          </p:cNvPicPr>
          <p:nvPr/>
        </p:nvPicPr>
        <p:blipFill>
          <a:blip r:embed="rId4"/>
          <a:stretch>
            <a:fillRect/>
          </a:stretch>
        </p:blipFill>
        <p:spPr>
          <a:xfrm>
            <a:off x="8955794" y="2169120"/>
            <a:ext cx="2456901" cy="1085182"/>
          </a:xfrm>
          <a:prstGeom prst="rect">
            <a:avLst/>
          </a:prstGeom>
        </p:spPr>
      </p:pic>
      <p:cxnSp>
        <p:nvCxnSpPr>
          <p:cNvPr id="14" name="Straight Connector 13">
            <a:extLst>
              <a:ext uri="{FF2B5EF4-FFF2-40B4-BE49-F238E27FC236}">
                <a16:creationId xmlns:a16="http://schemas.microsoft.com/office/drawing/2014/main" id="{5DEFDC71-3B56-49F5-818C-C2607C9D41E5}"/>
              </a:ext>
            </a:extLst>
          </p:cNvPr>
          <p:cNvCxnSpPr>
            <a:cxnSpLocks/>
          </p:cNvCxnSpPr>
          <p:nvPr/>
        </p:nvCxnSpPr>
        <p:spPr>
          <a:xfrm flipH="1">
            <a:off x="9594882" y="2033531"/>
            <a:ext cx="117872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9857F79-886D-4DC3-9513-4BBDE1C9FFAA}"/>
              </a:ext>
            </a:extLst>
          </p:cNvPr>
          <p:cNvCxnSpPr>
            <a:cxnSpLocks/>
          </p:cNvCxnSpPr>
          <p:nvPr/>
        </p:nvCxnSpPr>
        <p:spPr>
          <a:xfrm flipH="1" flipV="1">
            <a:off x="9555151" y="2201492"/>
            <a:ext cx="1178726" cy="1109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1DA0B4C-58EA-4F20-AA2F-DCB57136BE2C}"/>
              </a:ext>
            </a:extLst>
          </p:cNvPr>
          <p:cNvCxnSpPr>
            <a:cxnSpLocks/>
          </p:cNvCxnSpPr>
          <p:nvPr/>
        </p:nvCxnSpPr>
        <p:spPr>
          <a:xfrm flipV="1">
            <a:off x="10728095" y="1466839"/>
            <a:ext cx="773488" cy="74575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0A3D4F6-9FA9-4347-8CCE-5038649703F2}"/>
              </a:ext>
            </a:extLst>
          </p:cNvPr>
          <p:cNvCxnSpPr>
            <a:cxnSpLocks/>
          </p:cNvCxnSpPr>
          <p:nvPr/>
        </p:nvCxnSpPr>
        <p:spPr>
          <a:xfrm flipH="1" flipV="1">
            <a:off x="9549369" y="2141634"/>
            <a:ext cx="1178726" cy="1109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11EB1DF-17E7-4428-8C61-2FE710DBDA86}"/>
              </a:ext>
            </a:extLst>
          </p:cNvPr>
          <p:cNvSpPr/>
          <p:nvPr/>
        </p:nvSpPr>
        <p:spPr>
          <a:xfrm>
            <a:off x="9505994" y="1897943"/>
            <a:ext cx="1222101" cy="585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36722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A8B39C-0FB7-4FF0-BD7D-13D073BD3945}"/>
              </a:ext>
            </a:extLst>
          </p:cNvPr>
          <p:cNvSpPr>
            <a:spLocks noGrp="1"/>
          </p:cNvSpPr>
          <p:nvPr>
            <p:ph type="title"/>
          </p:nvPr>
        </p:nvSpPr>
        <p:spPr/>
        <p:txBody>
          <a:bodyPr/>
          <a:lstStyle/>
          <a:p>
            <a:r>
              <a:rPr lang="en-US" dirty="0">
                <a:latin typeface="Sitka Text" panose="02000505000000020004" pitchFamily="2" charset="0"/>
              </a:rPr>
              <a:t>Irrevocable Grantor Trust</a:t>
            </a:r>
          </a:p>
        </p:txBody>
      </p:sp>
      <p:sp>
        <p:nvSpPr>
          <p:cNvPr id="6" name="Content Placeholder 5">
            <a:extLst>
              <a:ext uri="{FF2B5EF4-FFF2-40B4-BE49-F238E27FC236}">
                <a16:creationId xmlns:a16="http://schemas.microsoft.com/office/drawing/2014/main" id="{355C69AC-A9B9-4CA0-AC04-3710674B0712}"/>
              </a:ext>
            </a:extLst>
          </p:cNvPr>
          <p:cNvSpPr>
            <a:spLocks noGrp="1"/>
          </p:cNvSpPr>
          <p:nvPr>
            <p:ph idx="1"/>
          </p:nvPr>
        </p:nvSpPr>
        <p:spPr>
          <a:xfrm>
            <a:off x="1143000" y="2057400"/>
            <a:ext cx="10629900" cy="4038600"/>
          </a:xfrm>
        </p:spPr>
        <p:txBody>
          <a:bodyPr>
            <a:normAutofit/>
          </a:bodyPr>
          <a:lstStyle/>
          <a:p>
            <a:pPr>
              <a:buFont typeface="Wingdings" panose="05000000000000000000" pitchFamily="2" charset="2"/>
              <a:buChar char="v"/>
            </a:pPr>
            <a:r>
              <a:rPr lang="en-US" sz="4000" dirty="0">
                <a:latin typeface="Sitka Text" panose="02000505000000020004" pitchFamily="2" charset="0"/>
              </a:rPr>
              <a:t> Income Only Trust</a:t>
            </a:r>
          </a:p>
          <a:p>
            <a:pPr>
              <a:buFont typeface="Wingdings" panose="05000000000000000000" pitchFamily="2" charset="2"/>
              <a:buChar char="v"/>
            </a:pPr>
            <a:r>
              <a:rPr lang="en-US" sz="4000" dirty="0">
                <a:latin typeface="Sitka Text" panose="02000505000000020004" pitchFamily="2" charset="0"/>
              </a:rPr>
              <a:t> Income Only Trust to Family</a:t>
            </a:r>
          </a:p>
          <a:p>
            <a:pPr lvl="2">
              <a:buFont typeface="Courier New" panose="02070309020205020404" pitchFamily="49" charset="0"/>
              <a:buChar char="o"/>
            </a:pPr>
            <a:r>
              <a:rPr lang="en-US" sz="3600" dirty="0">
                <a:latin typeface="Sitka Text" panose="02000505000000020004" pitchFamily="2" charset="0"/>
              </a:rPr>
              <a:t> How would client know which they have?</a:t>
            </a:r>
          </a:p>
          <a:p>
            <a:pPr lvl="3">
              <a:buFont typeface="Arial" panose="020B0604020202020204" pitchFamily="34" charset="0"/>
              <a:buChar char="•"/>
            </a:pPr>
            <a:r>
              <a:rPr lang="en-US" sz="3400" dirty="0">
                <a:latin typeface="Sitka Text" panose="02000505000000020004" pitchFamily="2" charset="0"/>
              </a:rPr>
              <a:t>Look in trust at Lifetime Income Beneficiaries </a:t>
            </a:r>
          </a:p>
          <a:p>
            <a:pPr lvl="3">
              <a:buFont typeface="Arial" panose="020B0604020202020204" pitchFamily="34" charset="0"/>
              <a:buChar char="•"/>
            </a:pPr>
            <a:r>
              <a:rPr lang="en-US" sz="3400" dirty="0">
                <a:latin typeface="Sitka Text" panose="02000505000000020004" pitchFamily="2" charset="0"/>
              </a:rPr>
              <a:t>If grantor’s name is listed under income, then    he/she has the right to income </a:t>
            </a:r>
          </a:p>
        </p:txBody>
      </p:sp>
    </p:spTree>
    <p:extLst>
      <p:ext uri="{BB962C8B-B14F-4D97-AF65-F5344CB8AC3E}">
        <p14:creationId xmlns:p14="http://schemas.microsoft.com/office/powerpoint/2010/main" val="20383195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68A5362-EC3B-4BE3-804B-E6B289AF8A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1D37744E-F5F6-4ED5-9F5F-21183A8FE7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31" name="Straight Connector 30">
            <a:extLst>
              <a:ext uri="{FF2B5EF4-FFF2-40B4-BE49-F238E27FC236}">
                <a16:creationId xmlns:a16="http://schemas.microsoft.com/office/drawing/2014/main" id="{DD9D7C55-D0C1-4B48-ADC5-A9E322B196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0BCB6D3E-2815-49BC-A13F-4EFD17509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useBgFill="1">
        <p:nvSpPr>
          <p:cNvPr id="35" name="Rectangle 34">
            <a:extLst>
              <a:ext uri="{FF2B5EF4-FFF2-40B4-BE49-F238E27FC236}">
                <a16:creationId xmlns:a16="http://schemas.microsoft.com/office/drawing/2014/main" id="{C77A9593-26A9-4234-8351-9339ABF913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37" name="Straight Connector 36">
            <a:extLst>
              <a:ext uri="{FF2B5EF4-FFF2-40B4-BE49-F238E27FC236}">
                <a16:creationId xmlns:a16="http://schemas.microsoft.com/office/drawing/2014/main" id="{6E1AD3BD-190E-448E-9100-7E7AAB9BB9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7723AC0F-348F-4B67-BAC9-F3049BD20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ADB561F-A721-4759-A5E5-B56A2EE01F22}"/>
              </a:ext>
            </a:extLst>
          </p:cNvPr>
          <p:cNvSpPr>
            <a:spLocks noGrp="1"/>
          </p:cNvSpPr>
          <p:nvPr>
            <p:ph type="title"/>
          </p:nvPr>
        </p:nvSpPr>
        <p:spPr>
          <a:xfrm>
            <a:off x="8195138" y="857675"/>
            <a:ext cx="3113366" cy="3622844"/>
          </a:xfrm>
        </p:spPr>
        <p:txBody>
          <a:bodyPr vert="horz" lIns="91440" tIns="45720" rIns="91440" bIns="45720" rtlCol="0" anchor="b">
            <a:normAutofit/>
          </a:bodyPr>
          <a:lstStyle/>
          <a:p>
            <a:pPr algn="ctr">
              <a:lnSpc>
                <a:spcPct val="85000"/>
              </a:lnSpc>
            </a:pPr>
            <a:r>
              <a:rPr lang="en-US" sz="5400" b="1" cap="all">
                <a:solidFill>
                  <a:srgbClr val="FFFFFF"/>
                </a:solidFill>
              </a:rPr>
              <a:t>Income Only Trust</a:t>
            </a:r>
          </a:p>
        </p:txBody>
      </p:sp>
      <p:sp>
        <p:nvSpPr>
          <p:cNvPr id="5" name="Text Placeholder 4">
            <a:extLst>
              <a:ext uri="{FF2B5EF4-FFF2-40B4-BE49-F238E27FC236}">
                <a16:creationId xmlns:a16="http://schemas.microsoft.com/office/drawing/2014/main" id="{2E736855-2A99-47EA-9B88-86DAF957E165}"/>
              </a:ext>
            </a:extLst>
          </p:cNvPr>
          <p:cNvSpPr>
            <a:spLocks noGrp="1"/>
          </p:cNvSpPr>
          <p:nvPr>
            <p:ph type="body" sz="half" idx="2"/>
          </p:nvPr>
        </p:nvSpPr>
        <p:spPr>
          <a:xfrm>
            <a:off x="8210328" y="4541697"/>
            <a:ext cx="3082986" cy="1543422"/>
          </a:xfrm>
        </p:spPr>
        <p:txBody>
          <a:bodyPr vert="horz" lIns="91440" tIns="45720" rIns="91440" bIns="45720" rtlCol="0">
            <a:normAutofit/>
          </a:bodyPr>
          <a:lstStyle/>
          <a:p>
            <a:pPr algn="ctr">
              <a:lnSpc>
                <a:spcPct val="90000"/>
              </a:lnSpc>
              <a:spcBef>
                <a:spcPts val="1400"/>
              </a:spcBef>
            </a:pPr>
            <a:r>
              <a:rPr lang="en-US" sz="2000">
                <a:solidFill>
                  <a:srgbClr val="FFFFFF"/>
                </a:solidFill>
              </a:rPr>
              <a:t>Shows Grantor Names (Brian &amp; Tess Douglas) as Income Beneficiaries </a:t>
            </a:r>
          </a:p>
        </p:txBody>
      </p:sp>
      <p:sp>
        <p:nvSpPr>
          <p:cNvPr id="4" name="Rectangle 1">
            <a:extLst>
              <a:ext uri="{FF2B5EF4-FFF2-40B4-BE49-F238E27FC236}">
                <a16:creationId xmlns:a16="http://schemas.microsoft.com/office/drawing/2014/main" id="{1EF314C3-1EA2-4B1A-A484-099E794F578B}"/>
              </a:ext>
            </a:extLst>
          </p:cNvPr>
          <p:cNvSpPr>
            <a:spLocks noChangeArrowheads="1"/>
          </p:cNvSpPr>
          <p:nvPr/>
        </p:nvSpPr>
        <p:spPr bwMode="auto">
          <a:xfrm>
            <a:off x="752793" y="219352"/>
            <a:ext cx="6430327"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r>
              <a:rPr kumimoji="0" lang="en-US"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ARTICLE TWO</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spcBef>
                <a:spcPct val="0"/>
              </a:spcBef>
              <a:spcAft>
                <a:spcPts val="600"/>
              </a:spcAft>
              <a:buClrTx/>
              <a:buSzTx/>
              <a:buFontTx/>
              <a:buNone/>
              <a:tabLst/>
            </a:pPr>
            <a:r>
              <a:rPr kumimoji="0" lang="en-US"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THE LIFETIME TRUST</a:t>
            </a:r>
            <a:b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b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spcBef>
                <a:spcPct val="0"/>
              </a:spcBef>
              <a:spcAft>
                <a:spcPts val="60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During our lifetimes the Trustee shall hold all assets contributed to this Trust by us or others as a separate “Lifetime Trust” as set forth in this Article.</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spcBef>
                <a:spcPct val="0"/>
              </a:spcBef>
              <a:spcAft>
                <a:spcPts val="600"/>
              </a:spcAft>
              <a:buClrTx/>
              <a:buSzTx/>
              <a:buFontTx/>
              <a:buNone/>
              <a:tabLst/>
            </a:pPr>
            <a:r>
              <a:rPr kumimoji="0" lang="en-US"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Section 2.01  Lifetime Trust Income Beneficiaries</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spcBef>
                <a:spcPct val="0"/>
              </a:spcBef>
              <a:spcAft>
                <a:spcPts val="60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income beneficiaries of the Lifetime Trust created herein are as follows:</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spcBef>
                <a:spcPct val="0"/>
              </a:spcBef>
              <a:spcAft>
                <a:spcPts val="60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3" name="Table 2">
            <a:extLst>
              <a:ext uri="{FF2B5EF4-FFF2-40B4-BE49-F238E27FC236}">
                <a16:creationId xmlns:a16="http://schemas.microsoft.com/office/drawing/2014/main" id="{8069BBB5-749F-4D81-A15D-AFB7C4B7662D}"/>
              </a:ext>
            </a:extLst>
          </p:cNvPr>
          <p:cNvGraphicFramePr>
            <a:graphicFrameLocks noGrp="1"/>
          </p:cNvGraphicFramePr>
          <p:nvPr>
            <p:extLst>
              <p:ext uri="{D42A27DB-BD31-4B8C-83A1-F6EECF244321}">
                <p14:modId xmlns:p14="http://schemas.microsoft.com/office/powerpoint/2010/main" val="2101197110"/>
              </p:ext>
            </p:extLst>
          </p:nvPr>
        </p:nvGraphicFramePr>
        <p:xfrm>
          <a:off x="1536161" y="2616075"/>
          <a:ext cx="4021359" cy="3061338"/>
        </p:xfrm>
        <a:graphic>
          <a:graphicData uri="http://schemas.openxmlformats.org/drawingml/2006/table">
            <a:tbl>
              <a:tblPr firstRow="1" firstCol="1" bandRow="1">
                <a:tableStyleId>{5C22544A-7EE6-4342-B048-85BDC9FD1C3A}</a:tableStyleId>
              </a:tblPr>
              <a:tblGrid>
                <a:gridCol w="1934953">
                  <a:extLst>
                    <a:ext uri="{9D8B030D-6E8A-4147-A177-3AD203B41FA5}">
                      <a16:colId xmlns:a16="http://schemas.microsoft.com/office/drawing/2014/main" val="4063041256"/>
                    </a:ext>
                  </a:extLst>
                </a:gridCol>
                <a:gridCol w="2086406">
                  <a:extLst>
                    <a:ext uri="{9D8B030D-6E8A-4147-A177-3AD203B41FA5}">
                      <a16:colId xmlns:a16="http://schemas.microsoft.com/office/drawing/2014/main" val="3577460127"/>
                    </a:ext>
                  </a:extLst>
                </a:gridCol>
              </a:tblGrid>
              <a:tr h="454080">
                <a:tc>
                  <a:txBody>
                    <a:bodyPr/>
                    <a:lstStyle/>
                    <a:p>
                      <a:pPr marL="0" marR="0">
                        <a:lnSpc>
                          <a:spcPct val="107000"/>
                        </a:lnSpc>
                        <a:spcBef>
                          <a:spcPts val="0"/>
                        </a:spcBef>
                        <a:spcAft>
                          <a:spcPts val="0"/>
                        </a:spcAft>
                      </a:pPr>
                      <a:r>
                        <a:rPr lang="en-US" sz="1600" u="sng" baseline="0">
                          <a:effectLst/>
                        </a:rPr>
                        <a:t>Name or Class</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140784" marR="140784" marT="0" marB="0"/>
                </a:tc>
                <a:tc>
                  <a:txBody>
                    <a:bodyPr/>
                    <a:lstStyle/>
                    <a:p>
                      <a:pPr marL="0" marR="0">
                        <a:lnSpc>
                          <a:spcPct val="107000"/>
                        </a:lnSpc>
                        <a:spcBef>
                          <a:spcPts val="0"/>
                        </a:spcBef>
                        <a:spcAft>
                          <a:spcPts val="0"/>
                        </a:spcAft>
                      </a:pPr>
                      <a:r>
                        <a:rPr lang="en-US" sz="1600" u="sng" baseline="0">
                          <a:effectLst/>
                        </a:rPr>
                        <a:t>Relationship</a:t>
                      </a:r>
                      <a:endParaRPr lang="en-US" sz="1600" baseline="0">
                        <a:effectLst/>
                      </a:endParaRPr>
                    </a:p>
                    <a:p>
                      <a:pPr marL="0" marR="0">
                        <a:lnSpc>
                          <a:spcPct val="107000"/>
                        </a:lnSpc>
                        <a:spcBef>
                          <a:spcPts val="0"/>
                        </a:spcBef>
                        <a:spcAft>
                          <a:spcPts val="0"/>
                        </a:spcAft>
                      </a:pPr>
                      <a:r>
                        <a:rPr lang="en-US" sz="1600" u="none" strike="noStrike" baseline="0">
                          <a:effectLst/>
                        </a:rPr>
                        <a:t> </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140784" marR="140784" marT="0" marB="0"/>
                </a:tc>
                <a:extLst>
                  <a:ext uri="{0D108BD9-81ED-4DB2-BD59-A6C34878D82A}">
                    <a16:rowId xmlns:a16="http://schemas.microsoft.com/office/drawing/2014/main" val="3746905888"/>
                  </a:ext>
                </a:extLst>
              </a:tr>
              <a:tr h="454080">
                <a:tc>
                  <a:txBody>
                    <a:bodyPr/>
                    <a:lstStyle/>
                    <a:p>
                      <a:pPr marL="0" marR="0">
                        <a:lnSpc>
                          <a:spcPct val="107000"/>
                        </a:lnSpc>
                        <a:spcBef>
                          <a:spcPts val="0"/>
                        </a:spcBef>
                        <a:spcAft>
                          <a:spcPts val="0"/>
                        </a:spcAft>
                      </a:pPr>
                      <a:r>
                        <a:rPr lang="en-US" sz="1600" baseline="0">
                          <a:effectLst/>
                        </a:rPr>
                        <a:t>Brian Douglas</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140784" marR="140784" marT="0" marB="0"/>
                </a:tc>
                <a:tc>
                  <a:txBody>
                    <a:bodyPr/>
                    <a:lstStyle/>
                    <a:p>
                      <a:pPr marL="0" marR="0">
                        <a:lnSpc>
                          <a:spcPct val="107000"/>
                        </a:lnSpc>
                        <a:spcBef>
                          <a:spcPts val="0"/>
                        </a:spcBef>
                        <a:spcAft>
                          <a:spcPts val="0"/>
                        </a:spcAft>
                      </a:pPr>
                      <a:r>
                        <a:rPr lang="en-US" sz="1600" baseline="0">
                          <a:effectLst/>
                        </a:rPr>
                        <a:t>Grantor</a:t>
                      </a:r>
                    </a:p>
                    <a:p>
                      <a:pPr marL="0" marR="0">
                        <a:lnSpc>
                          <a:spcPct val="107000"/>
                        </a:lnSpc>
                        <a:spcBef>
                          <a:spcPts val="0"/>
                        </a:spcBef>
                        <a:spcAft>
                          <a:spcPts val="0"/>
                        </a:spcAft>
                      </a:pPr>
                      <a:r>
                        <a:rPr lang="en-US" sz="1600" baseline="0">
                          <a:effectLst/>
                        </a:rPr>
                        <a:t> </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140784" marR="140784" marT="0" marB="0"/>
                </a:tc>
                <a:extLst>
                  <a:ext uri="{0D108BD9-81ED-4DB2-BD59-A6C34878D82A}">
                    <a16:rowId xmlns:a16="http://schemas.microsoft.com/office/drawing/2014/main" val="1612962125"/>
                  </a:ext>
                </a:extLst>
              </a:tr>
              <a:tr h="454080">
                <a:tc>
                  <a:txBody>
                    <a:bodyPr/>
                    <a:lstStyle/>
                    <a:p>
                      <a:pPr marL="0" marR="0">
                        <a:lnSpc>
                          <a:spcPct val="107000"/>
                        </a:lnSpc>
                        <a:spcBef>
                          <a:spcPts val="0"/>
                        </a:spcBef>
                        <a:spcAft>
                          <a:spcPts val="0"/>
                        </a:spcAft>
                      </a:pPr>
                      <a:r>
                        <a:rPr lang="en-US" sz="1600" baseline="0">
                          <a:effectLst/>
                        </a:rPr>
                        <a:t>Tess Douglas</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140784" marR="140784" marT="0" marB="0"/>
                </a:tc>
                <a:tc>
                  <a:txBody>
                    <a:bodyPr/>
                    <a:lstStyle/>
                    <a:p>
                      <a:pPr marL="0" marR="0">
                        <a:lnSpc>
                          <a:spcPct val="107000"/>
                        </a:lnSpc>
                        <a:spcBef>
                          <a:spcPts val="0"/>
                        </a:spcBef>
                        <a:spcAft>
                          <a:spcPts val="0"/>
                        </a:spcAft>
                      </a:pPr>
                      <a:r>
                        <a:rPr lang="en-US" sz="1600" baseline="0" dirty="0">
                          <a:effectLst/>
                        </a:rPr>
                        <a:t>Grantor</a:t>
                      </a:r>
                    </a:p>
                    <a:p>
                      <a:pPr marL="0" marR="0">
                        <a:lnSpc>
                          <a:spcPct val="107000"/>
                        </a:lnSpc>
                        <a:spcBef>
                          <a:spcPts val="0"/>
                        </a:spcBef>
                        <a:spcAft>
                          <a:spcPts val="0"/>
                        </a:spcAft>
                      </a:pPr>
                      <a:r>
                        <a:rPr lang="en-US" sz="1600" baseline="0" dirty="0">
                          <a:effectLst/>
                        </a:rPr>
                        <a:t> </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40784" marR="140784" marT="0" marB="0"/>
                </a:tc>
                <a:extLst>
                  <a:ext uri="{0D108BD9-81ED-4DB2-BD59-A6C34878D82A}">
                    <a16:rowId xmlns:a16="http://schemas.microsoft.com/office/drawing/2014/main" val="2556758347"/>
                  </a:ext>
                </a:extLst>
              </a:tr>
              <a:tr h="454080">
                <a:tc>
                  <a:txBody>
                    <a:bodyPr/>
                    <a:lstStyle/>
                    <a:p>
                      <a:pPr marL="0" marR="0">
                        <a:lnSpc>
                          <a:spcPct val="107000"/>
                        </a:lnSpc>
                        <a:spcBef>
                          <a:spcPts val="0"/>
                        </a:spcBef>
                        <a:spcAft>
                          <a:spcPts val="0"/>
                        </a:spcAft>
                      </a:pPr>
                      <a:r>
                        <a:rPr lang="en-US" sz="1600" baseline="0">
                          <a:effectLst/>
                        </a:rPr>
                        <a:t>Paige Douglas</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140784" marR="140784" marT="0" marB="0"/>
                </a:tc>
                <a:tc>
                  <a:txBody>
                    <a:bodyPr/>
                    <a:lstStyle/>
                    <a:p>
                      <a:pPr marL="0" marR="0">
                        <a:lnSpc>
                          <a:spcPct val="107000"/>
                        </a:lnSpc>
                        <a:spcBef>
                          <a:spcPts val="0"/>
                        </a:spcBef>
                        <a:spcAft>
                          <a:spcPts val="0"/>
                        </a:spcAft>
                      </a:pPr>
                      <a:r>
                        <a:rPr lang="en-US" sz="1600" baseline="0">
                          <a:effectLst/>
                        </a:rPr>
                        <a:t>Our daughter</a:t>
                      </a:r>
                    </a:p>
                    <a:p>
                      <a:pPr marL="0" marR="0">
                        <a:lnSpc>
                          <a:spcPct val="107000"/>
                        </a:lnSpc>
                        <a:spcBef>
                          <a:spcPts val="0"/>
                        </a:spcBef>
                        <a:spcAft>
                          <a:spcPts val="0"/>
                        </a:spcAft>
                      </a:pPr>
                      <a:r>
                        <a:rPr lang="en-US" sz="1600" baseline="0">
                          <a:effectLst/>
                        </a:rPr>
                        <a:t> </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140784" marR="140784" marT="0" marB="0"/>
                </a:tc>
                <a:extLst>
                  <a:ext uri="{0D108BD9-81ED-4DB2-BD59-A6C34878D82A}">
                    <a16:rowId xmlns:a16="http://schemas.microsoft.com/office/drawing/2014/main" val="4273543149"/>
                  </a:ext>
                </a:extLst>
              </a:tr>
              <a:tr h="454080">
                <a:tc>
                  <a:txBody>
                    <a:bodyPr/>
                    <a:lstStyle/>
                    <a:p>
                      <a:pPr marL="0" marR="0">
                        <a:lnSpc>
                          <a:spcPct val="107000"/>
                        </a:lnSpc>
                        <a:spcBef>
                          <a:spcPts val="0"/>
                        </a:spcBef>
                        <a:spcAft>
                          <a:spcPts val="0"/>
                        </a:spcAft>
                      </a:pPr>
                      <a:r>
                        <a:rPr lang="en-US" sz="1600" baseline="0">
                          <a:effectLst/>
                        </a:rPr>
                        <a:t>Campbell Douglas</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140784" marR="140784" marT="0" marB="0"/>
                </a:tc>
                <a:tc>
                  <a:txBody>
                    <a:bodyPr/>
                    <a:lstStyle/>
                    <a:p>
                      <a:pPr marL="0" marR="0">
                        <a:lnSpc>
                          <a:spcPct val="107000"/>
                        </a:lnSpc>
                        <a:spcBef>
                          <a:spcPts val="0"/>
                        </a:spcBef>
                        <a:spcAft>
                          <a:spcPts val="0"/>
                        </a:spcAft>
                      </a:pPr>
                      <a:r>
                        <a:rPr lang="en-US" sz="1600" baseline="0" dirty="0">
                          <a:effectLst/>
                        </a:rPr>
                        <a:t>Our daughter</a:t>
                      </a:r>
                    </a:p>
                    <a:p>
                      <a:pPr marL="0" marR="0">
                        <a:lnSpc>
                          <a:spcPct val="107000"/>
                        </a:lnSpc>
                        <a:spcBef>
                          <a:spcPts val="0"/>
                        </a:spcBef>
                        <a:spcAft>
                          <a:spcPts val="0"/>
                        </a:spcAft>
                      </a:pPr>
                      <a:r>
                        <a:rPr lang="en-US" sz="1600" baseline="0" dirty="0">
                          <a:effectLst/>
                        </a:rPr>
                        <a:t> </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40784" marR="140784" marT="0" marB="0"/>
                </a:tc>
                <a:extLst>
                  <a:ext uri="{0D108BD9-81ED-4DB2-BD59-A6C34878D82A}">
                    <a16:rowId xmlns:a16="http://schemas.microsoft.com/office/drawing/2014/main" val="3763718667"/>
                  </a:ext>
                </a:extLst>
              </a:tr>
              <a:tr h="454080">
                <a:tc>
                  <a:txBody>
                    <a:bodyPr/>
                    <a:lstStyle/>
                    <a:p>
                      <a:pPr marL="0" marR="0">
                        <a:lnSpc>
                          <a:spcPct val="107000"/>
                        </a:lnSpc>
                        <a:spcBef>
                          <a:spcPts val="0"/>
                        </a:spcBef>
                        <a:spcAft>
                          <a:spcPts val="0"/>
                        </a:spcAft>
                      </a:pPr>
                      <a:r>
                        <a:rPr lang="en-US" sz="1600" baseline="0">
                          <a:effectLst/>
                        </a:rPr>
                        <a:t>Reese Douglas</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140784" marR="140784" marT="0" marB="0"/>
                </a:tc>
                <a:tc>
                  <a:txBody>
                    <a:bodyPr/>
                    <a:lstStyle/>
                    <a:p>
                      <a:pPr marL="0" marR="0">
                        <a:lnSpc>
                          <a:spcPct val="107000"/>
                        </a:lnSpc>
                        <a:spcBef>
                          <a:spcPts val="0"/>
                        </a:spcBef>
                        <a:spcAft>
                          <a:spcPts val="0"/>
                        </a:spcAft>
                      </a:pPr>
                      <a:r>
                        <a:rPr lang="en-US" sz="1600" baseline="0" dirty="0">
                          <a:effectLst/>
                        </a:rPr>
                        <a:t>Our daughter</a:t>
                      </a:r>
                    </a:p>
                    <a:p>
                      <a:pPr marL="0" marR="0">
                        <a:lnSpc>
                          <a:spcPct val="107000"/>
                        </a:lnSpc>
                        <a:spcBef>
                          <a:spcPts val="0"/>
                        </a:spcBef>
                        <a:spcAft>
                          <a:spcPts val="0"/>
                        </a:spcAft>
                      </a:pPr>
                      <a:r>
                        <a:rPr lang="en-US" sz="1600" baseline="0" dirty="0">
                          <a:effectLst/>
                        </a:rPr>
                        <a:t> </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40784" marR="140784" marT="0" marB="0"/>
                </a:tc>
                <a:extLst>
                  <a:ext uri="{0D108BD9-81ED-4DB2-BD59-A6C34878D82A}">
                    <a16:rowId xmlns:a16="http://schemas.microsoft.com/office/drawing/2014/main" val="2300190500"/>
                  </a:ext>
                </a:extLst>
              </a:tr>
            </a:tbl>
          </a:graphicData>
        </a:graphic>
      </p:graphicFrame>
    </p:spTree>
    <p:extLst>
      <p:ext uri="{BB962C8B-B14F-4D97-AF65-F5344CB8AC3E}">
        <p14:creationId xmlns:p14="http://schemas.microsoft.com/office/powerpoint/2010/main" val="32168456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68A5362-EC3B-4BE3-804B-E6B289AF8A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1D37744E-F5F6-4ED5-9F5F-21183A8FE7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31" name="Straight Connector 30">
            <a:extLst>
              <a:ext uri="{FF2B5EF4-FFF2-40B4-BE49-F238E27FC236}">
                <a16:creationId xmlns:a16="http://schemas.microsoft.com/office/drawing/2014/main" id="{DD9D7C55-D0C1-4B48-ADC5-A9E322B196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0BCB6D3E-2815-49BC-A13F-4EFD17509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useBgFill="1">
        <p:nvSpPr>
          <p:cNvPr id="35" name="Rectangle 34">
            <a:extLst>
              <a:ext uri="{FF2B5EF4-FFF2-40B4-BE49-F238E27FC236}">
                <a16:creationId xmlns:a16="http://schemas.microsoft.com/office/drawing/2014/main" id="{C77A9593-26A9-4234-8351-9339ABF913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37" name="Straight Connector 36">
            <a:extLst>
              <a:ext uri="{FF2B5EF4-FFF2-40B4-BE49-F238E27FC236}">
                <a16:creationId xmlns:a16="http://schemas.microsoft.com/office/drawing/2014/main" id="{6E1AD3BD-190E-448E-9100-7E7AAB9BB9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7723AC0F-348F-4B67-BAC9-F3049BD20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ADB561F-A721-4759-A5E5-B56A2EE01F22}"/>
              </a:ext>
            </a:extLst>
          </p:cNvPr>
          <p:cNvSpPr>
            <a:spLocks noGrp="1"/>
          </p:cNvSpPr>
          <p:nvPr>
            <p:ph type="title"/>
          </p:nvPr>
        </p:nvSpPr>
        <p:spPr>
          <a:xfrm>
            <a:off x="8195138" y="857675"/>
            <a:ext cx="3113366" cy="3622844"/>
          </a:xfrm>
        </p:spPr>
        <p:txBody>
          <a:bodyPr vert="horz" lIns="91440" tIns="45720" rIns="91440" bIns="45720" rtlCol="0" anchor="b">
            <a:normAutofit/>
          </a:bodyPr>
          <a:lstStyle/>
          <a:p>
            <a:pPr algn="ctr">
              <a:lnSpc>
                <a:spcPct val="85000"/>
              </a:lnSpc>
            </a:pPr>
            <a:r>
              <a:rPr lang="en-US" sz="5400" b="1" cap="all" dirty="0">
                <a:solidFill>
                  <a:srgbClr val="FFFFFF"/>
                </a:solidFill>
              </a:rPr>
              <a:t>Income Only Trust - Family</a:t>
            </a:r>
          </a:p>
        </p:txBody>
      </p:sp>
      <p:sp>
        <p:nvSpPr>
          <p:cNvPr id="5" name="Text Placeholder 4">
            <a:extLst>
              <a:ext uri="{FF2B5EF4-FFF2-40B4-BE49-F238E27FC236}">
                <a16:creationId xmlns:a16="http://schemas.microsoft.com/office/drawing/2014/main" id="{2E736855-2A99-47EA-9B88-86DAF957E165}"/>
              </a:ext>
            </a:extLst>
          </p:cNvPr>
          <p:cNvSpPr>
            <a:spLocks noGrp="1"/>
          </p:cNvSpPr>
          <p:nvPr>
            <p:ph type="body" sz="half" idx="2"/>
          </p:nvPr>
        </p:nvSpPr>
        <p:spPr>
          <a:xfrm>
            <a:off x="8210328" y="4541697"/>
            <a:ext cx="3082986" cy="1543422"/>
          </a:xfrm>
        </p:spPr>
        <p:txBody>
          <a:bodyPr vert="horz" lIns="91440" tIns="45720" rIns="91440" bIns="45720" rtlCol="0">
            <a:normAutofit/>
          </a:bodyPr>
          <a:lstStyle/>
          <a:p>
            <a:pPr algn="ctr">
              <a:lnSpc>
                <a:spcPct val="90000"/>
              </a:lnSpc>
              <a:spcBef>
                <a:spcPts val="1400"/>
              </a:spcBef>
            </a:pPr>
            <a:r>
              <a:rPr lang="en-US" sz="2000" dirty="0">
                <a:solidFill>
                  <a:srgbClr val="FFFFFF"/>
                </a:solidFill>
              </a:rPr>
              <a:t>Does NOT Show  Grantor Names (Brian &amp; Tess Douglas) as Income Beneficiaries </a:t>
            </a:r>
          </a:p>
        </p:txBody>
      </p:sp>
      <p:sp>
        <p:nvSpPr>
          <p:cNvPr id="4" name="Rectangle 1">
            <a:extLst>
              <a:ext uri="{FF2B5EF4-FFF2-40B4-BE49-F238E27FC236}">
                <a16:creationId xmlns:a16="http://schemas.microsoft.com/office/drawing/2014/main" id="{1EF314C3-1EA2-4B1A-A484-099E794F578B}"/>
              </a:ext>
            </a:extLst>
          </p:cNvPr>
          <p:cNvSpPr>
            <a:spLocks noChangeArrowheads="1"/>
          </p:cNvSpPr>
          <p:nvPr/>
        </p:nvSpPr>
        <p:spPr bwMode="auto">
          <a:xfrm>
            <a:off x="752793" y="219352"/>
            <a:ext cx="6430327"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r>
              <a:rPr kumimoji="0" lang="en-US"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ARTICLE TWO</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spcBef>
                <a:spcPct val="0"/>
              </a:spcBef>
              <a:spcAft>
                <a:spcPts val="600"/>
              </a:spcAft>
              <a:buClrTx/>
              <a:buSzTx/>
              <a:buFontTx/>
              <a:buNone/>
              <a:tabLst/>
            </a:pPr>
            <a:r>
              <a:rPr kumimoji="0" lang="en-US"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THE LIFETIME TRUST</a:t>
            </a:r>
            <a:b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b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spcBef>
                <a:spcPct val="0"/>
              </a:spcBef>
              <a:spcAft>
                <a:spcPts val="60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During our lifetimes the Trustee shall hold all assets contributed to this Trust by us or others as a separate “Lifetime Trust” as set forth in this Article.</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spcBef>
                <a:spcPct val="0"/>
              </a:spcBef>
              <a:spcAft>
                <a:spcPts val="600"/>
              </a:spcAft>
              <a:buClrTx/>
              <a:buSzTx/>
              <a:buFontTx/>
              <a:buNone/>
              <a:tabLst/>
            </a:pPr>
            <a:r>
              <a:rPr kumimoji="0" lang="en-US"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Section 2.01  Lifetime Trust Income Beneficiaries</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spcBef>
                <a:spcPct val="0"/>
              </a:spcBef>
              <a:spcAft>
                <a:spcPts val="60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income beneficiaries of the Lifetime Trust created herein are as follows:</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spcBef>
                <a:spcPct val="0"/>
              </a:spcBef>
              <a:spcAft>
                <a:spcPts val="60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3" name="Table 2">
            <a:extLst>
              <a:ext uri="{FF2B5EF4-FFF2-40B4-BE49-F238E27FC236}">
                <a16:creationId xmlns:a16="http://schemas.microsoft.com/office/drawing/2014/main" id="{8069BBB5-749F-4D81-A15D-AFB7C4B7662D}"/>
              </a:ext>
            </a:extLst>
          </p:cNvPr>
          <p:cNvGraphicFramePr>
            <a:graphicFrameLocks noGrp="1"/>
          </p:cNvGraphicFramePr>
          <p:nvPr>
            <p:extLst>
              <p:ext uri="{D42A27DB-BD31-4B8C-83A1-F6EECF244321}">
                <p14:modId xmlns:p14="http://schemas.microsoft.com/office/powerpoint/2010/main" val="2140765263"/>
              </p:ext>
            </p:extLst>
          </p:nvPr>
        </p:nvGraphicFramePr>
        <p:xfrm>
          <a:off x="1536161" y="2616075"/>
          <a:ext cx="4021359" cy="2040892"/>
        </p:xfrm>
        <a:graphic>
          <a:graphicData uri="http://schemas.openxmlformats.org/drawingml/2006/table">
            <a:tbl>
              <a:tblPr firstRow="1" firstCol="1" bandRow="1">
                <a:tableStyleId>{5C22544A-7EE6-4342-B048-85BDC9FD1C3A}</a:tableStyleId>
              </a:tblPr>
              <a:tblGrid>
                <a:gridCol w="1934953">
                  <a:extLst>
                    <a:ext uri="{9D8B030D-6E8A-4147-A177-3AD203B41FA5}">
                      <a16:colId xmlns:a16="http://schemas.microsoft.com/office/drawing/2014/main" val="4063041256"/>
                    </a:ext>
                  </a:extLst>
                </a:gridCol>
                <a:gridCol w="2086406">
                  <a:extLst>
                    <a:ext uri="{9D8B030D-6E8A-4147-A177-3AD203B41FA5}">
                      <a16:colId xmlns:a16="http://schemas.microsoft.com/office/drawing/2014/main" val="3577460127"/>
                    </a:ext>
                  </a:extLst>
                </a:gridCol>
              </a:tblGrid>
              <a:tr h="454080">
                <a:tc>
                  <a:txBody>
                    <a:bodyPr/>
                    <a:lstStyle/>
                    <a:p>
                      <a:pPr marL="0" marR="0">
                        <a:lnSpc>
                          <a:spcPct val="107000"/>
                        </a:lnSpc>
                        <a:spcBef>
                          <a:spcPts val="0"/>
                        </a:spcBef>
                        <a:spcAft>
                          <a:spcPts val="0"/>
                        </a:spcAft>
                      </a:pPr>
                      <a:r>
                        <a:rPr lang="en-US" sz="1600" u="sng" baseline="0">
                          <a:effectLst/>
                        </a:rPr>
                        <a:t>Name or Class</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140784" marR="140784" marT="0" marB="0"/>
                </a:tc>
                <a:tc>
                  <a:txBody>
                    <a:bodyPr/>
                    <a:lstStyle/>
                    <a:p>
                      <a:pPr marL="0" marR="0">
                        <a:lnSpc>
                          <a:spcPct val="107000"/>
                        </a:lnSpc>
                        <a:spcBef>
                          <a:spcPts val="0"/>
                        </a:spcBef>
                        <a:spcAft>
                          <a:spcPts val="0"/>
                        </a:spcAft>
                      </a:pPr>
                      <a:r>
                        <a:rPr lang="en-US" sz="1600" u="sng" baseline="0">
                          <a:effectLst/>
                        </a:rPr>
                        <a:t>Relationship</a:t>
                      </a:r>
                      <a:endParaRPr lang="en-US" sz="1600" baseline="0">
                        <a:effectLst/>
                      </a:endParaRPr>
                    </a:p>
                    <a:p>
                      <a:pPr marL="0" marR="0">
                        <a:lnSpc>
                          <a:spcPct val="107000"/>
                        </a:lnSpc>
                        <a:spcBef>
                          <a:spcPts val="0"/>
                        </a:spcBef>
                        <a:spcAft>
                          <a:spcPts val="0"/>
                        </a:spcAft>
                      </a:pPr>
                      <a:r>
                        <a:rPr lang="en-US" sz="1600" u="none" strike="noStrike" baseline="0">
                          <a:effectLst/>
                        </a:rPr>
                        <a:t> </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140784" marR="140784" marT="0" marB="0"/>
                </a:tc>
                <a:extLst>
                  <a:ext uri="{0D108BD9-81ED-4DB2-BD59-A6C34878D82A}">
                    <a16:rowId xmlns:a16="http://schemas.microsoft.com/office/drawing/2014/main" val="3746905888"/>
                  </a:ext>
                </a:extLst>
              </a:tr>
              <a:tr h="454080">
                <a:tc>
                  <a:txBody>
                    <a:bodyPr/>
                    <a:lstStyle/>
                    <a:p>
                      <a:pPr marL="0" marR="0">
                        <a:lnSpc>
                          <a:spcPct val="107000"/>
                        </a:lnSpc>
                        <a:spcBef>
                          <a:spcPts val="0"/>
                        </a:spcBef>
                        <a:spcAft>
                          <a:spcPts val="0"/>
                        </a:spcAft>
                      </a:pPr>
                      <a:r>
                        <a:rPr lang="en-US" sz="1600" baseline="0">
                          <a:effectLst/>
                        </a:rPr>
                        <a:t>Paige Douglas</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140784" marR="140784" marT="0" marB="0"/>
                </a:tc>
                <a:tc>
                  <a:txBody>
                    <a:bodyPr/>
                    <a:lstStyle/>
                    <a:p>
                      <a:pPr marL="0" marR="0">
                        <a:lnSpc>
                          <a:spcPct val="107000"/>
                        </a:lnSpc>
                        <a:spcBef>
                          <a:spcPts val="0"/>
                        </a:spcBef>
                        <a:spcAft>
                          <a:spcPts val="0"/>
                        </a:spcAft>
                      </a:pPr>
                      <a:r>
                        <a:rPr lang="en-US" sz="1600" baseline="0" dirty="0">
                          <a:effectLst/>
                        </a:rPr>
                        <a:t>Our daughter</a:t>
                      </a:r>
                    </a:p>
                    <a:p>
                      <a:pPr marL="0" marR="0">
                        <a:lnSpc>
                          <a:spcPct val="107000"/>
                        </a:lnSpc>
                        <a:spcBef>
                          <a:spcPts val="0"/>
                        </a:spcBef>
                        <a:spcAft>
                          <a:spcPts val="0"/>
                        </a:spcAft>
                      </a:pPr>
                      <a:r>
                        <a:rPr lang="en-US" sz="1600" baseline="0" dirty="0">
                          <a:effectLst/>
                        </a:rPr>
                        <a:t> </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40784" marR="140784" marT="0" marB="0"/>
                </a:tc>
                <a:extLst>
                  <a:ext uri="{0D108BD9-81ED-4DB2-BD59-A6C34878D82A}">
                    <a16:rowId xmlns:a16="http://schemas.microsoft.com/office/drawing/2014/main" val="4273543149"/>
                  </a:ext>
                </a:extLst>
              </a:tr>
              <a:tr h="454080">
                <a:tc>
                  <a:txBody>
                    <a:bodyPr/>
                    <a:lstStyle/>
                    <a:p>
                      <a:pPr marL="0" marR="0">
                        <a:lnSpc>
                          <a:spcPct val="107000"/>
                        </a:lnSpc>
                        <a:spcBef>
                          <a:spcPts val="0"/>
                        </a:spcBef>
                        <a:spcAft>
                          <a:spcPts val="0"/>
                        </a:spcAft>
                      </a:pPr>
                      <a:r>
                        <a:rPr lang="en-US" sz="1600" baseline="0">
                          <a:effectLst/>
                        </a:rPr>
                        <a:t>Campbell Douglas</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140784" marR="140784" marT="0" marB="0"/>
                </a:tc>
                <a:tc>
                  <a:txBody>
                    <a:bodyPr/>
                    <a:lstStyle/>
                    <a:p>
                      <a:pPr marL="0" marR="0">
                        <a:lnSpc>
                          <a:spcPct val="107000"/>
                        </a:lnSpc>
                        <a:spcBef>
                          <a:spcPts val="0"/>
                        </a:spcBef>
                        <a:spcAft>
                          <a:spcPts val="0"/>
                        </a:spcAft>
                      </a:pPr>
                      <a:r>
                        <a:rPr lang="en-US" sz="1600" baseline="0" dirty="0">
                          <a:effectLst/>
                        </a:rPr>
                        <a:t>Our daughter</a:t>
                      </a:r>
                    </a:p>
                    <a:p>
                      <a:pPr marL="0" marR="0">
                        <a:lnSpc>
                          <a:spcPct val="107000"/>
                        </a:lnSpc>
                        <a:spcBef>
                          <a:spcPts val="0"/>
                        </a:spcBef>
                        <a:spcAft>
                          <a:spcPts val="0"/>
                        </a:spcAft>
                      </a:pPr>
                      <a:r>
                        <a:rPr lang="en-US" sz="1600" baseline="0" dirty="0">
                          <a:effectLst/>
                        </a:rPr>
                        <a:t> </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40784" marR="140784" marT="0" marB="0"/>
                </a:tc>
                <a:extLst>
                  <a:ext uri="{0D108BD9-81ED-4DB2-BD59-A6C34878D82A}">
                    <a16:rowId xmlns:a16="http://schemas.microsoft.com/office/drawing/2014/main" val="3763718667"/>
                  </a:ext>
                </a:extLst>
              </a:tr>
              <a:tr h="454080">
                <a:tc>
                  <a:txBody>
                    <a:bodyPr/>
                    <a:lstStyle/>
                    <a:p>
                      <a:pPr marL="0" marR="0">
                        <a:lnSpc>
                          <a:spcPct val="107000"/>
                        </a:lnSpc>
                        <a:spcBef>
                          <a:spcPts val="0"/>
                        </a:spcBef>
                        <a:spcAft>
                          <a:spcPts val="0"/>
                        </a:spcAft>
                      </a:pPr>
                      <a:r>
                        <a:rPr lang="en-US" sz="1600" baseline="0">
                          <a:effectLst/>
                        </a:rPr>
                        <a:t>Reese Douglas</a:t>
                      </a:r>
                      <a:endParaRPr lang="en-US" sz="1600" baseline="0">
                        <a:effectLst/>
                        <a:latin typeface="Calibri" panose="020F0502020204030204" pitchFamily="34" charset="0"/>
                        <a:ea typeface="Calibri" panose="020F0502020204030204" pitchFamily="34" charset="0"/>
                        <a:cs typeface="Times New Roman" panose="02020603050405020304" pitchFamily="18" charset="0"/>
                      </a:endParaRPr>
                    </a:p>
                  </a:txBody>
                  <a:tcPr marL="140784" marR="140784" marT="0" marB="0"/>
                </a:tc>
                <a:tc>
                  <a:txBody>
                    <a:bodyPr/>
                    <a:lstStyle/>
                    <a:p>
                      <a:pPr marL="0" marR="0">
                        <a:lnSpc>
                          <a:spcPct val="107000"/>
                        </a:lnSpc>
                        <a:spcBef>
                          <a:spcPts val="0"/>
                        </a:spcBef>
                        <a:spcAft>
                          <a:spcPts val="0"/>
                        </a:spcAft>
                      </a:pPr>
                      <a:r>
                        <a:rPr lang="en-US" sz="1600" baseline="0" dirty="0">
                          <a:effectLst/>
                        </a:rPr>
                        <a:t>Our daughter</a:t>
                      </a:r>
                    </a:p>
                    <a:p>
                      <a:pPr marL="0" marR="0">
                        <a:lnSpc>
                          <a:spcPct val="107000"/>
                        </a:lnSpc>
                        <a:spcBef>
                          <a:spcPts val="0"/>
                        </a:spcBef>
                        <a:spcAft>
                          <a:spcPts val="0"/>
                        </a:spcAft>
                      </a:pPr>
                      <a:r>
                        <a:rPr lang="en-US" sz="1600" baseline="0" dirty="0">
                          <a:effectLst/>
                        </a:rPr>
                        <a:t> </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40784" marR="140784" marT="0" marB="0"/>
                </a:tc>
                <a:extLst>
                  <a:ext uri="{0D108BD9-81ED-4DB2-BD59-A6C34878D82A}">
                    <a16:rowId xmlns:a16="http://schemas.microsoft.com/office/drawing/2014/main" val="2300190500"/>
                  </a:ext>
                </a:extLst>
              </a:tr>
            </a:tbl>
          </a:graphicData>
        </a:graphic>
      </p:graphicFrame>
    </p:spTree>
    <p:extLst>
      <p:ext uri="{BB962C8B-B14F-4D97-AF65-F5344CB8AC3E}">
        <p14:creationId xmlns:p14="http://schemas.microsoft.com/office/powerpoint/2010/main" val="1161626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A89DD-A181-42AD-975D-3FF574A5AE3B}"/>
              </a:ext>
            </a:extLst>
          </p:cNvPr>
          <p:cNvSpPr>
            <a:spLocks noGrp="1"/>
          </p:cNvSpPr>
          <p:nvPr>
            <p:ph type="ctrTitle"/>
          </p:nvPr>
        </p:nvSpPr>
        <p:spPr/>
        <p:txBody>
          <a:bodyPr>
            <a:normAutofit/>
          </a:bodyPr>
          <a:lstStyle/>
          <a:p>
            <a:r>
              <a:rPr lang="en-US" sz="6000" dirty="0">
                <a:latin typeface="Sitka Text" panose="02000505000000020004" pitchFamily="2" charset="0"/>
              </a:rPr>
              <a:t>Estate planning</a:t>
            </a:r>
          </a:p>
        </p:txBody>
      </p:sp>
      <p:sp>
        <p:nvSpPr>
          <p:cNvPr id="3" name="Subtitle 2">
            <a:extLst>
              <a:ext uri="{FF2B5EF4-FFF2-40B4-BE49-F238E27FC236}">
                <a16:creationId xmlns:a16="http://schemas.microsoft.com/office/drawing/2014/main" id="{425FD67A-B948-481C-97A5-23C6A4C2D865}"/>
              </a:ext>
            </a:extLst>
          </p:cNvPr>
          <p:cNvSpPr>
            <a:spLocks noGrp="1"/>
          </p:cNvSpPr>
          <p:nvPr>
            <p:ph type="subTitle" idx="1"/>
          </p:nvPr>
        </p:nvSpPr>
        <p:spPr/>
        <p:txBody>
          <a:bodyPr>
            <a:normAutofit/>
          </a:bodyPr>
          <a:lstStyle/>
          <a:p>
            <a:endParaRPr lang="en-US" sz="2400" dirty="0">
              <a:latin typeface="Sitka Heading" panose="02000505000000020004" pitchFamily="2" charset="0"/>
            </a:endParaRPr>
          </a:p>
        </p:txBody>
      </p:sp>
    </p:spTree>
    <p:extLst>
      <p:ext uri="{BB962C8B-B14F-4D97-AF65-F5344CB8AC3E}">
        <p14:creationId xmlns:p14="http://schemas.microsoft.com/office/powerpoint/2010/main" val="20009640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0C27B-34B6-447E-B9D9-76C5698CBA1A}"/>
              </a:ext>
            </a:extLst>
          </p:cNvPr>
          <p:cNvSpPr>
            <a:spLocks noGrp="1"/>
          </p:cNvSpPr>
          <p:nvPr>
            <p:ph type="title"/>
          </p:nvPr>
        </p:nvSpPr>
        <p:spPr/>
        <p:txBody>
          <a:bodyPr/>
          <a:lstStyle/>
          <a:p>
            <a:r>
              <a:rPr lang="en-US" dirty="0">
                <a:solidFill>
                  <a:schemeClr val="tx1"/>
                </a:solidFill>
                <a:latin typeface="Sitka Text" panose="02000505000000020004" pitchFamily="2" charset="0"/>
              </a:rPr>
              <a:t>How does this trust work?</a:t>
            </a:r>
          </a:p>
        </p:txBody>
      </p:sp>
      <p:sp>
        <p:nvSpPr>
          <p:cNvPr id="3" name="Content Placeholder 2">
            <a:extLst>
              <a:ext uri="{FF2B5EF4-FFF2-40B4-BE49-F238E27FC236}">
                <a16:creationId xmlns:a16="http://schemas.microsoft.com/office/drawing/2014/main" id="{D817DD45-EA80-468B-A90F-A38A6AAD84D4}"/>
              </a:ext>
            </a:extLst>
          </p:cNvPr>
          <p:cNvSpPr>
            <a:spLocks noGrp="1"/>
          </p:cNvSpPr>
          <p:nvPr>
            <p:ph idx="1"/>
          </p:nvPr>
        </p:nvSpPr>
        <p:spPr/>
        <p:txBody>
          <a:bodyPr>
            <a:normAutofit/>
          </a:bodyPr>
          <a:lstStyle/>
          <a:p>
            <a:pPr>
              <a:buFont typeface="Wingdings" panose="05000000000000000000" pitchFamily="2" charset="2"/>
              <a:buChar char="v"/>
            </a:pPr>
            <a:r>
              <a:rPr lang="en-US" sz="4000" dirty="0">
                <a:latin typeface="Sitka Text" panose="02000505000000020004" pitchFamily="2" charset="0"/>
              </a:rPr>
              <a:t> How do we get Asset Protection with </a:t>
            </a:r>
            <a:r>
              <a:rPr lang="en-US" sz="4000" dirty="0">
                <a:solidFill>
                  <a:schemeClr val="bg1"/>
                </a:solidFill>
                <a:latin typeface="Sitka Text" panose="02000505000000020004" pitchFamily="2" charset="0"/>
              </a:rPr>
              <a:t>ti</a:t>
            </a:r>
            <a:r>
              <a:rPr lang="en-US" sz="4000" dirty="0">
                <a:latin typeface="Sitka Text" panose="02000505000000020004" pitchFamily="2" charset="0"/>
              </a:rPr>
              <a:t>this trust?</a:t>
            </a:r>
          </a:p>
          <a:p>
            <a:pPr lvl="2">
              <a:buFont typeface="Courier New" panose="02070309020205020404" pitchFamily="49" charset="0"/>
              <a:buChar char="o"/>
            </a:pPr>
            <a:r>
              <a:rPr lang="en-US" sz="3600" dirty="0">
                <a:latin typeface="Sitka Text" panose="02000505000000020004" pitchFamily="2" charset="0"/>
              </a:rPr>
              <a:t> Debtor-Creditor Law </a:t>
            </a:r>
          </a:p>
        </p:txBody>
      </p:sp>
    </p:spTree>
    <p:extLst>
      <p:ext uri="{BB962C8B-B14F-4D97-AF65-F5344CB8AC3E}">
        <p14:creationId xmlns:p14="http://schemas.microsoft.com/office/powerpoint/2010/main" val="36255033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1920F-A0AD-44E2-9BAA-EBC2C7176D0E}"/>
              </a:ext>
            </a:extLst>
          </p:cNvPr>
          <p:cNvSpPr>
            <a:spLocks noGrp="1"/>
          </p:cNvSpPr>
          <p:nvPr>
            <p:ph type="title"/>
          </p:nvPr>
        </p:nvSpPr>
        <p:spPr/>
        <p:txBody>
          <a:bodyPr/>
          <a:lstStyle/>
          <a:p>
            <a:r>
              <a:rPr lang="en-US" dirty="0">
                <a:solidFill>
                  <a:schemeClr val="tx1"/>
                </a:solidFill>
                <a:latin typeface="Sitka Text" panose="02000505000000020004" pitchFamily="2" charset="0"/>
              </a:rPr>
              <a:t>Trustee</a:t>
            </a:r>
          </a:p>
        </p:txBody>
      </p:sp>
      <p:sp>
        <p:nvSpPr>
          <p:cNvPr id="3" name="Content Placeholder 2">
            <a:extLst>
              <a:ext uri="{FF2B5EF4-FFF2-40B4-BE49-F238E27FC236}">
                <a16:creationId xmlns:a16="http://schemas.microsoft.com/office/drawing/2014/main" id="{B6B4C1FF-15D4-4D65-9F65-95CABFB67411}"/>
              </a:ext>
            </a:extLst>
          </p:cNvPr>
          <p:cNvSpPr>
            <a:spLocks noGrp="1"/>
          </p:cNvSpPr>
          <p:nvPr>
            <p:ph idx="1"/>
          </p:nvPr>
        </p:nvSpPr>
        <p:spPr/>
        <p:txBody>
          <a:bodyPr>
            <a:normAutofit/>
          </a:bodyPr>
          <a:lstStyle/>
          <a:p>
            <a:pPr>
              <a:buFont typeface="Wingdings" panose="05000000000000000000" pitchFamily="2" charset="2"/>
              <a:buChar char="v"/>
            </a:pPr>
            <a:r>
              <a:rPr lang="en-US" sz="3600" dirty="0">
                <a:latin typeface="Sitka Text" panose="02000505000000020004" pitchFamily="2" charset="0"/>
              </a:rPr>
              <a:t> What can the trustee do? </a:t>
            </a:r>
          </a:p>
          <a:p>
            <a:pPr>
              <a:buFont typeface="Wingdings" panose="05000000000000000000" pitchFamily="2" charset="2"/>
              <a:buChar char="v"/>
            </a:pPr>
            <a:r>
              <a:rPr lang="en-US" sz="3600" dirty="0">
                <a:latin typeface="Sitka Text" panose="02000505000000020004" pitchFamily="2" charset="0"/>
              </a:rPr>
              <a:t> What can’t the trustee do? </a:t>
            </a:r>
          </a:p>
        </p:txBody>
      </p:sp>
    </p:spTree>
    <p:extLst>
      <p:ext uri="{BB962C8B-B14F-4D97-AF65-F5344CB8AC3E}">
        <p14:creationId xmlns:p14="http://schemas.microsoft.com/office/powerpoint/2010/main" val="40747022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C572CD-0685-48F7-A237-FCCF5C3DF8A2}"/>
              </a:ext>
            </a:extLst>
          </p:cNvPr>
          <p:cNvSpPr/>
          <p:nvPr/>
        </p:nvSpPr>
        <p:spPr>
          <a:xfrm>
            <a:off x="4749317" y="157567"/>
            <a:ext cx="2693366" cy="923330"/>
          </a:xfrm>
          <a:prstGeom prst="rect">
            <a:avLst/>
          </a:prstGeom>
        </p:spPr>
        <p:txBody>
          <a:bodyPr wrap="none">
            <a:spAutoFit/>
          </a:bodyPr>
          <a:lstStyle/>
          <a:p>
            <a:pPr algn="ctr"/>
            <a:r>
              <a:rPr lang="en-US" sz="5400" b="1" dirty="0">
                <a:ln w="9525">
                  <a:solidFill>
                    <a:srgbClr val="FF0066"/>
                  </a:solidFill>
                  <a:prstDash val="solid"/>
                </a:ln>
                <a:solidFill>
                  <a:srgbClr val="003399"/>
                </a:solidFill>
                <a:effectLst>
                  <a:outerShdw blurRad="12700" dist="38100" dir="2700000" algn="tl" rotWithShape="0">
                    <a:schemeClr val="bg1">
                      <a:lumMod val="50000"/>
                    </a:schemeClr>
                  </a:outerShdw>
                </a:effectLst>
                <a:latin typeface="Century Gothic" panose="020B0502020202020204" pitchFamily="34" charset="0"/>
              </a:rPr>
              <a:t>TRUSTEE</a:t>
            </a:r>
            <a:endParaRPr lang="en-US" sz="5400" dirty="0">
              <a:ln>
                <a:solidFill>
                  <a:srgbClr val="FF0066"/>
                </a:solidFill>
              </a:ln>
            </a:endParaRPr>
          </a:p>
        </p:txBody>
      </p:sp>
      <p:sp>
        <p:nvSpPr>
          <p:cNvPr id="6" name="Ribbon: Tilted Up 5">
            <a:extLst>
              <a:ext uri="{FF2B5EF4-FFF2-40B4-BE49-F238E27FC236}">
                <a16:creationId xmlns:a16="http://schemas.microsoft.com/office/drawing/2014/main" id="{B1688ED7-0E02-4D0E-904E-4C03BFFD3CAD}"/>
              </a:ext>
            </a:extLst>
          </p:cNvPr>
          <p:cNvSpPr/>
          <p:nvPr/>
        </p:nvSpPr>
        <p:spPr>
          <a:xfrm>
            <a:off x="5232982" y="984106"/>
            <a:ext cx="1719843" cy="461666"/>
          </a:xfrm>
          <a:prstGeom prst="ribbon2">
            <a:avLst/>
          </a:prstGeom>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Century Gothic" panose="020B0502020202020204" pitchFamily="34" charset="0"/>
              </a:rPr>
              <a:t>WHO</a:t>
            </a:r>
          </a:p>
        </p:txBody>
      </p:sp>
      <p:sp>
        <p:nvSpPr>
          <p:cNvPr id="7" name="Rectangle 6">
            <a:extLst>
              <a:ext uri="{FF2B5EF4-FFF2-40B4-BE49-F238E27FC236}">
                <a16:creationId xmlns:a16="http://schemas.microsoft.com/office/drawing/2014/main" id="{9A686A33-E3E6-4CA3-86CD-0CBC446AFB37}"/>
              </a:ext>
            </a:extLst>
          </p:cNvPr>
          <p:cNvSpPr/>
          <p:nvPr/>
        </p:nvSpPr>
        <p:spPr>
          <a:xfrm>
            <a:off x="4389984" y="1511543"/>
            <a:ext cx="3405837" cy="369332"/>
          </a:xfrm>
          <a:prstGeom prst="rect">
            <a:avLst/>
          </a:prstGeom>
        </p:spPr>
        <p:txBody>
          <a:bodyPr wrap="square">
            <a:spAutoFit/>
          </a:bodyPr>
          <a:lstStyle/>
          <a:p>
            <a:pPr algn="ctr"/>
            <a:r>
              <a:rPr lang="en-US" b="1" dirty="0">
                <a:ln w="0"/>
                <a:solidFill>
                  <a:srgbClr val="003399"/>
                </a:solidFill>
                <a:effectLst>
                  <a:outerShdw blurRad="38100" dist="25400" dir="5400000" algn="ctr" rotWithShape="0">
                    <a:srgbClr val="6E747A">
                      <a:alpha val="43000"/>
                    </a:srgbClr>
                  </a:outerShdw>
                </a:effectLst>
                <a:latin typeface="Century Gothic" panose="020B0502020202020204" pitchFamily="34" charset="0"/>
              </a:rPr>
              <a:t>PERSON GIVEN THE POWER</a:t>
            </a:r>
            <a:endParaRPr lang="en-US" b="1" dirty="0">
              <a:ln w="0"/>
              <a:solidFill>
                <a:srgbClr val="003399"/>
              </a:solidFill>
              <a:effectLst>
                <a:outerShdw blurRad="38100" dist="25400" dir="5400000" algn="ctr" rotWithShape="0">
                  <a:srgbClr val="6E747A">
                    <a:alpha val="43000"/>
                  </a:srgbClr>
                </a:outerShdw>
              </a:effectLst>
            </a:endParaRPr>
          </a:p>
        </p:txBody>
      </p:sp>
      <p:pic>
        <p:nvPicPr>
          <p:cNvPr id="8" name="Graphic 7" descr="Grinning Face with No Fill">
            <a:extLst>
              <a:ext uri="{FF2B5EF4-FFF2-40B4-BE49-F238E27FC236}">
                <a16:creationId xmlns:a16="http://schemas.microsoft.com/office/drawing/2014/main" id="{72ABAF0A-819C-4C64-B258-9FAE4FBF99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37733" y="1766465"/>
            <a:ext cx="704150" cy="704150"/>
          </a:xfrm>
          <a:prstGeom prst="rect">
            <a:avLst/>
          </a:prstGeom>
        </p:spPr>
      </p:pic>
      <p:pic>
        <p:nvPicPr>
          <p:cNvPr id="30" name="Graphic 29" descr="Grinning Face with No Fill">
            <a:extLst>
              <a:ext uri="{FF2B5EF4-FFF2-40B4-BE49-F238E27FC236}">
                <a16:creationId xmlns:a16="http://schemas.microsoft.com/office/drawing/2014/main" id="{87F644FF-ACC4-40DD-96C3-5F3950F82B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37733" y="4994382"/>
            <a:ext cx="704150" cy="704150"/>
          </a:xfrm>
          <a:prstGeom prst="rect">
            <a:avLst/>
          </a:prstGeom>
        </p:spPr>
      </p:pic>
      <p:grpSp>
        <p:nvGrpSpPr>
          <p:cNvPr id="34" name="Group 33">
            <a:extLst>
              <a:ext uri="{FF2B5EF4-FFF2-40B4-BE49-F238E27FC236}">
                <a16:creationId xmlns:a16="http://schemas.microsoft.com/office/drawing/2014/main" id="{75DAD18E-1C9D-4416-A8F0-6510B83D928F}"/>
              </a:ext>
            </a:extLst>
          </p:cNvPr>
          <p:cNvGrpSpPr/>
          <p:nvPr/>
        </p:nvGrpSpPr>
        <p:grpSpPr>
          <a:xfrm>
            <a:off x="9679595" y="5419375"/>
            <a:ext cx="2122914" cy="709600"/>
            <a:chOff x="8399824" y="4968031"/>
            <a:chExt cx="2122914" cy="709600"/>
          </a:xfrm>
        </p:grpSpPr>
        <p:pic>
          <p:nvPicPr>
            <p:cNvPr id="31" name="Graphic 30" descr="Grinning Face with No Fill">
              <a:extLst>
                <a:ext uri="{FF2B5EF4-FFF2-40B4-BE49-F238E27FC236}">
                  <a16:creationId xmlns:a16="http://schemas.microsoft.com/office/drawing/2014/main" id="{A838E07A-1A9B-4AD7-AA35-0D5CFC0C47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18588" y="4973481"/>
              <a:ext cx="704150" cy="704150"/>
            </a:xfrm>
            <a:prstGeom prst="rect">
              <a:avLst/>
            </a:prstGeom>
          </p:spPr>
        </p:pic>
        <p:pic>
          <p:nvPicPr>
            <p:cNvPr id="32" name="Graphic 31" descr="Grinning Face with No Fill">
              <a:extLst>
                <a:ext uri="{FF2B5EF4-FFF2-40B4-BE49-F238E27FC236}">
                  <a16:creationId xmlns:a16="http://schemas.microsoft.com/office/drawing/2014/main" id="{5D0DCD0D-E6BC-4C68-9CC8-0BD17DEA64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02003" y="4968031"/>
              <a:ext cx="704150" cy="704150"/>
            </a:xfrm>
            <a:prstGeom prst="rect">
              <a:avLst/>
            </a:prstGeom>
          </p:spPr>
        </p:pic>
        <p:pic>
          <p:nvPicPr>
            <p:cNvPr id="33" name="Graphic 32" descr="Grinning Face with No Fill">
              <a:extLst>
                <a:ext uri="{FF2B5EF4-FFF2-40B4-BE49-F238E27FC236}">
                  <a16:creationId xmlns:a16="http://schemas.microsoft.com/office/drawing/2014/main" id="{245D6267-5CA2-4857-8720-CC7A140084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99824" y="4968031"/>
              <a:ext cx="704150" cy="704150"/>
            </a:xfrm>
            <a:prstGeom prst="rect">
              <a:avLst/>
            </a:prstGeom>
          </p:spPr>
        </p:pic>
      </p:grpSp>
      <p:grpSp>
        <p:nvGrpSpPr>
          <p:cNvPr id="65" name="Group 64">
            <a:extLst>
              <a:ext uri="{FF2B5EF4-FFF2-40B4-BE49-F238E27FC236}">
                <a16:creationId xmlns:a16="http://schemas.microsoft.com/office/drawing/2014/main" id="{29AECDA5-1749-41A4-A0EC-3051F53CC1B4}"/>
              </a:ext>
            </a:extLst>
          </p:cNvPr>
          <p:cNvGrpSpPr/>
          <p:nvPr/>
        </p:nvGrpSpPr>
        <p:grpSpPr>
          <a:xfrm>
            <a:off x="1521761" y="2256269"/>
            <a:ext cx="9198108" cy="2371115"/>
            <a:chOff x="1521761" y="2256269"/>
            <a:chExt cx="9198108" cy="2371115"/>
          </a:xfrm>
        </p:grpSpPr>
        <p:grpSp>
          <p:nvGrpSpPr>
            <p:cNvPr id="28" name="Group 27">
              <a:extLst>
                <a:ext uri="{FF2B5EF4-FFF2-40B4-BE49-F238E27FC236}">
                  <a16:creationId xmlns:a16="http://schemas.microsoft.com/office/drawing/2014/main" id="{9EC50AB6-9F17-4FB7-B351-0B3D11795EAC}"/>
                </a:ext>
              </a:extLst>
            </p:cNvPr>
            <p:cNvGrpSpPr/>
            <p:nvPr/>
          </p:nvGrpSpPr>
          <p:grpSpPr>
            <a:xfrm>
              <a:off x="2070327" y="2256269"/>
              <a:ext cx="8045150" cy="2068299"/>
              <a:chOff x="1997208" y="2818437"/>
              <a:chExt cx="8045150" cy="2068299"/>
            </a:xfrm>
          </p:grpSpPr>
          <p:sp>
            <p:nvSpPr>
              <p:cNvPr id="9" name="Rectangle 8">
                <a:extLst>
                  <a:ext uri="{FF2B5EF4-FFF2-40B4-BE49-F238E27FC236}">
                    <a16:creationId xmlns:a16="http://schemas.microsoft.com/office/drawing/2014/main" id="{F67B949A-17D3-4EF5-A08A-D1B8ED319A8A}"/>
                  </a:ext>
                </a:extLst>
              </p:cNvPr>
              <p:cNvSpPr/>
              <p:nvPr/>
            </p:nvSpPr>
            <p:spPr>
              <a:xfrm>
                <a:off x="4313771" y="2951257"/>
                <a:ext cx="3405837" cy="369332"/>
              </a:xfrm>
              <a:prstGeom prst="rect">
                <a:avLst/>
              </a:prstGeom>
            </p:spPr>
            <p:txBody>
              <a:bodyPr wrap="square">
                <a:spAutoFit/>
              </a:bodyPr>
              <a:lstStyle/>
              <a:p>
                <a:pPr algn="ctr"/>
                <a:r>
                  <a:rPr lang="en-US" b="1" dirty="0">
                    <a:ln w="0"/>
                    <a:solidFill>
                      <a:srgbClr val="003399"/>
                    </a:solidFill>
                    <a:effectLst>
                      <a:outerShdw blurRad="38100" dist="25400" dir="5400000" algn="ctr" rotWithShape="0">
                        <a:srgbClr val="6E747A">
                          <a:alpha val="43000"/>
                        </a:srgbClr>
                      </a:outerShdw>
                    </a:effectLst>
                    <a:latin typeface="Century Gothic" panose="020B0502020202020204" pitchFamily="34" charset="0"/>
                  </a:rPr>
                  <a:t>TO MANAGE &amp; ADMINSTRATE</a:t>
                </a:r>
                <a:endParaRPr lang="en-US" b="1" dirty="0">
                  <a:ln w="0"/>
                  <a:solidFill>
                    <a:srgbClr val="003399"/>
                  </a:solidFill>
                  <a:effectLst>
                    <a:outerShdw blurRad="38100" dist="25400" dir="5400000" algn="ctr" rotWithShape="0">
                      <a:srgbClr val="6E747A">
                        <a:alpha val="43000"/>
                      </a:srgbClr>
                    </a:outerShdw>
                  </a:effectLst>
                </a:endParaRPr>
              </a:p>
            </p:txBody>
          </p:sp>
          <p:sp>
            <p:nvSpPr>
              <p:cNvPr id="10" name="Arrow: Down 9">
                <a:extLst>
                  <a:ext uri="{FF2B5EF4-FFF2-40B4-BE49-F238E27FC236}">
                    <a16:creationId xmlns:a16="http://schemas.microsoft.com/office/drawing/2014/main" id="{03569509-3EB9-4575-98AB-63B0ABE9E06D}"/>
                  </a:ext>
                </a:extLst>
              </p:cNvPr>
              <p:cNvSpPr/>
              <p:nvPr/>
            </p:nvSpPr>
            <p:spPr>
              <a:xfrm rot="5400000">
                <a:off x="3240506" y="2399110"/>
                <a:ext cx="304800" cy="1404358"/>
              </a:xfrm>
              <a:prstGeom prst="downArrow">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Down 11">
                <a:extLst>
                  <a:ext uri="{FF2B5EF4-FFF2-40B4-BE49-F238E27FC236}">
                    <a16:creationId xmlns:a16="http://schemas.microsoft.com/office/drawing/2014/main" id="{641804E8-57B6-4B86-BE1D-2D34C5E949F2}"/>
                  </a:ext>
                </a:extLst>
              </p:cNvPr>
              <p:cNvSpPr/>
              <p:nvPr/>
            </p:nvSpPr>
            <p:spPr>
              <a:xfrm rot="16200000">
                <a:off x="8526380" y="2433744"/>
                <a:ext cx="304800" cy="1404358"/>
              </a:xfrm>
              <a:prstGeom prst="downArrow">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Down 12">
                <a:extLst>
                  <a:ext uri="{FF2B5EF4-FFF2-40B4-BE49-F238E27FC236}">
                    <a16:creationId xmlns:a16="http://schemas.microsoft.com/office/drawing/2014/main" id="{C1A13150-EB84-4BD4-8C4B-57DA7802B277}"/>
                  </a:ext>
                </a:extLst>
              </p:cNvPr>
              <p:cNvSpPr/>
              <p:nvPr/>
            </p:nvSpPr>
            <p:spPr>
              <a:xfrm rot="2235282">
                <a:off x="4606559" y="3288208"/>
                <a:ext cx="368341" cy="829454"/>
              </a:xfrm>
              <a:prstGeom prst="downArrow">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Down 13">
                <a:extLst>
                  <a:ext uri="{FF2B5EF4-FFF2-40B4-BE49-F238E27FC236}">
                    <a16:creationId xmlns:a16="http://schemas.microsoft.com/office/drawing/2014/main" id="{BD44EA87-A1D3-412D-A48A-26DFDBC0CF2A}"/>
                  </a:ext>
                </a:extLst>
              </p:cNvPr>
              <p:cNvSpPr/>
              <p:nvPr/>
            </p:nvSpPr>
            <p:spPr>
              <a:xfrm>
                <a:off x="5911827" y="3340965"/>
                <a:ext cx="368341" cy="829454"/>
              </a:xfrm>
              <a:prstGeom prst="downArrow">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Down 14">
                <a:extLst>
                  <a:ext uri="{FF2B5EF4-FFF2-40B4-BE49-F238E27FC236}">
                    <a16:creationId xmlns:a16="http://schemas.microsoft.com/office/drawing/2014/main" id="{AD83A2BC-E758-44CD-AD48-1A82D5575435}"/>
                  </a:ext>
                </a:extLst>
              </p:cNvPr>
              <p:cNvSpPr/>
              <p:nvPr/>
            </p:nvSpPr>
            <p:spPr>
              <a:xfrm rot="19490303">
                <a:off x="7225348" y="3294954"/>
                <a:ext cx="368341" cy="829454"/>
              </a:xfrm>
              <a:prstGeom prst="downArrow">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descr="Coins">
                <a:extLst>
                  <a:ext uri="{FF2B5EF4-FFF2-40B4-BE49-F238E27FC236}">
                    <a16:creationId xmlns:a16="http://schemas.microsoft.com/office/drawing/2014/main" id="{B04DD351-DD51-4610-BB93-85FD3BF2D6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69929" y="4029349"/>
                <a:ext cx="529042" cy="529042"/>
              </a:xfrm>
              <a:prstGeom prst="rect">
                <a:avLst/>
              </a:prstGeom>
            </p:spPr>
          </p:pic>
          <p:pic>
            <p:nvPicPr>
              <p:cNvPr id="19" name="Graphic 18" descr="Piggy Bank">
                <a:extLst>
                  <a:ext uri="{FF2B5EF4-FFF2-40B4-BE49-F238E27FC236}">
                    <a16:creationId xmlns:a16="http://schemas.microsoft.com/office/drawing/2014/main" id="{C839E171-9690-40A9-93BC-EC9BF5114B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80656" y="4050340"/>
                <a:ext cx="614209" cy="614209"/>
              </a:xfrm>
              <a:prstGeom prst="rect">
                <a:avLst/>
              </a:prstGeom>
            </p:spPr>
          </p:pic>
          <p:pic>
            <p:nvPicPr>
              <p:cNvPr id="21" name="Graphic 20" descr="Document">
                <a:extLst>
                  <a:ext uri="{FF2B5EF4-FFF2-40B4-BE49-F238E27FC236}">
                    <a16:creationId xmlns:a16="http://schemas.microsoft.com/office/drawing/2014/main" id="{94330F5A-155B-455C-B8AF-C547B6DC9CA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91657" y="4272527"/>
                <a:ext cx="614209" cy="614209"/>
              </a:xfrm>
              <a:prstGeom prst="rect">
                <a:avLst/>
              </a:prstGeom>
            </p:spPr>
          </p:pic>
          <p:pic>
            <p:nvPicPr>
              <p:cNvPr id="25" name="Graphic 24" descr="Heart">
                <a:extLst>
                  <a:ext uri="{FF2B5EF4-FFF2-40B4-BE49-F238E27FC236}">
                    <a16:creationId xmlns:a16="http://schemas.microsoft.com/office/drawing/2014/main" id="{38D4E8FE-DEB1-4A3C-AA9A-1AF06C95CF9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997208" y="2818437"/>
                <a:ext cx="614209" cy="614209"/>
              </a:xfrm>
              <a:prstGeom prst="rect">
                <a:avLst/>
              </a:prstGeom>
            </p:spPr>
          </p:pic>
          <p:pic>
            <p:nvPicPr>
              <p:cNvPr id="27" name="Graphic 26" descr="Present">
                <a:extLst>
                  <a:ext uri="{FF2B5EF4-FFF2-40B4-BE49-F238E27FC236}">
                    <a16:creationId xmlns:a16="http://schemas.microsoft.com/office/drawing/2014/main" id="{306BBE61-8B42-4FEE-AD66-54840117DC6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501273" y="2865380"/>
                <a:ext cx="541085" cy="541085"/>
              </a:xfrm>
              <a:prstGeom prst="rect">
                <a:avLst/>
              </a:prstGeom>
            </p:spPr>
          </p:pic>
        </p:grpSp>
        <p:sp>
          <p:nvSpPr>
            <p:cNvPr id="36" name="Rectangle 35">
              <a:extLst>
                <a:ext uri="{FF2B5EF4-FFF2-40B4-BE49-F238E27FC236}">
                  <a16:creationId xmlns:a16="http://schemas.microsoft.com/office/drawing/2014/main" id="{24D073E0-5620-4BE0-831F-6588F2FB7624}"/>
                </a:ext>
              </a:extLst>
            </p:cNvPr>
            <p:cNvSpPr/>
            <p:nvPr/>
          </p:nvSpPr>
          <p:spPr>
            <a:xfrm>
              <a:off x="1521761" y="2794839"/>
              <a:ext cx="1643949" cy="369332"/>
            </a:xfrm>
            <a:prstGeom prst="rect">
              <a:avLst/>
            </a:prstGeom>
          </p:spPr>
          <p:txBody>
            <a:bodyPr wrap="square">
              <a:spAutoFit/>
            </a:bodyPr>
            <a:lstStyle/>
            <a:p>
              <a:pPr algn="ctr"/>
              <a:r>
                <a:rPr lang="en-US" dirty="0">
                  <a:ln w="0"/>
                  <a:solidFill>
                    <a:srgbClr val="003399"/>
                  </a:solidFill>
                  <a:effectLst>
                    <a:outerShdw blurRad="38100" dist="38100" dir="2700000" algn="tl">
                      <a:srgbClr val="000000">
                        <a:alpha val="43137"/>
                      </a:srgbClr>
                    </a:outerShdw>
                  </a:effectLst>
                  <a:latin typeface="Century Gothic" panose="020B0502020202020204" pitchFamily="34" charset="0"/>
                </a:rPr>
                <a:t>CHARITIES</a:t>
              </a:r>
              <a:endParaRPr lang="en-US" dirty="0">
                <a:ln w="0"/>
                <a:solidFill>
                  <a:srgbClr val="003399"/>
                </a:solidFill>
                <a:effectLst>
                  <a:outerShdw blurRad="38100" dist="38100" dir="2700000" algn="tl">
                    <a:srgbClr val="000000">
                      <a:alpha val="43137"/>
                    </a:srgbClr>
                  </a:outerShdw>
                </a:effectLst>
              </a:endParaRPr>
            </a:p>
          </p:txBody>
        </p:sp>
        <p:sp>
          <p:nvSpPr>
            <p:cNvPr id="37" name="Rectangle 36">
              <a:extLst>
                <a:ext uri="{FF2B5EF4-FFF2-40B4-BE49-F238E27FC236}">
                  <a16:creationId xmlns:a16="http://schemas.microsoft.com/office/drawing/2014/main" id="{8AEAEB6D-99B1-480C-A1BB-2A65E305BDE2}"/>
                </a:ext>
              </a:extLst>
            </p:cNvPr>
            <p:cNvSpPr/>
            <p:nvPr/>
          </p:nvSpPr>
          <p:spPr>
            <a:xfrm>
              <a:off x="3551959" y="3970171"/>
              <a:ext cx="1643949" cy="369332"/>
            </a:xfrm>
            <a:prstGeom prst="rect">
              <a:avLst/>
            </a:prstGeom>
          </p:spPr>
          <p:txBody>
            <a:bodyPr wrap="square">
              <a:spAutoFit/>
            </a:bodyPr>
            <a:lstStyle/>
            <a:p>
              <a:pPr algn="ctr"/>
              <a:r>
                <a:rPr lang="en-US" dirty="0">
                  <a:ln w="0"/>
                  <a:solidFill>
                    <a:srgbClr val="003399"/>
                  </a:solidFill>
                  <a:effectLst>
                    <a:outerShdw blurRad="38100" dist="38100" dir="2700000" algn="tl">
                      <a:srgbClr val="000000">
                        <a:alpha val="43137"/>
                      </a:srgbClr>
                    </a:outerShdw>
                  </a:effectLst>
                  <a:latin typeface="Century Gothic" panose="020B0502020202020204" pitchFamily="34" charset="0"/>
                </a:rPr>
                <a:t>TRUST FUNDS</a:t>
              </a:r>
              <a:endParaRPr lang="en-US" dirty="0">
                <a:ln w="0"/>
                <a:solidFill>
                  <a:srgbClr val="003399"/>
                </a:solidFill>
                <a:effectLst>
                  <a:outerShdw blurRad="38100" dist="38100" dir="2700000" algn="tl">
                    <a:srgbClr val="000000">
                      <a:alpha val="43137"/>
                    </a:srgbClr>
                  </a:outerShdw>
                </a:effectLst>
              </a:endParaRPr>
            </a:p>
          </p:txBody>
        </p:sp>
        <p:sp>
          <p:nvSpPr>
            <p:cNvPr id="38" name="Rectangle 37">
              <a:extLst>
                <a:ext uri="{FF2B5EF4-FFF2-40B4-BE49-F238E27FC236}">
                  <a16:creationId xmlns:a16="http://schemas.microsoft.com/office/drawing/2014/main" id="{B798BA8D-26EF-46F3-AC8A-39C8FCDAD61A}"/>
                </a:ext>
              </a:extLst>
            </p:cNvPr>
            <p:cNvSpPr/>
            <p:nvPr/>
          </p:nvSpPr>
          <p:spPr>
            <a:xfrm>
              <a:off x="8892436" y="2886520"/>
              <a:ext cx="1827433" cy="369332"/>
            </a:xfrm>
            <a:prstGeom prst="rect">
              <a:avLst/>
            </a:prstGeom>
          </p:spPr>
          <p:txBody>
            <a:bodyPr wrap="square">
              <a:spAutoFit/>
            </a:bodyPr>
            <a:lstStyle/>
            <a:p>
              <a:pPr algn="ctr"/>
              <a:r>
                <a:rPr lang="en-US" dirty="0">
                  <a:ln w="0"/>
                  <a:solidFill>
                    <a:srgbClr val="003399"/>
                  </a:solidFill>
                  <a:effectLst>
                    <a:outerShdw blurRad="38100" dist="38100" dir="2700000" algn="tl">
                      <a:srgbClr val="000000">
                        <a:alpha val="43137"/>
                      </a:srgbClr>
                    </a:outerShdw>
                  </a:effectLst>
                  <a:latin typeface="Century Gothic" panose="020B0502020202020204" pitchFamily="34" charset="0"/>
                </a:rPr>
                <a:t>OTHER THINGS</a:t>
              </a:r>
              <a:endParaRPr lang="en-US" dirty="0">
                <a:ln w="0"/>
                <a:solidFill>
                  <a:srgbClr val="003399"/>
                </a:solidFill>
                <a:effectLst>
                  <a:outerShdw blurRad="38100" dist="38100" dir="2700000" algn="tl">
                    <a:srgbClr val="000000">
                      <a:alpha val="43137"/>
                    </a:srgbClr>
                  </a:outerShdw>
                </a:effectLst>
              </a:endParaRPr>
            </a:p>
          </p:txBody>
        </p:sp>
        <p:sp>
          <p:nvSpPr>
            <p:cNvPr id="39" name="Rectangle 38">
              <a:extLst>
                <a:ext uri="{FF2B5EF4-FFF2-40B4-BE49-F238E27FC236}">
                  <a16:creationId xmlns:a16="http://schemas.microsoft.com/office/drawing/2014/main" id="{4704B681-1961-482F-A6A8-ACF35CFFFC07}"/>
                </a:ext>
              </a:extLst>
            </p:cNvPr>
            <p:cNvSpPr/>
            <p:nvPr/>
          </p:nvSpPr>
          <p:spPr>
            <a:xfrm>
              <a:off x="7148838" y="4040331"/>
              <a:ext cx="1643949" cy="369332"/>
            </a:xfrm>
            <a:prstGeom prst="rect">
              <a:avLst/>
            </a:prstGeom>
          </p:spPr>
          <p:txBody>
            <a:bodyPr wrap="square">
              <a:spAutoFit/>
            </a:bodyPr>
            <a:lstStyle/>
            <a:p>
              <a:pPr algn="ctr"/>
              <a:r>
                <a:rPr lang="en-US" dirty="0">
                  <a:ln w="0"/>
                  <a:solidFill>
                    <a:srgbClr val="003399"/>
                  </a:solidFill>
                  <a:effectLst>
                    <a:outerShdw blurRad="38100" dist="38100" dir="2700000" algn="tl">
                      <a:srgbClr val="000000">
                        <a:alpha val="43137"/>
                      </a:srgbClr>
                    </a:outerShdw>
                  </a:effectLst>
                  <a:latin typeface="Century Gothic" panose="020B0502020202020204" pitchFamily="34" charset="0"/>
                </a:rPr>
                <a:t>PENSIONS</a:t>
              </a:r>
              <a:endParaRPr lang="en-US" dirty="0">
                <a:ln w="0"/>
                <a:solidFill>
                  <a:srgbClr val="003399"/>
                </a:solidFill>
                <a:effectLst>
                  <a:outerShdw blurRad="38100" dist="38100" dir="2700000" algn="tl">
                    <a:srgbClr val="000000">
                      <a:alpha val="43137"/>
                    </a:srgbClr>
                  </a:outerShdw>
                </a:effectLst>
              </a:endParaRPr>
            </a:p>
          </p:txBody>
        </p:sp>
        <p:sp>
          <p:nvSpPr>
            <p:cNvPr id="40" name="Rectangle 39">
              <a:extLst>
                <a:ext uri="{FF2B5EF4-FFF2-40B4-BE49-F238E27FC236}">
                  <a16:creationId xmlns:a16="http://schemas.microsoft.com/office/drawing/2014/main" id="{A5683A64-8F68-497F-9B6C-B063B2278798}"/>
                </a:ext>
              </a:extLst>
            </p:cNvPr>
            <p:cNvSpPr/>
            <p:nvPr/>
          </p:nvSpPr>
          <p:spPr>
            <a:xfrm>
              <a:off x="5352145" y="4258052"/>
              <a:ext cx="1643949" cy="369332"/>
            </a:xfrm>
            <a:prstGeom prst="rect">
              <a:avLst/>
            </a:prstGeom>
          </p:spPr>
          <p:txBody>
            <a:bodyPr wrap="square">
              <a:spAutoFit/>
            </a:bodyPr>
            <a:lstStyle/>
            <a:p>
              <a:pPr algn="ctr"/>
              <a:r>
                <a:rPr lang="en-US" dirty="0">
                  <a:ln w="0"/>
                  <a:solidFill>
                    <a:srgbClr val="003399"/>
                  </a:solidFill>
                  <a:effectLst>
                    <a:outerShdw blurRad="38100" dist="38100" dir="2700000" algn="tl">
                      <a:srgbClr val="000000">
                        <a:alpha val="43137"/>
                      </a:srgbClr>
                    </a:outerShdw>
                  </a:effectLst>
                  <a:latin typeface="Century Gothic" panose="020B0502020202020204" pitchFamily="34" charset="0"/>
                </a:rPr>
                <a:t>WILLS</a:t>
              </a:r>
              <a:endParaRPr lang="en-US" dirty="0">
                <a:ln w="0"/>
                <a:solidFill>
                  <a:srgbClr val="003399"/>
                </a:solidFill>
                <a:effectLst>
                  <a:outerShdw blurRad="38100" dist="38100" dir="2700000" algn="tl">
                    <a:srgbClr val="000000">
                      <a:alpha val="43137"/>
                    </a:srgbClr>
                  </a:outerShdw>
                </a:effectLst>
              </a:endParaRPr>
            </a:p>
          </p:txBody>
        </p:sp>
      </p:grpSp>
      <p:sp>
        <p:nvSpPr>
          <p:cNvPr id="41" name="Arrow: Down 40">
            <a:extLst>
              <a:ext uri="{FF2B5EF4-FFF2-40B4-BE49-F238E27FC236}">
                <a16:creationId xmlns:a16="http://schemas.microsoft.com/office/drawing/2014/main" id="{A9C2BCFD-613B-4E01-9E2D-67576CE76EC7}"/>
              </a:ext>
            </a:extLst>
          </p:cNvPr>
          <p:cNvSpPr/>
          <p:nvPr/>
        </p:nvSpPr>
        <p:spPr>
          <a:xfrm rot="2618205">
            <a:off x="5829656" y="5647929"/>
            <a:ext cx="169894" cy="366869"/>
          </a:xfrm>
          <a:prstGeom prst="downArrow">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3" name="Graphic 42" descr="Bank">
            <a:extLst>
              <a:ext uri="{FF2B5EF4-FFF2-40B4-BE49-F238E27FC236}">
                <a16:creationId xmlns:a16="http://schemas.microsoft.com/office/drawing/2014/main" id="{30AA4D05-8609-45C8-834E-BAF651F90E2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329468" y="5910533"/>
            <a:ext cx="643097" cy="643097"/>
          </a:xfrm>
          <a:prstGeom prst="rect">
            <a:avLst/>
          </a:prstGeom>
        </p:spPr>
      </p:pic>
      <p:sp>
        <p:nvSpPr>
          <p:cNvPr id="44" name="Arrow: Down 43">
            <a:extLst>
              <a:ext uri="{FF2B5EF4-FFF2-40B4-BE49-F238E27FC236}">
                <a16:creationId xmlns:a16="http://schemas.microsoft.com/office/drawing/2014/main" id="{7DE5CE71-93DC-4349-9281-CC49E88906A1}"/>
              </a:ext>
            </a:extLst>
          </p:cNvPr>
          <p:cNvSpPr/>
          <p:nvPr/>
        </p:nvSpPr>
        <p:spPr>
          <a:xfrm rot="16200000">
            <a:off x="6013091" y="6066261"/>
            <a:ext cx="169894" cy="366869"/>
          </a:xfrm>
          <a:prstGeom prst="downArrow">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 name="Graphic 45" descr="Money">
            <a:extLst>
              <a:ext uri="{FF2B5EF4-FFF2-40B4-BE49-F238E27FC236}">
                <a16:creationId xmlns:a16="http://schemas.microsoft.com/office/drawing/2014/main" id="{F2EF8412-55E1-4501-A9C7-47D60047CE7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366253" y="5873894"/>
            <a:ext cx="643097" cy="643097"/>
          </a:xfrm>
          <a:prstGeom prst="rect">
            <a:avLst/>
          </a:prstGeom>
        </p:spPr>
      </p:pic>
      <p:sp>
        <p:nvSpPr>
          <p:cNvPr id="47" name="Rectangle 46">
            <a:extLst>
              <a:ext uri="{FF2B5EF4-FFF2-40B4-BE49-F238E27FC236}">
                <a16:creationId xmlns:a16="http://schemas.microsoft.com/office/drawing/2014/main" id="{1915940E-C397-42B3-AB3C-FD2591CA7ADE}"/>
              </a:ext>
            </a:extLst>
          </p:cNvPr>
          <p:cNvSpPr/>
          <p:nvPr/>
        </p:nvSpPr>
        <p:spPr>
          <a:xfrm>
            <a:off x="4533664" y="6088814"/>
            <a:ext cx="1072031" cy="369332"/>
          </a:xfrm>
          <a:prstGeom prst="rect">
            <a:avLst/>
          </a:prstGeom>
        </p:spPr>
        <p:txBody>
          <a:bodyPr wrap="square">
            <a:spAutoFit/>
          </a:bodyPr>
          <a:lstStyle/>
          <a:p>
            <a:pPr algn="ctr"/>
            <a:r>
              <a:rPr lang="en-US" b="1" dirty="0">
                <a:ln w="0"/>
                <a:solidFill>
                  <a:srgbClr val="003399"/>
                </a:solidFill>
                <a:effectLst>
                  <a:outerShdw blurRad="38100" dist="38100" dir="2700000" algn="tl">
                    <a:srgbClr val="000000">
                      <a:alpha val="43137"/>
                    </a:srgbClr>
                  </a:outerShdw>
                </a:effectLst>
                <a:latin typeface="Century Gothic" panose="020B0502020202020204" pitchFamily="34" charset="0"/>
              </a:rPr>
              <a:t>TRUST</a:t>
            </a:r>
            <a:endParaRPr lang="en-US" b="1" dirty="0">
              <a:ln w="0"/>
              <a:solidFill>
                <a:srgbClr val="003399"/>
              </a:solidFill>
              <a:effectLst>
                <a:outerShdw blurRad="38100" dist="38100" dir="2700000" algn="tl">
                  <a:srgbClr val="000000">
                    <a:alpha val="43137"/>
                  </a:srgbClr>
                </a:outerShdw>
              </a:effectLst>
            </a:endParaRPr>
          </a:p>
        </p:txBody>
      </p:sp>
      <p:sp>
        <p:nvSpPr>
          <p:cNvPr id="48" name="Rectangle 47">
            <a:extLst>
              <a:ext uri="{FF2B5EF4-FFF2-40B4-BE49-F238E27FC236}">
                <a16:creationId xmlns:a16="http://schemas.microsoft.com/office/drawing/2014/main" id="{F8796130-1CDC-44B9-8D84-C09BF7C212B8}"/>
              </a:ext>
            </a:extLst>
          </p:cNvPr>
          <p:cNvSpPr/>
          <p:nvPr/>
        </p:nvSpPr>
        <p:spPr>
          <a:xfrm>
            <a:off x="6888848" y="6098034"/>
            <a:ext cx="1072031" cy="369332"/>
          </a:xfrm>
          <a:prstGeom prst="rect">
            <a:avLst/>
          </a:prstGeom>
        </p:spPr>
        <p:txBody>
          <a:bodyPr wrap="square">
            <a:spAutoFit/>
          </a:bodyPr>
          <a:lstStyle/>
          <a:p>
            <a:pPr algn="ctr"/>
            <a:r>
              <a:rPr lang="en-US" b="1" dirty="0">
                <a:ln w="0"/>
                <a:solidFill>
                  <a:srgbClr val="003399"/>
                </a:solidFill>
                <a:effectLst>
                  <a:outerShdw blurRad="38100" dist="38100" dir="2700000" algn="tl">
                    <a:srgbClr val="000000">
                      <a:alpha val="43137"/>
                    </a:srgbClr>
                  </a:outerShdw>
                </a:effectLst>
                <a:latin typeface="Century Gothic" panose="020B0502020202020204" pitchFamily="34" charset="0"/>
              </a:rPr>
              <a:t>ASSETS</a:t>
            </a:r>
            <a:endParaRPr lang="en-US" b="1" dirty="0">
              <a:ln w="0"/>
              <a:solidFill>
                <a:srgbClr val="003399"/>
              </a:solidFill>
              <a:effectLst>
                <a:outerShdw blurRad="38100" dist="38100" dir="2700000" algn="tl">
                  <a:srgbClr val="000000">
                    <a:alpha val="43137"/>
                  </a:srgbClr>
                </a:outerShdw>
              </a:effectLst>
            </a:endParaRPr>
          </a:p>
        </p:txBody>
      </p:sp>
      <p:grpSp>
        <p:nvGrpSpPr>
          <p:cNvPr id="67" name="Group 66">
            <a:extLst>
              <a:ext uri="{FF2B5EF4-FFF2-40B4-BE49-F238E27FC236}">
                <a16:creationId xmlns:a16="http://schemas.microsoft.com/office/drawing/2014/main" id="{0FE0D888-C154-43BE-A42D-5152E73B7AE3}"/>
              </a:ext>
            </a:extLst>
          </p:cNvPr>
          <p:cNvGrpSpPr/>
          <p:nvPr/>
        </p:nvGrpSpPr>
        <p:grpSpPr>
          <a:xfrm>
            <a:off x="4091310" y="4592479"/>
            <a:ext cx="4013456" cy="1945109"/>
            <a:chOff x="4091310" y="4592479"/>
            <a:chExt cx="4013456" cy="1945109"/>
          </a:xfrm>
        </p:grpSpPr>
        <p:sp>
          <p:nvSpPr>
            <p:cNvPr id="29" name="Ribbon: Tilted Up 28">
              <a:extLst>
                <a:ext uri="{FF2B5EF4-FFF2-40B4-BE49-F238E27FC236}">
                  <a16:creationId xmlns:a16="http://schemas.microsoft.com/office/drawing/2014/main" id="{40225BC9-4FE5-47E4-A929-4FDBC05A17B8}"/>
                </a:ext>
              </a:extLst>
            </p:cNvPr>
            <p:cNvSpPr/>
            <p:nvPr/>
          </p:nvSpPr>
          <p:spPr>
            <a:xfrm>
              <a:off x="4135606" y="4592479"/>
              <a:ext cx="3914114" cy="461666"/>
            </a:xfrm>
            <a:prstGeom prst="ribbon2">
              <a:avLst/>
            </a:prstGeom>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Century Gothic" panose="020B0502020202020204" pitchFamily="34" charset="0"/>
                </a:rPr>
                <a:t>HOW IT WORKS</a:t>
              </a:r>
            </a:p>
          </p:txBody>
        </p:sp>
        <p:grpSp>
          <p:nvGrpSpPr>
            <p:cNvPr id="66" name="Group 65">
              <a:extLst>
                <a:ext uri="{FF2B5EF4-FFF2-40B4-BE49-F238E27FC236}">
                  <a16:creationId xmlns:a16="http://schemas.microsoft.com/office/drawing/2014/main" id="{49C91CE6-4418-4A9C-A846-A11EC14E2744}"/>
                </a:ext>
              </a:extLst>
            </p:cNvPr>
            <p:cNvGrpSpPr/>
            <p:nvPr/>
          </p:nvGrpSpPr>
          <p:grpSpPr>
            <a:xfrm>
              <a:off x="4091310" y="5322056"/>
              <a:ext cx="4013456" cy="1215532"/>
              <a:chOff x="4091310" y="5322056"/>
              <a:chExt cx="4013456" cy="1215532"/>
            </a:xfrm>
          </p:grpSpPr>
          <p:cxnSp>
            <p:nvCxnSpPr>
              <p:cNvPr id="52" name="Straight Connector 51">
                <a:extLst>
                  <a:ext uri="{FF2B5EF4-FFF2-40B4-BE49-F238E27FC236}">
                    <a16:creationId xmlns:a16="http://schemas.microsoft.com/office/drawing/2014/main" id="{B0DF16FC-DA04-467E-A683-D84592EC3315}"/>
                  </a:ext>
                </a:extLst>
              </p:cNvPr>
              <p:cNvCxnSpPr>
                <a:cxnSpLocks/>
              </p:cNvCxnSpPr>
              <p:nvPr/>
            </p:nvCxnSpPr>
            <p:spPr>
              <a:xfrm>
                <a:off x="4315638" y="6528648"/>
                <a:ext cx="3596879" cy="877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50" name="Double Bracket 49">
                <a:extLst>
                  <a:ext uri="{FF2B5EF4-FFF2-40B4-BE49-F238E27FC236}">
                    <a16:creationId xmlns:a16="http://schemas.microsoft.com/office/drawing/2014/main" id="{C15CC0DE-439D-46C3-9575-57A570ED46BC}"/>
                  </a:ext>
                </a:extLst>
              </p:cNvPr>
              <p:cNvSpPr/>
              <p:nvPr/>
            </p:nvSpPr>
            <p:spPr>
              <a:xfrm>
                <a:off x="4091310" y="5322056"/>
                <a:ext cx="4013456" cy="1215532"/>
              </a:xfrm>
              <a:prstGeom prst="bracketPair">
                <a:avLst/>
              </a:prstGeom>
              <a:ln w="2857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sp>
        <p:nvSpPr>
          <p:cNvPr id="58" name="Arrow: Down 57">
            <a:extLst>
              <a:ext uri="{FF2B5EF4-FFF2-40B4-BE49-F238E27FC236}">
                <a16:creationId xmlns:a16="http://schemas.microsoft.com/office/drawing/2014/main" id="{4C70495E-5413-4DC9-A34C-C733B814AD20}"/>
              </a:ext>
            </a:extLst>
          </p:cNvPr>
          <p:cNvSpPr/>
          <p:nvPr/>
        </p:nvSpPr>
        <p:spPr>
          <a:xfrm rot="16200000">
            <a:off x="3250929" y="5344800"/>
            <a:ext cx="369331" cy="1118697"/>
          </a:xfrm>
          <a:prstGeom prst="downArrow">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Arrow: Down 58">
            <a:extLst>
              <a:ext uri="{FF2B5EF4-FFF2-40B4-BE49-F238E27FC236}">
                <a16:creationId xmlns:a16="http://schemas.microsoft.com/office/drawing/2014/main" id="{F2F97F11-921C-4B66-9A5C-A05E8957538B}"/>
              </a:ext>
            </a:extLst>
          </p:cNvPr>
          <p:cNvSpPr/>
          <p:nvPr/>
        </p:nvSpPr>
        <p:spPr>
          <a:xfrm rot="16200000">
            <a:off x="8688243" y="5349156"/>
            <a:ext cx="369331" cy="1118697"/>
          </a:xfrm>
          <a:prstGeom prst="downArrow">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Graphic 60" descr="Smiling Face with No Fill">
            <a:extLst>
              <a:ext uri="{FF2B5EF4-FFF2-40B4-BE49-F238E27FC236}">
                <a16:creationId xmlns:a16="http://schemas.microsoft.com/office/drawing/2014/main" id="{8FE6BED1-365F-4DE1-B234-4BEB8043DFC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941260" y="5427868"/>
            <a:ext cx="687648" cy="687648"/>
          </a:xfrm>
          <a:prstGeom prst="rect">
            <a:avLst/>
          </a:prstGeom>
        </p:spPr>
      </p:pic>
      <p:sp>
        <p:nvSpPr>
          <p:cNvPr id="62" name="Rectangle 61">
            <a:extLst>
              <a:ext uri="{FF2B5EF4-FFF2-40B4-BE49-F238E27FC236}">
                <a16:creationId xmlns:a16="http://schemas.microsoft.com/office/drawing/2014/main" id="{23664923-BEC8-4664-87F1-5EC70BC4E8D1}"/>
              </a:ext>
            </a:extLst>
          </p:cNvPr>
          <p:cNvSpPr/>
          <p:nvPr/>
        </p:nvSpPr>
        <p:spPr>
          <a:xfrm>
            <a:off x="366431" y="5427868"/>
            <a:ext cx="1643949" cy="923330"/>
          </a:xfrm>
          <a:prstGeom prst="rect">
            <a:avLst/>
          </a:prstGeom>
        </p:spPr>
        <p:txBody>
          <a:bodyPr wrap="square">
            <a:spAutoFit/>
          </a:bodyPr>
          <a:lstStyle/>
          <a:p>
            <a:pPr algn="ctr"/>
            <a:r>
              <a:rPr lang="en-US" b="1" dirty="0">
                <a:ln w="0"/>
                <a:solidFill>
                  <a:srgbClr val="FF0066"/>
                </a:solidFill>
                <a:effectLst>
                  <a:outerShdw blurRad="38100" dist="38100" dir="2700000" algn="tl">
                    <a:srgbClr val="000000">
                      <a:alpha val="43137"/>
                    </a:srgbClr>
                  </a:outerShdw>
                </a:effectLst>
                <a:latin typeface="Century Gothic" panose="020B0502020202020204" pitchFamily="34" charset="0"/>
              </a:rPr>
              <a:t>GRANTOR</a:t>
            </a:r>
          </a:p>
          <a:p>
            <a:pPr algn="ctr"/>
            <a:r>
              <a:rPr lang="en-US" b="1" dirty="0">
                <a:ln w="0"/>
                <a:solidFill>
                  <a:srgbClr val="003399"/>
                </a:solidFill>
                <a:effectLst>
                  <a:outerShdw blurRad="38100" dist="38100" dir="2700000" algn="tl">
                    <a:srgbClr val="000000">
                      <a:alpha val="43137"/>
                    </a:srgbClr>
                  </a:outerShdw>
                </a:effectLst>
                <a:latin typeface="Century Gothic" panose="020B0502020202020204" pitchFamily="34" charset="0"/>
              </a:rPr>
              <a:t>ESTABLISHES THE TRUST</a:t>
            </a:r>
            <a:endParaRPr lang="en-US" b="1" dirty="0">
              <a:ln w="0"/>
              <a:solidFill>
                <a:srgbClr val="003399"/>
              </a:solidFill>
              <a:effectLst>
                <a:outerShdw blurRad="38100" dist="38100" dir="2700000" algn="tl">
                  <a:srgbClr val="000000">
                    <a:alpha val="43137"/>
                  </a:srgbClr>
                </a:outerShdw>
              </a:effectLst>
            </a:endParaRPr>
          </a:p>
        </p:txBody>
      </p:sp>
      <p:sp>
        <p:nvSpPr>
          <p:cNvPr id="63" name="Rectangle 62">
            <a:extLst>
              <a:ext uri="{FF2B5EF4-FFF2-40B4-BE49-F238E27FC236}">
                <a16:creationId xmlns:a16="http://schemas.microsoft.com/office/drawing/2014/main" id="{40146830-9A47-4D27-8D0C-14CD578A9965}"/>
              </a:ext>
            </a:extLst>
          </p:cNvPr>
          <p:cNvSpPr/>
          <p:nvPr/>
        </p:nvSpPr>
        <p:spPr>
          <a:xfrm>
            <a:off x="9641051" y="6028032"/>
            <a:ext cx="2118626" cy="646331"/>
          </a:xfrm>
          <a:prstGeom prst="rect">
            <a:avLst/>
          </a:prstGeom>
        </p:spPr>
        <p:txBody>
          <a:bodyPr wrap="square">
            <a:spAutoFit/>
          </a:bodyPr>
          <a:lstStyle/>
          <a:p>
            <a:pPr algn="ctr"/>
            <a:r>
              <a:rPr lang="en-US" b="1" dirty="0">
                <a:ln w="0"/>
                <a:solidFill>
                  <a:srgbClr val="FF0066"/>
                </a:solidFill>
                <a:effectLst>
                  <a:outerShdw blurRad="38100" dist="38100" dir="2700000" algn="tl">
                    <a:srgbClr val="000000">
                      <a:alpha val="43137"/>
                    </a:srgbClr>
                  </a:outerShdw>
                </a:effectLst>
                <a:latin typeface="Century Gothic" panose="020B0502020202020204" pitchFamily="34" charset="0"/>
              </a:rPr>
              <a:t>BENEFICIARIES</a:t>
            </a:r>
          </a:p>
          <a:p>
            <a:pPr algn="ctr"/>
            <a:r>
              <a:rPr lang="en-US" b="1" dirty="0">
                <a:ln w="0"/>
                <a:solidFill>
                  <a:srgbClr val="003399"/>
                </a:solidFill>
                <a:effectLst>
                  <a:outerShdw blurRad="38100" dist="38100" dir="2700000" algn="tl">
                    <a:srgbClr val="000000">
                      <a:alpha val="43137"/>
                    </a:srgbClr>
                  </a:outerShdw>
                </a:effectLst>
                <a:latin typeface="Century Gothic" panose="020B0502020202020204" pitchFamily="34" charset="0"/>
              </a:rPr>
              <a:t>RECEIVE INCOME</a:t>
            </a:r>
            <a:endParaRPr lang="en-US" b="1" dirty="0">
              <a:ln w="0"/>
              <a:solidFill>
                <a:srgbClr val="003399"/>
              </a:solidFill>
              <a:effectLst>
                <a:outerShdw blurRad="38100" dist="38100" dir="2700000" algn="tl">
                  <a:srgbClr val="000000">
                    <a:alpha val="43137"/>
                  </a:srgbClr>
                </a:outerShdw>
              </a:effectLst>
            </a:endParaRPr>
          </a:p>
        </p:txBody>
      </p:sp>
      <p:sp>
        <p:nvSpPr>
          <p:cNvPr id="64" name="Rectangle 63">
            <a:extLst>
              <a:ext uri="{FF2B5EF4-FFF2-40B4-BE49-F238E27FC236}">
                <a16:creationId xmlns:a16="http://schemas.microsoft.com/office/drawing/2014/main" id="{9F372F78-7B8D-4729-A097-E98DADAB91C5}"/>
              </a:ext>
            </a:extLst>
          </p:cNvPr>
          <p:cNvSpPr/>
          <p:nvPr/>
        </p:nvSpPr>
        <p:spPr>
          <a:xfrm>
            <a:off x="5943665" y="5001250"/>
            <a:ext cx="2320103" cy="861774"/>
          </a:xfrm>
          <a:prstGeom prst="rect">
            <a:avLst/>
          </a:prstGeom>
        </p:spPr>
        <p:txBody>
          <a:bodyPr wrap="square">
            <a:spAutoFit/>
          </a:bodyPr>
          <a:lstStyle/>
          <a:p>
            <a:pPr algn="ctr"/>
            <a:r>
              <a:rPr lang="en-US" b="1" dirty="0">
                <a:ln w="0"/>
                <a:solidFill>
                  <a:srgbClr val="FF0066"/>
                </a:solidFill>
                <a:effectLst>
                  <a:outerShdw blurRad="38100" dist="38100" dir="2700000" algn="tl">
                    <a:srgbClr val="000000">
                      <a:alpha val="43137"/>
                    </a:srgbClr>
                  </a:outerShdw>
                </a:effectLst>
                <a:latin typeface="Century Gothic" panose="020B0502020202020204" pitchFamily="34" charset="0"/>
              </a:rPr>
              <a:t>TRUSTEE</a:t>
            </a:r>
          </a:p>
          <a:p>
            <a:pPr algn="ctr"/>
            <a:r>
              <a:rPr lang="en-US" sz="1600" dirty="0">
                <a:ln w="0"/>
                <a:solidFill>
                  <a:srgbClr val="003399"/>
                </a:solidFill>
                <a:effectLst>
                  <a:outerShdw blurRad="38100" dist="38100" dir="2700000" algn="tl">
                    <a:srgbClr val="000000">
                      <a:alpha val="43137"/>
                    </a:srgbClr>
                  </a:outerShdw>
                </a:effectLst>
                <a:latin typeface="Century Gothic" panose="020B0502020202020204" pitchFamily="34" charset="0"/>
              </a:rPr>
              <a:t>MANGES &amp; DISTRIBUTES FUNDS</a:t>
            </a:r>
            <a:endParaRPr lang="en-US" sz="1600" dirty="0">
              <a:ln w="0"/>
              <a:solidFill>
                <a:srgbClr val="003399"/>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1736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500"/>
                                        <p:tgtEl>
                                          <p:spTgt spid="65"/>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fade">
                                      <p:cBhvr>
                                        <p:cTn id="30" dur="500"/>
                                        <p:tgtEl>
                                          <p:spTgt spid="6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4"/>
                                        </p:tgtEl>
                                        <p:attrNameLst>
                                          <p:attrName>style.visibility</p:attrName>
                                        </p:attrNameLst>
                                      </p:cBhvr>
                                      <p:to>
                                        <p:strVal val="visible"/>
                                      </p:to>
                                    </p:set>
                                    <p:animEffect transition="in" filter="fade">
                                      <p:cBhvr>
                                        <p:cTn id="38" dur="500"/>
                                        <p:tgtEl>
                                          <p:spTgt spid="6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par>
                                <p:cTn id="44" presetID="10" presetClass="entr" presetSubtype="0" fill="hold"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500"/>
                                        <p:tgtEl>
                                          <p:spTgt spid="44"/>
                                        </p:tgtEl>
                                      </p:cBhvr>
                                    </p:animEffect>
                                  </p:childTnLst>
                                </p:cTn>
                              </p:par>
                              <p:par>
                                <p:cTn id="55" presetID="10" presetClass="entr" presetSubtype="0" fill="hold" nodeType="with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fade">
                                      <p:cBhvr>
                                        <p:cTn id="60" dur="500"/>
                                        <p:tgtEl>
                                          <p:spTgt spid="4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2"/>
                                        </p:tgtEl>
                                        <p:attrNameLst>
                                          <p:attrName>style.visibility</p:attrName>
                                        </p:attrNameLst>
                                      </p:cBhvr>
                                      <p:to>
                                        <p:strVal val="visible"/>
                                      </p:to>
                                    </p:set>
                                    <p:animEffect transition="in" filter="fade">
                                      <p:cBhvr>
                                        <p:cTn id="65" dur="500"/>
                                        <p:tgtEl>
                                          <p:spTgt spid="62"/>
                                        </p:tgtEl>
                                      </p:cBhvr>
                                    </p:animEffect>
                                  </p:childTnLst>
                                </p:cTn>
                              </p:par>
                              <p:par>
                                <p:cTn id="66" presetID="10" presetClass="entr" presetSubtype="0" fill="hold" nodeType="withEffect">
                                  <p:stCondLst>
                                    <p:cond delay="0"/>
                                  </p:stCondLst>
                                  <p:childTnLst>
                                    <p:set>
                                      <p:cBhvr>
                                        <p:cTn id="67" dur="1" fill="hold">
                                          <p:stCondLst>
                                            <p:cond delay="0"/>
                                          </p:stCondLst>
                                        </p:cTn>
                                        <p:tgtEl>
                                          <p:spTgt spid="61"/>
                                        </p:tgtEl>
                                        <p:attrNameLst>
                                          <p:attrName>style.visibility</p:attrName>
                                        </p:attrNameLst>
                                      </p:cBhvr>
                                      <p:to>
                                        <p:strVal val="visible"/>
                                      </p:to>
                                    </p:set>
                                    <p:animEffect transition="in" filter="fade">
                                      <p:cBhvr>
                                        <p:cTn id="68" dur="500"/>
                                        <p:tgtEl>
                                          <p:spTgt spid="6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fade">
                                      <p:cBhvr>
                                        <p:cTn id="71" dur="500"/>
                                        <p:tgtEl>
                                          <p:spTgt spid="5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fade">
                                      <p:cBhvr>
                                        <p:cTn id="76" dur="500"/>
                                        <p:tgtEl>
                                          <p:spTgt spid="59"/>
                                        </p:tgtEl>
                                      </p:cBhvr>
                                    </p:animEffect>
                                  </p:childTnLst>
                                </p:cTn>
                              </p:par>
                              <p:par>
                                <p:cTn id="77" presetID="10" presetClass="entr" presetSubtype="0" fill="hold"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500"/>
                                        <p:tgtEl>
                                          <p:spTgt spid="3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fade">
                                      <p:cBhvr>
                                        <p:cTn id="8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41" grpId="0" animBg="1"/>
      <p:bldP spid="44" grpId="0" animBg="1"/>
      <p:bldP spid="47" grpId="0"/>
      <p:bldP spid="48" grpId="0"/>
      <p:bldP spid="58" grpId="0" animBg="1"/>
      <p:bldP spid="59" grpId="0" animBg="1"/>
      <p:bldP spid="62" grpId="0"/>
      <p:bldP spid="63" grpId="0"/>
      <p:bldP spid="6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0D546-50F2-4D8F-A49C-B5DEC28713F3}"/>
              </a:ext>
            </a:extLst>
          </p:cNvPr>
          <p:cNvSpPr>
            <a:spLocks noGrp="1"/>
          </p:cNvSpPr>
          <p:nvPr>
            <p:ph type="title"/>
          </p:nvPr>
        </p:nvSpPr>
        <p:spPr/>
        <p:txBody>
          <a:bodyPr/>
          <a:lstStyle/>
          <a:p>
            <a:r>
              <a:rPr lang="en-US" dirty="0">
                <a:solidFill>
                  <a:schemeClr val="tx1"/>
                </a:solidFill>
                <a:latin typeface="Sitka Text" panose="02000505000000020004" pitchFamily="2" charset="0"/>
              </a:rPr>
              <a:t>What You Must Remember with Asset Protection Trusts </a:t>
            </a:r>
          </a:p>
        </p:txBody>
      </p:sp>
      <p:sp>
        <p:nvSpPr>
          <p:cNvPr id="3" name="Content Placeholder 2">
            <a:extLst>
              <a:ext uri="{FF2B5EF4-FFF2-40B4-BE49-F238E27FC236}">
                <a16:creationId xmlns:a16="http://schemas.microsoft.com/office/drawing/2014/main" id="{7817A662-AA07-4574-B473-D81135B5D708}"/>
              </a:ext>
            </a:extLst>
          </p:cNvPr>
          <p:cNvSpPr>
            <a:spLocks noGrp="1"/>
          </p:cNvSpPr>
          <p:nvPr>
            <p:ph idx="1"/>
          </p:nvPr>
        </p:nvSpPr>
        <p:spPr/>
        <p:txBody>
          <a:bodyPr>
            <a:normAutofit/>
          </a:bodyPr>
          <a:lstStyle/>
          <a:p>
            <a:pPr>
              <a:buFont typeface="Wingdings" panose="05000000000000000000" pitchFamily="2" charset="2"/>
              <a:buChar char="v"/>
            </a:pPr>
            <a:r>
              <a:rPr lang="en-US" sz="4000" dirty="0"/>
              <a:t> </a:t>
            </a:r>
            <a:r>
              <a:rPr lang="en-US" sz="4000" dirty="0">
                <a:latin typeface="Sitka Text" panose="02000505000000020004" pitchFamily="2" charset="0"/>
              </a:rPr>
              <a:t>Must have Assets titled in the name of </a:t>
            </a:r>
            <a:r>
              <a:rPr lang="en-US" sz="4000" dirty="0">
                <a:solidFill>
                  <a:schemeClr val="bg1"/>
                </a:solidFill>
                <a:latin typeface="Sitka Text" panose="02000505000000020004" pitchFamily="2" charset="0"/>
              </a:rPr>
              <a:t>ti</a:t>
            </a:r>
            <a:r>
              <a:rPr lang="en-US" sz="4000" dirty="0">
                <a:latin typeface="Sitka Text" panose="02000505000000020004" pitchFamily="2" charset="0"/>
              </a:rPr>
              <a:t>the Trust </a:t>
            </a:r>
          </a:p>
          <a:p>
            <a:pPr lvl="2">
              <a:buFont typeface="Courier New" panose="02070309020205020404" pitchFamily="49" charset="0"/>
              <a:buChar char="o"/>
            </a:pPr>
            <a:r>
              <a:rPr lang="en-US" sz="3600" dirty="0">
                <a:latin typeface="Sitka Text" panose="02000505000000020004" pitchFamily="2" charset="0"/>
              </a:rPr>
              <a:t> </a:t>
            </a:r>
            <a:r>
              <a:rPr lang="en-US" sz="3800" dirty="0">
                <a:latin typeface="Sitka Text" panose="02000505000000020004" pitchFamily="2" charset="0"/>
              </a:rPr>
              <a:t>ID—Brian Douglas trustee of the Douglas Family </a:t>
            </a:r>
            <a:r>
              <a:rPr lang="en-US" sz="3800" dirty="0">
                <a:solidFill>
                  <a:schemeClr val="bg1"/>
                </a:solidFill>
                <a:latin typeface="Sitka Text" panose="02000505000000020004" pitchFamily="2" charset="0"/>
              </a:rPr>
              <a:t>t</a:t>
            </a:r>
            <a:r>
              <a:rPr lang="en-US" sz="3800" dirty="0">
                <a:latin typeface="Sitka Text" panose="02000505000000020004" pitchFamily="2" charset="0"/>
              </a:rPr>
              <a:t>Trust dated _________</a:t>
            </a:r>
          </a:p>
        </p:txBody>
      </p:sp>
    </p:spTree>
    <p:extLst>
      <p:ext uri="{BB962C8B-B14F-4D97-AF65-F5344CB8AC3E}">
        <p14:creationId xmlns:p14="http://schemas.microsoft.com/office/powerpoint/2010/main" val="1499651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AD8C9-FC01-4F11-AA1B-4429A9175116}"/>
              </a:ext>
            </a:extLst>
          </p:cNvPr>
          <p:cNvSpPr>
            <a:spLocks noGrp="1"/>
          </p:cNvSpPr>
          <p:nvPr>
            <p:ph type="title"/>
          </p:nvPr>
        </p:nvSpPr>
        <p:spPr>
          <a:xfrm>
            <a:off x="1143000" y="609600"/>
            <a:ext cx="9875520" cy="1356360"/>
          </a:xfrm>
        </p:spPr>
        <p:txBody>
          <a:bodyPr/>
          <a:lstStyle/>
          <a:p>
            <a:r>
              <a:rPr lang="en-US" dirty="0">
                <a:solidFill>
                  <a:schemeClr val="tx1"/>
                </a:solidFill>
                <a:latin typeface="Sitka Text" panose="02000505000000020004" pitchFamily="2" charset="0"/>
              </a:rPr>
              <a:t>Funding Your Trust</a:t>
            </a:r>
          </a:p>
        </p:txBody>
      </p:sp>
      <p:pic>
        <p:nvPicPr>
          <p:cNvPr id="7" name="Content Placeholder 6">
            <a:extLst>
              <a:ext uri="{FF2B5EF4-FFF2-40B4-BE49-F238E27FC236}">
                <a16:creationId xmlns:a16="http://schemas.microsoft.com/office/drawing/2014/main" id="{20D0CF42-2A52-4063-AC36-2CF2B393E19E}"/>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595236" y="2323082"/>
            <a:ext cx="5080300" cy="2932762"/>
          </a:xfrm>
          <a:prstGeom prst="rect">
            <a:avLst/>
          </a:prstGeom>
        </p:spPr>
      </p:pic>
      <p:pic>
        <p:nvPicPr>
          <p:cNvPr id="8" name="Picture 7">
            <a:extLst>
              <a:ext uri="{FF2B5EF4-FFF2-40B4-BE49-F238E27FC236}">
                <a16:creationId xmlns:a16="http://schemas.microsoft.com/office/drawing/2014/main" id="{D2B6B260-38FE-458B-BD84-9E8DFD884D3A}"/>
              </a:ext>
            </a:extLst>
          </p:cNvPr>
          <p:cNvPicPr>
            <a:picLocks noChangeAspect="1"/>
          </p:cNvPicPr>
          <p:nvPr/>
        </p:nvPicPr>
        <p:blipFill>
          <a:blip r:embed="rId5">
            <a:extLst>
              <a:ext uri="{BEBA8EAE-BF5A-486C-A8C5-ECC9F3942E4B}">
                <a14:imgProps xmlns:a14="http://schemas.microsoft.com/office/drawing/2010/main">
                  <a14:imgLayer r:embed="rId6">
                    <a14:imgEffect>
                      <a14:artisticTexturizer/>
                    </a14:imgEffect>
                  </a14:imgLayer>
                </a14:imgProps>
              </a:ext>
            </a:extLst>
          </a:blip>
          <a:stretch>
            <a:fillRect/>
          </a:stretch>
        </p:blipFill>
        <p:spPr>
          <a:xfrm>
            <a:off x="6272916" y="2323082"/>
            <a:ext cx="4986652" cy="2932762"/>
          </a:xfrm>
          <a:prstGeom prst="rect">
            <a:avLst/>
          </a:prstGeom>
        </p:spPr>
      </p:pic>
      <p:cxnSp>
        <p:nvCxnSpPr>
          <p:cNvPr id="9" name="Straight Connector 8">
            <a:extLst>
              <a:ext uri="{FF2B5EF4-FFF2-40B4-BE49-F238E27FC236}">
                <a16:creationId xmlns:a16="http://schemas.microsoft.com/office/drawing/2014/main" id="{BCDD79F9-A677-465A-AD59-ED4EBD7C87DB}"/>
              </a:ext>
            </a:extLst>
          </p:cNvPr>
          <p:cNvCxnSpPr>
            <a:cxnSpLocks/>
          </p:cNvCxnSpPr>
          <p:nvPr/>
        </p:nvCxnSpPr>
        <p:spPr>
          <a:xfrm flipH="1">
            <a:off x="6091003" y="1843790"/>
            <a:ext cx="4997" cy="498539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399B5F3-6090-4A27-A6B6-D9F81A70089E}"/>
              </a:ext>
            </a:extLst>
          </p:cNvPr>
          <p:cNvCxnSpPr>
            <a:cxnSpLocks/>
          </p:cNvCxnSpPr>
          <p:nvPr/>
        </p:nvCxnSpPr>
        <p:spPr>
          <a:xfrm>
            <a:off x="102432" y="1843790"/>
            <a:ext cx="1193467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5674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024893-0ECF-40B6-807D-A3641151547C}"/>
              </a:ext>
            </a:extLst>
          </p:cNvPr>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722248" y="1664681"/>
            <a:ext cx="4272197" cy="3711321"/>
          </a:xfrm>
          <a:prstGeom prst="rect">
            <a:avLst/>
          </a:prstGeom>
        </p:spPr>
      </p:pic>
      <p:pic>
        <p:nvPicPr>
          <p:cNvPr id="5" name="Picture 4">
            <a:extLst>
              <a:ext uri="{FF2B5EF4-FFF2-40B4-BE49-F238E27FC236}">
                <a16:creationId xmlns:a16="http://schemas.microsoft.com/office/drawing/2014/main" id="{009C2ADC-F0B2-4B63-AA59-2541ABB51E81}"/>
              </a:ext>
            </a:extLst>
          </p:cNvPr>
          <p:cNvPicPr>
            <a:picLocks noChangeAspect="1"/>
          </p:cNvPicPr>
          <p:nvPr/>
        </p:nvPicPr>
        <p:blipFill>
          <a:blip r:embed="rId5">
            <a:extLst>
              <a:ext uri="{BEBA8EAE-BF5A-486C-A8C5-ECC9F3942E4B}">
                <a14:imgProps xmlns:a14="http://schemas.microsoft.com/office/drawing/2010/main">
                  <a14:imgLayer r:embed="rId6">
                    <a14:imgEffect>
                      <a14:artisticTexturizer/>
                    </a14:imgEffect>
                  </a14:imgLayer>
                </a14:imgProps>
              </a:ext>
            </a:extLst>
          </a:blip>
          <a:stretch>
            <a:fillRect/>
          </a:stretch>
        </p:blipFill>
        <p:spPr>
          <a:xfrm>
            <a:off x="7495526" y="1664681"/>
            <a:ext cx="3652159" cy="3676187"/>
          </a:xfrm>
          <a:prstGeom prst="rect">
            <a:avLst/>
          </a:prstGeom>
        </p:spPr>
      </p:pic>
      <p:cxnSp>
        <p:nvCxnSpPr>
          <p:cNvPr id="7" name="Straight Connector 6">
            <a:extLst>
              <a:ext uri="{FF2B5EF4-FFF2-40B4-BE49-F238E27FC236}">
                <a16:creationId xmlns:a16="http://schemas.microsoft.com/office/drawing/2014/main" id="{E0D48EE0-8C04-4E31-8BC9-C18F8FA4A9E1}"/>
              </a:ext>
            </a:extLst>
          </p:cNvPr>
          <p:cNvCxnSpPr>
            <a:cxnSpLocks/>
          </p:cNvCxnSpPr>
          <p:nvPr/>
        </p:nvCxnSpPr>
        <p:spPr>
          <a:xfrm>
            <a:off x="6091003" y="106097"/>
            <a:ext cx="0" cy="6723089"/>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06809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0B39B7-4E79-46FC-A23B-9B7963C6B627}"/>
              </a:ext>
            </a:extLst>
          </p:cNvPr>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1294274" y="3864675"/>
            <a:ext cx="3487589" cy="1551566"/>
          </a:xfrm>
          <a:prstGeom prst="rect">
            <a:avLst/>
          </a:prstGeom>
        </p:spPr>
      </p:pic>
      <p:pic>
        <p:nvPicPr>
          <p:cNvPr id="3" name="Picture 2">
            <a:extLst>
              <a:ext uri="{FF2B5EF4-FFF2-40B4-BE49-F238E27FC236}">
                <a16:creationId xmlns:a16="http://schemas.microsoft.com/office/drawing/2014/main" id="{B0003BE8-8203-400B-866C-FCBBE4D67298}"/>
              </a:ext>
            </a:extLst>
          </p:cNvPr>
          <p:cNvPicPr>
            <a:picLocks noChangeAspect="1"/>
          </p:cNvPicPr>
          <p:nvPr/>
        </p:nvPicPr>
        <p:blipFill>
          <a:blip r:embed="rId5">
            <a:extLst>
              <a:ext uri="{BEBA8EAE-BF5A-486C-A8C5-ECC9F3942E4B}">
                <a14:imgProps xmlns:a14="http://schemas.microsoft.com/office/drawing/2010/main">
                  <a14:imgLayer r:embed="rId6">
                    <a14:imgEffect>
                      <a14:artisticTexturizer/>
                    </a14:imgEffect>
                  </a14:imgLayer>
                </a14:imgProps>
              </a:ext>
            </a:extLst>
          </a:blip>
          <a:stretch>
            <a:fillRect/>
          </a:stretch>
        </p:blipFill>
        <p:spPr>
          <a:xfrm>
            <a:off x="6655633" y="1441759"/>
            <a:ext cx="4536790" cy="3974482"/>
          </a:xfrm>
          <a:prstGeom prst="rect">
            <a:avLst/>
          </a:prstGeom>
        </p:spPr>
      </p:pic>
      <p:cxnSp>
        <p:nvCxnSpPr>
          <p:cNvPr id="4" name="Straight Connector 3">
            <a:extLst>
              <a:ext uri="{FF2B5EF4-FFF2-40B4-BE49-F238E27FC236}">
                <a16:creationId xmlns:a16="http://schemas.microsoft.com/office/drawing/2014/main" id="{77A2D153-FF1C-4AB3-A3D4-2D53500471D0}"/>
              </a:ext>
            </a:extLst>
          </p:cNvPr>
          <p:cNvCxnSpPr>
            <a:cxnSpLocks/>
          </p:cNvCxnSpPr>
          <p:nvPr/>
        </p:nvCxnSpPr>
        <p:spPr>
          <a:xfrm>
            <a:off x="6091003" y="106097"/>
            <a:ext cx="0" cy="6723089"/>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41818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0D546-50F2-4D8F-A49C-B5DEC28713F3}"/>
              </a:ext>
            </a:extLst>
          </p:cNvPr>
          <p:cNvSpPr>
            <a:spLocks noGrp="1"/>
          </p:cNvSpPr>
          <p:nvPr>
            <p:ph type="title"/>
          </p:nvPr>
        </p:nvSpPr>
        <p:spPr/>
        <p:txBody>
          <a:bodyPr/>
          <a:lstStyle/>
          <a:p>
            <a:r>
              <a:rPr lang="en-US" dirty="0">
                <a:solidFill>
                  <a:schemeClr val="tx1"/>
                </a:solidFill>
                <a:latin typeface="Sitka Text" panose="02000505000000020004" pitchFamily="2" charset="0"/>
              </a:rPr>
              <a:t>What You Must Remember with Asset Protection Trusts </a:t>
            </a:r>
          </a:p>
        </p:txBody>
      </p:sp>
      <p:sp>
        <p:nvSpPr>
          <p:cNvPr id="3" name="Content Placeholder 2">
            <a:extLst>
              <a:ext uri="{FF2B5EF4-FFF2-40B4-BE49-F238E27FC236}">
                <a16:creationId xmlns:a16="http://schemas.microsoft.com/office/drawing/2014/main" id="{7817A662-AA07-4574-B473-D81135B5D708}"/>
              </a:ext>
            </a:extLst>
          </p:cNvPr>
          <p:cNvSpPr>
            <a:spLocks noGrp="1"/>
          </p:cNvSpPr>
          <p:nvPr>
            <p:ph idx="1"/>
          </p:nvPr>
        </p:nvSpPr>
        <p:spPr>
          <a:xfrm>
            <a:off x="1143000" y="2057400"/>
            <a:ext cx="10615863" cy="4038600"/>
          </a:xfrm>
        </p:spPr>
        <p:txBody>
          <a:bodyPr>
            <a:normAutofit/>
          </a:bodyPr>
          <a:lstStyle/>
          <a:p>
            <a:pPr>
              <a:buFont typeface="Wingdings" panose="05000000000000000000" pitchFamily="2" charset="2"/>
              <a:buChar char="v"/>
            </a:pPr>
            <a:r>
              <a:rPr lang="en-US" sz="4000" dirty="0">
                <a:latin typeface="Sitka Text" panose="02000505000000020004" pitchFamily="2" charset="0"/>
              </a:rPr>
              <a:t> Do not put retirement accounts in the </a:t>
            </a:r>
            <a:r>
              <a:rPr lang="en-US" sz="4000" dirty="0">
                <a:solidFill>
                  <a:schemeClr val="bg1"/>
                </a:solidFill>
                <a:latin typeface="Sitka Text" panose="02000505000000020004" pitchFamily="2" charset="0"/>
              </a:rPr>
              <a:t>ti</a:t>
            </a:r>
            <a:r>
              <a:rPr lang="en-US" sz="4000" dirty="0">
                <a:latin typeface="Sitka Text" panose="02000505000000020004" pitchFamily="2" charset="0"/>
              </a:rPr>
              <a:t>trust </a:t>
            </a:r>
          </a:p>
          <a:p>
            <a:pPr>
              <a:buFont typeface="Wingdings" panose="05000000000000000000" pitchFamily="2" charset="2"/>
              <a:buChar char="v"/>
            </a:pPr>
            <a:r>
              <a:rPr lang="en-US" sz="4000" dirty="0">
                <a:latin typeface="Sitka Text" panose="02000505000000020004" pitchFamily="2" charset="0"/>
              </a:rPr>
              <a:t> Trustee can write checks of principal to </a:t>
            </a:r>
            <a:r>
              <a:rPr lang="en-US" sz="4000" dirty="0">
                <a:solidFill>
                  <a:schemeClr val="bg1"/>
                </a:solidFill>
                <a:latin typeface="Sitka Text" panose="02000505000000020004" pitchFamily="2" charset="0"/>
              </a:rPr>
              <a:t>ti</a:t>
            </a:r>
            <a:r>
              <a:rPr lang="en-US" sz="4000" dirty="0">
                <a:latin typeface="Sitka Text" panose="02000505000000020004" pitchFamily="2" charset="0"/>
              </a:rPr>
              <a:t>anyone on the world except…</a:t>
            </a:r>
          </a:p>
          <a:p>
            <a:pPr>
              <a:buFont typeface="Wingdings" panose="05000000000000000000" pitchFamily="2" charset="2"/>
              <a:buChar char="v"/>
            </a:pPr>
            <a:r>
              <a:rPr lang="en-US" sz="4000" dirty="0">
                <a:latin typeface="Sitka Text" panose="02000505000000020004" pitchFamily="2" charset="0"/>
              </a:rPr>
              <a:t> Can add assets later (5 year look back)</a:t>
            </a:r>
          </a:p>
        </p:txBody>
      </p:sp>
    </p:spTree>
    <p:extLst>
      <p:ext uri="{BB962C8B-B14F-4D97-AF65-F5344CB8AC3E}">
        <p14:creationId xmlns:p14="http://schemas.microsoft.com/office/powerpoint/2010/main" val="39917509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82A9A-D0E2-44A7-ADEB-866C17A69AD0}"/>
              </a:ext>
            </a:extLst>
          </p:cNvPr>
          <p:cNvSpPr>
            <a:spLocks noGrp="1"/>
          </p:cNvSpPr>
          <p:nvPr>
            <p:ph type="title"/>
          </p:nvPr>
        </p:nvSpPr>
        <p:spPr>
          <a:xfrm>
            <a:off x="459545" y="598170"/>
            <a:ext cx="11732455" cy="1356360"/>
          </a:xfrm>
        </p:spPr>
        <p:txBody>
          <a:bodyPr/>
          <a:lstStyle/>
          <a:p>
            <a:r>
              <a:rPr lang="en-US" dirty="0">
                <a:solidFill>
                  <a:schemeClr val="tx1"/>
                </a:solidFill>
                <a:latin typeface="Sitka Text" panose="02000505000000020004" pitchFamily="2" charset="0"/>
              </a:rPr>
              <a:t>How Trusts Can Avoid Problems Posed By: </a:t>
            </a:r>
          </a:p>
        </p:txBody>
      </p:sp>
      <p:sp>
        <p:nvSpPr>
          <p:cNvPr id="3" name="Text Placeholder 2">
            <a:extLst>
              <a:ext uri="{FF2B5EF4-FFF2-40B4-BE49-F238E27FC236}">
                <a16:creationId xmlns:a16="http://schemas.microsoft.com/office/drawing/2014/main" id="{DA3B0813-9D21-4181-B6C0-2869E3639436}"/>
              </a:ext>
            </a:extLst>
          </p:cNvPr>
          <p:cNvSpPr>
            <a:spLocks noGrp="1"/>
          </p:cNvSpPr>
          <p:nvPr>
            <p:ph idx="1"/>
          </p:nvPr>
        </p:nvSpPr>
        <p:spPr/>
        <p:txBody>
          <a:bodyPr>
            <a:normAutofit fontScale="92500" lnSpcReduction="10000"/>
          </a:bodyPr>
          <a:lstStyle/>
          <a:p>
            <a:pPr>
              <a:buFont typeface="Wingdings" panose="05000000000000000000" pitchFamily="2" charset="2"/>
              <a:buChar char="v"/>
            </a:pPr>
            <a:r>
              <a:rPr lang="en-US" sz="3600" dirty="0">
                <a:solidFill>
                  <a:srgbClr val="00FF00"/>
                </a:solidFill>
                <a:latin typeface="Sitka Heading" panose="02000505000000020004" pitchFamily="2" charset="0"/>
              </a:rPr>
              <a:t> </a:t>
            </a:r>
            <a:r>
              <a:rPr lang="en-US" sz="3600" dirty="0">
                <a:solidFill>
                  <a:srgbClr val="003399"/>
                </a:solidFill>
                <a:latin typeface="Sitka Text" panose="02000505000000020004" pitchFamily="2" charset="0"/>
              </a:rPr>
              <a:t>Second marriages </a:t>
            </a:r>
          </a:p>
          <a:p>
            <a:pPr>
              <a:buFont typeface="Wingdings" panose="05000000000000000000" pitchFamily="2" charset="2"/>
              <a:buChar char="v"/>
            </a:pPr>
            <a:r>
              <a:rPr lang="en-US" sz="3600" dirty="0">
                <a:solidFill>
                  <a:srgbClr val="003399"/>
                </a:solidFill>
                <a:latin typeface="Sitka Text" panose="02000505000000020004" pitchFamily="2" charset="0"/>
              </a:rPr>
              <a:t> Heirs with disabilities</a:t>
            </a:r>
          </a:p>
          <a:p>
            <a:pPr>
              <a:buFont typeface="Wingdings" panose="05000000000000000000" pitchFamily="2" charset="2"/>
              <a:buChar char="v"/>
            </a:pPr>
            <a:r>
              <a:rPr lang="en-US" sz="3600" dirty="0">
                <a:solidFill>
                  <a:srgbClr val="003399"/>
                </a:solidFill>
                <a:latin typeface="Sitka Text" panose="02000505000000020004" pitchFamily="2" charset="0"/>
              </a:rPr>
              <a:t> Spendthrift heirs </a:t>
            </a:r>
          </a:p>
          <a:p>
            <a:pPr>
              <a:buFont typeface="Wingdings" panose="05000000000000000000" pitchFamily="2" charset="2"/>
              <a:buChar char="v"/>
            </a:pPr>
            <a:r>
              <a:rPr lang="en-US" sz="3600" dirty="0">
                <a:solidFill>
                  <a:srgbClr val="003399"/>
                </a:solidFill>
                <a:latin typeface="Sitka Text" panose="02000505000000020004" pitchFamily="2" charset="0"/>
              </a:rPr>
              <a:t> A widow(er)’s remarriage </a:t>
            </a:r>
          </a:p>
          <a:p>
            <a:pPr>
              <a:buFont typeface="Wingdings" panose="05000000000000000000" pitchFamily="2" charset="2"/>
              <a:buChar char="v"/>
            </a:pPr>
            <a:r>
              <a:rPr lang="en-US" sz="3600" dirty="0">
                <a:solidFill>
                  <a:srgbClr val="003399"/>
                </a:solidFill>
                <a:latin typeface="Sitka Text" panose="02000505000000020004" pitchFamily="2" charset="0"/>
              </a:rPr>
              <a:t> Avoiding post-death family fight</a:t>
            </a:r>
          </a:p>
          <a:p>
            <a:pPr>
              <a:buFont typeface="Wingdings" panose="05000000000000000000" pitchFamily="2" charset="2"/>
              <a:buChar char="v"/>
            </a:pPr>
            <a:r>
              <a:rPr lang="en-US" sz="3600" dirty="0">
                <a:solidFill>
                  <a:srgbClr val="003399"/>
                </a:solidFill>
                <a:latin typeface="Sitka Text" panose="02000505000000020004" pitchFamily="2" charset="0"/>
              </a:rPr>
              <a:t> Clark vs. Rameker </a:t>
            </a:r>
          </a:p>
          <a:p>
            <a:pPr>
              <a:buFont typeface="Wingdings" panose="05000000000000000000" pitchFamily="2" charset="2"/>
              <a:buChar char="v"/>
            </a:pPr>
            <a:r>
              <a:rPr lang="en-US" sz="3600" dirty="0">
                <a:solidFill>
                  <a:srgbClr val="003399"/>
                </a:solidFill>
                <a:latin typeface="Sitka Text" panose="02000505000000020004" pitchFamily="2" charset="0"/>
              </a:rPr>
              <a:t> Other issues </a:t>
            </a:r>
            <a:endParaRPr lang="en-US" sz="3600" dirty="0">
              <a:solidFill>
                <a:srgbClr val="00FF00"/>
              </a:solidFill>
              <a:latin typeface="Sitka Text" panose="02000505000000020004" pitchFamily="2" charset="0"/>
            </a:endParaRPr>
          </a:p>
        </p:txBody>
      </p:sp>
      <p:pic>
        <p:nvPicPr>
          <p:cNvPr id="4" name="Content Placeholder 7">
            <a:extLst>
              <a:ext uri="{FF2B5EF4-FFF2-40B4-BE49-F238E27FC236}">
                <a16:creationId xmlns:a16="http://schemas.microsoft.com/office/drawing/2014/main" id="{58481682-D3B3-4BE3-AA53-D092DE6FADF3}"/>
              </a:ext>
            </a:extLst>
          </p:cNvPr>
          <p:cNvPicPr>
            <a:picLocks noChangeAspect="1"/>
          </p:cNvPicPr>
          <p:nvPr/>
        </p:nvPicPr>
        <p:blipFill rotWithShape="1">
          <a:blip r:embed="rId3"/>
          <a:srcRect l="4165" t="1928" r="6151" b="7197"/>
          <a:stretch/>
        </p:blipFill>
        <p:spPr>
          <a:xfrm>
            <a:off x="8401050" y="2686050"/>
            <a:ext cx="3086100" cy="2628900"/>
          </a:xfrm>
          <a:prstGeom prst="rect">
            <a:avLst/>
          </a:prstGeom>
        </p:spPr>
      </p:pic>
    </p:spTree>
    <p:extLst>
      <p:ext uri="{BB962C8B-B14F-4D97-AF65-F5344CB8AC3E}">
        <p14:creationId xmlns:p14="http://schemas.microsoft.com/office/powerpoint/2010/main" val="42090762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171E2-674F-42F7-BDD6-5E2813E6C093}"/>
              </a:ext>
            </a:extLst>
          </p:cNvPr>
          <p:cNvSpPr>
            <a:spLocks noGrp="1"/>
          </p:cNvSpPr>
          <p:nvPr>
            <p:ph type="title"/>
          </p:nvPr>
        </p:nvSpPr>
        <p:spPr>
          <a:xfrm>
            <a:off x="239842" y="314794"/>
            <a:ext cx="11812250" cy="1621186"/>
          </a:xfrm>
        </p:spPr>
        <p:txBody>
          <a:bodyPr>
            <a:noAutofit/>
          </a:bodyPr>
          <a:lstStyle/>
          <a:p>
            <a:r>
              <a:rPr lang="en-US" sz="3550" dirty="0">
                <a:solidFill>
                  <a:schemeClr val="tx1"/>
                </a:solidFill>
                <a:latin typeface="Sitka Text" panose="02000505000000020004" pitchFamily="2" charset="0"/>
              </a:rPr>
              <a:t>IRA can name trusts as beneficiary, and will be treated as a “see through” to the beneficiary of the trust</a:t>
            </a:r>
          </a:p>
        </p:txBody>
      </p:sp>
      <p:sp>
        <p:nvSpPr>
          <p:cNvPr id="3" name="Content Placeholder 2">
            <a:extLst>
              <a:ext uri="{FF2B5EF4-FFF2-40B4-BE49-F238E27FC236}">
                <a16:creationId xmlns:a16="http://schemas.microsoft.com/office/drawing/2014/main" id="{3454A96B-E527-4699-A8AE-451F4E1E0E1A}"/>
              </a:ext>
            </a:extLst>
          </p:cNvPr>
          <p:cNvSpPr>
            <a:spLocks noGrp="1"/>
          </p:cNvSpPr>
          <p:nvPr>
            <p:ph idx="1"/>
          </p:nvPr>
        </p:nvSpPr>
        <p:spPr>
          <a:xfrm>
            <a:off x="828207" y="1802567"/>
            <a:ext cx="9872871" cy="4038600"/>
          </a:xfrm>
        </p:spPr>
        <p:txBody>
          <a:bodyPr/>
          <a:lstStyle/>
          <a:p>
            <a:pPr>
              <a:buFont typeface="Wingdings" panose="05000000000000000000" pitchFamily="2" charset="2"/>
              <a:buChar char="v"/>
            </a:pPr>
            <a:r>
              <a:rPr lang="en-US" sz="3200" dirty="0">
                <a:latin typeface="Sitka Text" panose="02000505000000020004" pitchFamily="2" charset="0"/>
              </a:rPr>
              <a:t> No income taxation upon funding and full IRA </a:t>
            </a:r>
            <a:r>
              <a:rPr lang="en-US" sz="3200" dirty="0">
                <a:solidFill>
                  <a:schemeClr val="bg1"/>
                </a:solidFill>
                <a:latin typeface="Sitka Text" panose="02000505000000020004" pitchFamily="2" charset="0"/>
              </a:rPr>
              <a:t>d</a:t>
            </a:r>
            <a:r>
              <a:rPr lang="en-US" sz="3200" dirty="0">
                <a:latin typeface="Sitka Text" panose="02000505000000020004" pitchFamily="2" charset="0"/>
              </a:rPr>
              <a:t>stretch if properly done</a:t>
            </a:r>
          </a:p>
          <a:p>
            <a:pPr>
              <a:buFont typeface="Wingdings" panose="05000000000000000000" pitchFamily="2" charset="2"/>
              <a:buChar char="v"/>
            </a:pPr>
            <a:r>
              <a:rPr lang="en-US" sz="3200" dirty="0">
                <a:latin typeface="Sitka Text" panose="02000505000000020004" pitchFamily="2" charset="0"/>
              </a:rPr>
              <a:t> Available to trust beneficiaries if 4 conditions </a:t>
            </a:r>
            <a:r>
              <a:rPr lang="en-US" sz="3200" dirty="0">
                <a:solidFill>
                  <a:schemeClr val="bg1"/>
                </a:solidFill>
                <a:latin typeface="Sitka Text" panose="02000505000000020004" pitchFamily="2" charset="0"/>
              </a:rPr>
              <a:t>k</a:t>
            </a:r>
            <a:r>
              <a:rPr lang="en-US" sz="3200" dirty="0">
                <a:latin typeface="Sitka Text" panose="02000505000000020004" pitchFamily="2" charset="0"/>
              </a:rPr>
              <a:t>met:</a:t>
            </a:r>
          </a:p>
          <a:p>
            <a:pPr lvl="2">
              <a:buFont typeface="Courier New" panose="02070309020205020404" pitchFamily="49" charset="0"/>
              <a:buChar char="o"/>
            </a:pPr>
            <a:r>
              <a:rPr lang="en-US" sz="2800" dirty="0">
                <a:latin typeface="Sitka Text" panose="02000505000000020004" pitchFamily="2" charset="0"/>
                <a:sym typeface="Wingdings" panose="05000000000000000000" pitchFamily="2" charset="2"/>
              </a:rPr>
              <a:t> Trust valid under state law</a:t>
            </a:r>
          </a:p>
          <a:p>
            <a:pPr lvl="2">
              <a:buFont typeface="Courier New" panose="02070309020205020404" pitchFamily="49" charset="0"/>
              <a:buChar char="o"/>
            </a:pPr>
            <a:r>
              <a:rPr lang="en-US" sz="2800" dirty="0">
                <a:latin typeface="Sitka Text" panose="02000505000000020004" pitchFamily="2" charset="0"/>
                <a:sym typeface="Wingdings" panose="05000000000000000000" pitchFamily="2" charset="2"/>
              </a:rPr>
              <a:t> Trust irrevocable at grantor’s death</a:t>
            </a:r>
          </a:p>
          <a:p>
            <a:pPr lvl="2">
              <a:buFont typeface="Courier New" panose="02070309020205020404" pitchFamily="49" charset="0"/>
              <a:buChar char="o"/>
            </a:pPr>
            <a:r>
              <a:rPr lang="en-US" sz="2800" dirty="0">
                <a:latin typeface="Sitka Text" panose="02000505000000020004" pitchFamily="2" charset="0"/>
                <a:sym typeface="Wingdings" panose="05000000000000000000" pitchFamily="2" charset="2"/>
              </a:rPr>
              <a:t> Must have all “natural” beneficiaries (danger!)</a:t>
            </a:r>
          </a:p>
          <a:p>
            <a:pPr lvl="2">
              <a:buFont typeface="Courier New" panose="02070309020205020404" pitchFamily="49" charset="0"/>
              <a:buChar char="o"/>
            </a:pPr>
            <a:r>
              <a:rPr lang="en-US" sz="2800" dirty="0">
                <a:latin typeface="Sitka Text" panose="02000505000000020004" pitchFamily="2" charset="0"/>
                <a:sym typeface="Wingdings" panose="05000000000000000000" pitchFamily="2" charset="2"/>
              </a:rPr>
              <a:t> Provide a copy of trust to plan administrator </a:t>
            </a:r>
            <a:endParaRPr lang="en-US" sz="2800" dirty="0">
              <a:latin typeface="Sitka Text" panose="02000505000000020004" pitchFamily="2" charset="0"/>
            </a:endParaRPr>
          </a:p>
          <a:p>
            <a:endParaRPr lang="en-US" dirty="0"/>
          </a:p>
        </p:txBody>
      </p:sp>
    </p:spTree>
    <p:extLst>
      <p:ext uri="{BB962C8B-B14F-4D97-AF65-F5344CB8AC3E}">
        <p14:creationId xmlns:p14="http://schemas.microsoft.com/office/powerpoint/2010/main" val="395382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CA8EB-525E-4328-9144-96DE060E7337}"/>
              </a:ext>
            </a:extLst>
          </p:cNvPr>
          <p:cNvSpPr>
            <a:spLocks noGrp="1"/>
          </p:cNvSpPr>
          <p:nvPr>
            <p:ph type="title"/>
          </p:nvPr>
        </p:nvSpPr>
        <p:spPr>
          <a:xfrm>
            <a:off x="838200" y="701040"/>
            <a:ext cx="10515600" cy="1356360"/>
          </a:xfrm>
        </p:spPr>
        <p:txBody>
          <a:bodyPr/>
          <a:lstStyle/>
          <a:p>
            <a:r>
              <a:rPr lang="en-US" dirty="0">
                <a:solidFill>
                  <a:schemeClr val="tx1"/>
                </a:solidFill>
                <a:latin typeface="Sitka Text" panose="02000505000000020004" pitchFamily="2" charset="0"/>
              </a:rPr>
              <a:t>Questions to ask about Estate Planning</a:t>
            </a:r>
          </a:p>
        </p:txBody>
      </p:sp>
      <p:sp>
        <p:nvSpPr>
          <p:cNvPr id="3" name="Content Placeholder 2">
            <a:extLst>
              <a:ext uri="{FF2B5EF4-FFF2-40B4-BE49-F238E27FC236}">
                <a16:creationId xmlns:a16="http://schemas.microsoft.com/office/drawing/2014/main" id="{D7AE0BDC-7D91-406B-BCC0-4CFAFB61A5F7}"/>
              </a:ext>
            </a:extLst>
          </p:cNvPr>
          <p:cNvSpPr>
            <a:spLocks noGrp="1"/>
          </p:cNvSpPr>
          <p:nvPr>
            <p:ph idx="1"/>
          </p:nvPr>
        </p:nvSpPr>
        <p:spPr>
          <a:xfrm>
            <a:off x="224852" y="2057400"/>
            <a:ext cx="11722309" cy="4508292"/>
          </a:xfrm>
        </p:spPr>
        <p:txBody>
          <a:bodyPr>
            <a:normAutofit/>
          </a:bodyPr>
          <a:lstStyle/>
          <a:p>
            <a:pPr marL="274320" lvl="1" indent="0">
              <a:buNone/>
            </a:pPr>
            <a:endParaRPr lang="en-US" sz="3600" dirty="0">
              <a:latin typeface="Sitka Text" panose="02000505000000020004" pitchFamily="2" charset="0"/>
            </a:endParaRPr>
          </a:p>
          <a:p>
            <a:pPr marL="274320" lvl="1" indent="0">
              <a:buNone/>
            </a:pPr>
            <a:r>
              <a:rPr lang="en-US" sz="4000" dirty="0">
                <a:latin typeface="Sitka Text" panose="02000505000000020004" pitchFamily="2" charset="0"/>
              </a:rPr>
              <a:t>What is it?</a:t>
            </a:r>
          </a:p>
          <a:p>
            <a:pPr marL="274320" lvl="1" indent="0">
              <a:buNone/>
            </a:pPr>
            <a:r>
              <a:rPr lang="en-US" sz="4000" dirty="0">
                <a:latin typeface="Sitka Text" panose="02000505000000020004" pitchFamily="2" charset="0"/>
              </a:rPr>
              <a:t>Why do we need it? </a:t>
            </a:r>
          </a:p>
          <a:p>
            <a:pPr marL="274320" lvl="1" indent="0">
              <a:buNone/>
            </a:pPr>
            <a:r>
              <a:rPr lang="en-US" sz="4000" dirty="0">
                <a:latin typeface="Sitka Text" panose="02000505000000020004" pitchFamily="2" charset="0"/>
              </a:rPr>
              <a:t>What do we need? </a:t>
            </a:r>
          </a:p>
        </p:txBody>
      </p:sp>
      <p:pic>
        <p:nvPicPr>
          <p:cNvPr id="4" name="Picture 3">
            <a:extLst>
              <a:ext uri="{FF2B5EF4-FFF2-40B4-BE49-F238E27FC236}">
                <a16:creationId xmlns:a16="http://schemas.microsoft.com/office/drawing/2014/main" id="{1BF93C30-7123-4EED-9F6B-C1FD28E4FE7A}"/>
              </a:ext>
            </a:extLst>
          </p:cNvPr>
          <p:cNvPicPr>
            <a:picLocks noChangeAspect="1"/>
          </p:cNvPicPr>
          <p:nvPr/>
        </p:nvPicPr>
        <p:blipFill>
          <a:blip r:embed="rId3"/>
          <a:stretch>
            <a:fillRect/>
          </a:stretch>
        </p:blipFill>
        <p:spPr>
          <a:xfrm>
            <a:off x="6257925" y="3299460"/>
            <a:ext cx="5095875" cy="2857500"/>
          </a:xfrm>
          <a:prstGeom prst="rect">
            <a:avLst/>
          </a:prstGeom>
        </p:spPr>
      </p:pic>
    </p:spTree>
    <p:extLst>
      <p:ext uri="{BB962C8B-B14F-4D97-AF65-F5344CB8AC3E}">
        <p14:creationId xmlns:p14="http://schemas.microsoft.com/office/powerpoint/2010/main" val="16378344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82A9A-D0E2-44A7-ADEB-866C17A69AD0}"/>
              </a:ext>
            </a:extLst>
          </p:cNvPr>
          <p:cNvSpPr>
            <a:spLocks noGrp="1"/>
          </p:cNvSpPr>
          <p:nvPr>
            <p:ph type="title"/>
          </p:nvPr>
        </p:nvSpPr>
        <p:spPr>
          <a:xfrm>
            <a:off x="742459" y="701040"/>
            <a:ext cx="10273412" cy="1356360"/>
          </a:xfrm>
        </p:spPr>
        <p:txBody>
          <a:bodyPr/>
          <a:lstStyle/>
          <a:p>
            <a:r>
              <a:rPr lang="en-US" dirty="0">
                <a:solidFill>
                  <a:schemeClr val="tx1"/>
                </a:solidFill>
                <a:latin typeface="Sitka Text" panose="02000505000000020004" pitchFamily="2" charset="0"/>
              </a:rPr>
              <a:t>Court’s Rationale of Holding</a:t>
            </a:r>
          </a:p>
        </p:txBody>
      </p:sp>
      <p:sp>
        <p:nvSpPr>
          <p:cNvPr id="3" name="Text Placeholder 2">
            <a:extLst>
              <a:ext uri="{FF2B5EF4-FFF2-40B4-BE49-F238E27FC236}">
                <a16:creationId xmlns:a16="http://schemas.microsoft.com/office/drawing/2014/main" id="{DA3B0813-9D21-4181-B6C0-2869E3639436}"/>
              </a:ext>
            </a:extLst>
          </p:cNvPr>
          <p:cNvSpPr>
            <a:spLocks noGrp="1"/>
          </p:cNvSpPr>
          <p:nvPr>
            <p:ph idx="1"/>
          </p:nvPr>
        </p:nvSpPr>
        <p:spPr/>
        <p:txBody>
          <a:bodyPr>
            <a:normAutofit/>
          </a:bodyPr>
          <a:lstStyle/>
          <a:p>
            <a:pPr marL="45720" indent="0">
              <a:buNone/>
            </a:pPr>
            <a:r>
              <a:rPr lang="en-US" sz="3600" dirty="0">
                <a:solidFill>
                  <a:srgbClr val="003399"/>
                </a:solidFill>
                <a:latin typeface="Sitka Heading" panose="02000505000000020004" pitchFamily="2" charset="0"/>
              </a:rPr>
              <a:t>Under law, “retirement funds” are funds set aside for a day when one “stops working,” whereas inherited IRAs:</a:t>
            </a:r>
          </a:p>
          <a:p>
            <a:pPr marL="1988620" lvl="5" indent="-571500">
              <a:buFont typeface="+mj-lt"/>
              <a:buAutoNum type="romanUcPeriod"/>
            </a:pPr>
            <a:r>
              <a:rPr lang="en-US" sz="3200" dirty="0">
                <a:solidFill>
                  <a:srgbClr val="003399"/>
                </a:solidFill>
                <a:latin typeface="Sitka Heading" panose="02000505000000020004" pitchFamily="2" charset="0"/>
              </a:rPr>
              <a:t>Can never be contributed to </a:t>
            </a:r>
          </a:p>
          <a:p>
            <a:pPr marL="1988620" lvl="5" indent="-571500">
              <a:buFont typeface="+mj-lt"/>
              <a:buAutoNum type="romanUcPeriod"/>
            </a:pPr>
            <a:r>
              <a:rPr lang="en-US" sz="3200" dirty="0">
                <a:solidFill>
                  <a:srgbClr val="003399"/>
                </a:solidFill>
                <a:latin typeface="Sitka Heading" panose="02000505000000020004" pitchFamily="2" charset="0"/>
              </a:rPr>
              <a:t>Owners must withdraw fund, no matter how far they are from retirement </a:t>
            </a:r>
          </a:p>
          <a:p>
            <a:pPr marL="1988620" lvl="5" indent="-571500">
              <a:buFont typeface="+mj-lt"/>
              <a:buAutoNum type="romanUcPeriod"/>
            </a:pPr>
            <a:r>
              <a:rPr lang="en-US" sz="3200" dirty="0">
                <a:solidFill>
                  <a:srgbClr val="003399"/>
                </a:solidFill>
                <a:latin typeface="Sitka Heading" panose="02000505000000020004" pitchFamily="2" charset="0"/>
              </a:rPr>
              <a:t>Owners can withdraw any amounts “without penalty” at any time</a:t>
            </a:r>
          </a:p>
        </p:txBody>
      </p:sp>
    </p:spTree>
    <p:extLst>
      <p:ext uri="{BB962C8B-B14F-4D97-AF65-F5344CB8AC3E}">
        <p14:creationId xmlns:p14="http://schemas.microsoft.com/office/powerpoint/2010/main" val="37832637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0C27B-34B6-447E-B9D9-76C5698CBA1A}"/>
              </a:ext>
            </a:extLst>
          </p:cNvPr>
          <p:cNvSpPr>
            <a:spLocks noGrp="1"/>
          </p:cNvSpPr>
          <p:nvPr>
            <p:ph type="title"/>
          </p:nvPr>
        </p:nvSpPr>
        <p:spPr>
          <a:xfrm>
            <a:off x="573373" y="701040"/>
            <a:ext cx="9875520" cy="1356360"/>
          </a:xfrm>
        </p:spPr>
        <p:txBody>
          <a:bodyPr/>
          <a:lstStyle/>
          <a:p>
            <a:r>
              <a:rPr lang="en-US" dirty="0">
                <a:solidFill>
                  <a:schemeClr val="tx1"/>
                </a:solidFill>
                <a:latin typeface="Sitka Text" panose="02000505000000020004" pitchFamily="2" charset="0"/>
              </a:rPr>
              <a:t>Beneficiary Designations </a:t>
            </a:r>
          </a:p>
        </p:txBody>
      </p:sp>
      <p:sp>
        <p:nvSpPr>
          <p:cNvPr id="3" name="Content Placeholder 2">
            <a:extLst>
              <a:ext uri="{FF2B5EF4-FFF2-40B4-BE49-F238E27FC236}">
                <a16:creationId xmlns:a16="http://schemas.microsoft.com/office/drawing/2014/main" id="{D817DD45-EA80-468B-A90F-A38A6AAD84D4}"/>
              </a:ext>
            </a:extLst>
          </p:cNvPr>
          <p:cNvSpPr>
            <a:spLocks noGrp="1"/>
          </p:cNvSpPr>
          <p:nvPr>
            <p:ph idx="1"/>
          </p:nvPr>
        </p:nvSpPr>
        <p:spPr>
          <a:xfrm>
            <a:off x="719528" y="2057400"/>
            <a:ext cx="11182662" cy="4038600"/>
          </a:xfrm>
        </p:spPr>
        <p:txBody>
          <a:bodyPr>
            <a:normAutofit fontScale="77500" lnSpcReduction="20000"/>
          </a:bodyPr>
          <a:lstStyle/>
          <a:p>
            <a:pPr>
              <a:buFont typeface="Wingdings" panose="05000000000000000000" pitchFamily="2" charset="2"/>
              <a:buChar char="v"/>
            </a:pPr>
            <a:r>
              <a:rPr lang="en-US" sz="4000" dirty="0">
                <a:latin typeface="Sitka Text" panose="02000505000000020004" pitchFamily="2" charset="0"/>
              </a:rPr>
              <a:t> </a:t>
            </a:r>
            <a:r>
              <a:rPr lang="en-US" sz="4000" b="1" dirty="0">
                <a:latin typeface="Sitka Text" panose="02000505000000020004" pitchFamily="2" charset="0"/>
              </a:rPr>
              <a:t>“My estate” </a:t>
            </a:r>
            <a:r>
              <a:rPr lang="en-US" sz="4000" dirty="0">
                <a:latin typeface="Sitka Text" panose="02000505000000020004" pitchFamily="2" charset="0"/>
                <a:sym typeface="Wingdings" panose="05000000000000000000" pitchFamily="2" charset="2"/>
              </a:rPr>
              <a:t> </a:t>
            </a:r>
            <a:r>
              <a:rPr lang="en-US" sz="3600" dirty="0">
                <a:latin typeface="Sitka Text" panose="02000505000000020004" pitchFamily="2" charset="0"/>
                <a:sym typeface="Wingdings" panose="05000000000000000000" pitchFamily="2" charset="2"/>
              </a:rPr>
              <a:t>5 year rule </a:t>
            </a:r>
          </a:p>
          <a:p>
            <a:pPr>
              <a:buFont typeface="Wingdings" panose="05000000000000000000" pitchFamily="2" charset="2"/>
              <a:buChar char="v"/>
            </a:pPr>
            <a:r>
              <a:rPr lang="en-US" sz="4000" dirty="0">
                <a:latin typeface="Sitka Text" panose="02000505000000020004" pitchFamily="2" charset="0"/>
                <a:sym typeface="Wingdings" panose="05000000000000000000" pitchFamily="2" charset="2"/>
              </a:rPr>
              <a:t> </a:t>
            </a:r>
            <a:r>
              <a:rPr lang="en-US" sz="4000" b="1" dirty="0">
                <a:latin typeface="Sitka Text" panose="02000505000000020004" pitchFamily="2" charset="0"/>
                <a:sym typeface="Wingdings" panose="05000000000000000000" pitchFamily="2" charset="2"/>
              </a:rPr>
              <a:t>“My children” </a:t>
            </a:r>
            <a:r>
              <a:rPr lang="en-US" sz="4000" dirty="0">
                <a:latin typeface="Sitka Text" panose="02000505000000020004" pitchFamily="2" charset="0"/>
                <a:sym typeface="Wingdings" panose="05000000000000000000" pitchFamily="2" charset="2"/>
              </a:rPr>
              <a:t> </a:t>
            </a:r>
            <a:r>
              <a:rPr lang="en-US" sz="3600" dirty="0">
                <a:latin typeface="Sitka Text" panose="02000505000000020004" pitchFamily="2" charset="0"/>
                <a:sym typeface="Wingdings" panose="05000000000000000000" pitchFamily="2" charset="2"/>
              </a:rPr>
              <a:t>Oldest child </a:t>
            </a:r>
            <a:endParaRPr lang="en-US" sz="4000" dirty="0">
              <a:latin typeface="Sitka Text" panose="02000505000000020004" pitchFamily="2" charset="0"/>
              <a:sym typeface="Wingdings" panose="05000000000000000000" pitchFamily="2" charset="2"/>
            </a:endParaRPr>
          </a:p>
          <a:p>
            <a:pPr>
              <a:buFont typeface="Wingdings" panose="05000000000000000000" pitchFamily="2" charset="2"/>
              <a:buChar char="v"/>
            </a:pPr>
            <a:r>
              <a:rPr lang="en-US" sz="4000" dirty="0">
                <a:latin typeface="Sitka Text" panose="02000505000000020004" pitchFamily="2" charset="0"/>
                <a:sym typeface="Wingdings" panose="05000000000000000000" pitchFamily="2" charset="2"/>
              </a:rPr>
              <a:t> </a:t>
            </a:r>
            <a:r>
              <a:rPr lang="en-US" sz="4000" b="1" dirty="0">
                <a:latin typeface="Sitka Text" panose="02000505000000020004" pitchFamily="2" charset="0"/>
                <a:sym typeface="Wingdings" panose="05000000000000000000" pitchFamily="2" charset="2"/>
              </a:rPr>
              <a:t>“My trust” </a:t>
            </a:r>
            <a:r>
              <a:rPr lang="en-US" sz="4000" dirty="0">
                <a:latin typeface="Sitka Text" panose="02000505000000020004" pitchFamily="2" charset="0"/>
                <a:sym typeface="Wingdings" panose="05000000000000000000" pitchFamily="2" charset="2"/>
              </a:rPr>
              <a:t> </a:t>
            </a:r>
            <a:r>
              <a:rPr lang="en-US" sz="3600" dirty="0">
                <a:latin typeface="Sitka Text" panose="02000505000000020004" pitchFamily="2" charset="0"/>
                <a:sym typeface="Wingdings" panose="05000000000000000000" pitchFamily="2" charset="2"/>
              </a:rPr>
              <a:t>Oldest beneficiary in trust</a:t>
            </a:r>
          </a:p>
          <a:p>
            <a:pPr>
              <a:buFont typeface="Wingdings" panose="05000000000000000000" pitchFamily="2" charset="2"/>
              <a:buChar char="v"/>
            </a:pPr>
            <a:r>
              <a:rPr lang="en-US" sz="4000" dirty="0">
                <a:latin typeface="Sitka Text" panose="02000505000000020004" pitchFamily="2" charset="0"/>
                <a:sym typeface="Wingdings" panose="05000000000000000000" pitchFamily="2" charset="2"/>
              </a:rPr>
              <a:t> </a:t>
            </a:r>
            <a:r>
              <a:rPr lang="en-US" sz="4000" b="1" dirty="0">
                <a:latin typeface="Sitka Text" panose="02000505000000020004" pitchFamily="2" charset="0"/>
                <a:sym typeface="Wingdings" panose="05000000000000000000" pitchFamily="2" charset="2"/>
              </a:rPr>
              <a:t>“My family trust” </a:t>
            </a:r>
            <a:r>
              <a:rPr lang="en-US" sz="4000" dirty="0">
                <a:latin typeface="Sitka Text" panose="02000505000000020004" pitchFamily="2" charset="0"/>
                <a:sym typeface="Wingdings" panose="05000000000000000000" pitchFamily="2" charset="2"/>
              </a:rPr>
              <a:t> </a:t>
            </a:r>
            <a:r>
              <a:rPr lang="en-US" sz="3600" dirty="0">
                <a:latin typeface="Sitka Text" panose="02000505000000020004" pitchFamily="2" charset="0"/>
                <a:sym typeface="Wingdings" panose="05000000000000000000" pitchFamily="2" charset="2"/>
              </a:rPr>
              <a:t>Oldest beneficiary in family trust</a:t>
            </a:r>
            <a:endParaRPr lang="en-US" sz="4000" dirty="0">
              <a:latin typeface="Sitka Text" panose="02000505000000020004" pitchFamily="2" charset="0"/>
              <a:sym typeface="Wingdings" panose="05000000000000000000" pitchFamily="2" charset="2"/>
            </a:endParaRPr>
          </a:p>
          <a:p>
            <a:pPr>
              <a:buFont typeface="Wingdings" panose="05000000000000000000" pitchFamily="2" charset="2"/>
              <a:buChar char="v"/>
            </a:pPr>
            <a:r>
              <a:rPr lang="en-US" sz="4000" dirty="0">
                <a:latin typeface="Sitka Text" panose="02000505000000020004" pitchFamily="2" charset="0"/>
                <a:sym typeface="Wingdings" panose="05000000000000000000" pitchFamily="2" charset="2"/>
              </a:rPr>
              <a:t> </a:t>
            </a:r>
            <a:r>
              <a:rPr lang="en-US" sz="4000" b="1" dirty="0">
                <a:latin typeface="Sitka Text" panose="02000505000000020004" pitchFamily="2" charset="0"/>
                <a:sym typeface="Wingdings" panose="05000000000000000000" pitchFamily="2" charset="2"/>
              </a:rPr>
              <a:t>“The trustee under Article 8 of the JRB Trust f/b/o my </a:t>
            </a:r>
            <a:r>
              <a:rPr lang="en-US" sz="4000" dirty="0">
                <a:solidFill>
                  <a:schemeClr val="bg1"/>
                </a:solidFill>
                <a:latin typeface="Sitka Text" panose="02000505000000020004" pitchFamily="2" charset="0"/>
                <a:sym typeface="Wingdings" panose="05000000000000000000" pitchFamily="2" charset="2"/>
              </a:rPr>
              <a:t>fif</a:t>
            </a:r>
            <a:r>
              <a:rPr lang="en-US" sz="4000" b="1" dirty="0">
                <a:latin typeface="Sitka Text" panose="02000505000000020004" pitchFamily="2" charset="0"/>
                <a:sym typeface="Wingdings" panose="05000000000000000000" pitchFamily="2" charset="2"/>
              </a:rPr>
              <a:t>children” </a:t>
            </a:r>
            <a:r>
              <a:rPr lang="en-US" sz="4000" dirty="0">
                <a:latin typeface="Sitka Text" panose="02000505000000020004" pitchFamily="2" charset="0"/>
                <a:sym typeface="Wingdings" panose="05000000000000000000" pitchFamily="2" charset="2"/>
              </a:rPr>
              <a:t> </a:t>
            </a:r>
            <a:r>
              <a:rPr lang="en-US" sz="3600" dirty="0">
                <a:latin typeface="Sitka Text" panose="02000505000000020004" pitchFamily="2" charset="0"/>
                <a:sym typeface="Wingdings" panose="05000000000000000000" pitchFamily="2" charset="2"/>
              </a:rPr>
              <a:t>Oldest child</a:t>
            </a:r>
          </a:p>
          <a:p>
            <a:pPr>
              <a:buFont typeface="Wingdings" panose="05000000000000000000" pitchFamily="2" charset="2"/>
              <a:buChar char="v"/>
            </a:pPr>
            <a:r>
              <a:rPr lang="en-US" sz="4000" dirty="0">
                <a:latin typeface="Sitka Text" panose="02000505000000020004" pitchFamily="2" charset="0"/>
                <a:sym typeface="Wingdings" panose="05000000000000000000" pitchFamily="2" charset="2"/>
              </a:rPr>
              <a:t> </a:t>
            </a:r>
            <a:r>
              <a:rPr lang="en-US" sz="4000" b="1" dirty="0">
                <a:latin typeface="Sitka Text" panose="02000505000000020004" pitchFamily="2" charset="0"/>
                <a:sym typeface="Wingdings" panose="05000000000000000000" pitchFamily="2" charset="2"/>
              </a:rPr>
              <a:t>“1/3 to each trustee of the separate shares under </a:t>
            </a:r>
            <a:r>
              <a:rPr lang="en-US" sz="4000" dirty="0">
                <a:solidFill>
                  <a:schemeClr val="bg1"/>
                </a:solidFill>
                <a:latin typeface="Sitka Text" panose="02000505000000020004" pitchFamily="2" charset="0"/>
                <a:sym typeface="Wingdings" panose="05000000000000000000" pitchFamily="2" charset="2"/>
              </a:rPr>
              <a:t>ffi</a:t>
            </a:r>
            <a:r>
              <a:rPr lang="en-US" sz="4000" b="1" dirty="0">
                <a:latin typeface="Sitka Text" panose="02000505000000020004" pitchFamily="2" charset="0"/>
                <a:sym typeface="Wingdings" panose="05000000000000000000" pitchFamily="2" charset="2"/>
              </a:rPr>
              <a:t>Article 8…” </a:t>
            </a:r>
            <a:r>
              <a:rPr lang="en-US" sz="4000" dirty="0">
                <a:latin typeface="Sitka Text" panose="02000505000000020004" pitchFamily="2" charset="0"/>
                <a:sym typeface="Wingdings" panose="05000000000000000000" pitchFamily="2" charset="2"/>
              </a:rPr>
              <a:t> </a:t>
            </a:r>
            <a:r>
              <a:rPr lang="en-US" sz="3600" dirty="0">
                <a:latin typeface="Sitka Text" panose="02000505000000020004" pitchFamily="2" charset="0"/>
                <a:sym typeface="Wingdings" panose="05000000000000000000" pitchFamily="2" charset="2"/>
              </a:rPr>
              <a:t>Each separate age </a:t>
            </a:r>
            <a:endParaRPr lang="en-US" sz="3600" dirty="0">
              <a:latin typeface="Sitka Text" panose="02000505000000020004" pitchFamily="2" charset="0"/>
            </a:endParaRPr>
          </a:p>
        </p:txBody>
      </p:sp>
      <p:sp>
        <p:nvSpPr>
          <p:cNvPr id="4" name="Rectangle 3">
            <a:extLst>
              <a:ext uri="{FF2B5EF4-FFF2-40B4-BE49-F238E27FC236}">
                <a16:creationId xmlns:a16="http://schemas.microsoft.com/office/drawing/2014/main" id="{203C22A9-019E-4E9C-9D5C-BF98E9F54310}"/>
              </a:ext>
            </a:extLst>
          </p:cNvPr>
          <p:cNvSpPr/>
          <p:nvPr/>
        </p:nvSpPr>
        <p:spPr>
          <a:xfrm>
            <a:off x="234679" y="6156960"/>
            <a:ext cx="5150769" cy="461665"/>
          </a:xfrm>
          <a:prstGeom prst="rect">
            <a:avLst/>
          </a:prstGeom>
          <a:noFill/>
        </p:spPr>
        <p:txBody>
          <a:bodyPr wrap="none" lIns="91440" tIns="45720" rIns="91440" bIns="45720">
            <a:spAutoFit/>
          </a:bodyPr>
          <a:lstStyle/>
          <a:p>
            <a:r>
              <a:rPr lang="en-US" sz="2400" b="1" cap="none" spc="0" dirty="0">
                <a:ln w="0"/>
                <a:effectLst>
                  <a:outerShdw blurRad="38100" dist="25400" dir="5400000" algn="ctr" rotWithShape="0">
                    <a:srgbClr val="6E747A">
                      <a:alpha val="43000"/>
                    </a:srgbClr>
                  </a:outerShdw>
                </a:effectLst>
                <a:latin typeface="Sitka Text" panose="02000505000000020004" pitchFamily="2" charset="0"/>
              </a:rPr>
              <a:t>H</a:t>
            </a:r>
            <a:r>
              <a:rPr lang="en-US" sz="2400" b="1" dirty="0">
                <a:ln w="0"/>
                <a:effectLst>
                  <a:outerShdw blurRad="38100" dist="25400" dir="5400000" algn="ctr" rotWithShape="0">
                    <a:srgbClr val="6E747A">
                      <a:alpha val="43000"/>
                    </a:srgbClr>
                  </a:outerShdw>
                </a:effectLst>
                <a:latin typeface="Sitka Text" panose="02000505000000020004" pitchFamily="2" charset="0"/>
              </a:rPr>
              <a:t>andout:</a:t>
            </a:r>
            <a:r>
              <a:rPr lang="en-US" sz="2400" dirty="0">
                <a:ln w="0"/>
                <a:latin typeface="Sitka Text" panose="02000505000000020004" pitchFamily="2" charset="0"/>
              </a:rPr>
              <a:t> IRA Beneficiary Options</a:t>
            </a:r>
            <a:endParaRPr lang="en-US" sz="2400" b="0" cap="none" spc="0" dirty="0">
              <a:ln w="0"/>
              <a:effectLst>
                <a:outerShdw blurRad="38100" dist="25400" dir="5400000" algn="ctr" rotWithShape="0">
                  <a:srgbClr val="6E747A">
                    <a:alpha val="43000"/>
                  </a:srgbClr>
                </a:outerShdw>
              </a:effectLst>
              <a:latin typeface="Sitka Text" panose="02000505000000020004" pitchFamily="2" charset="0"/>
            </a:endParaRPr>
          </a:p>
        </p:txBody>
      </p:sp>
    </p:spTree>
    <p:extLst>
      <p:ext uri="{BB962C8B-B14F-4D97-AF65-F5344CB8AC3E}">
        <p14:creationId xmlns:p14="http://schemas.microsoft.com/office/powerpoint/2010/main" val="25961243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8BD84-D551-4D14-8769-5401CFDF61B3}"/>
              </a:ext>
            </a:extLst>
          </p:cNvPr>
          <p:cNvSpPr>
            <a:spLocks noGrp="1"/>
          </p:cNvSpPr>
          <p:nvPr>
            <p:ph type="title"/>
          </p:nvPr>
        </p:nvSpPr>
        <p:spPr/>
        <p:txBody>
          <a:bodyPr/>
          <a:lstStyle/>
          <a:p>
            <a:r>
              <a:rPr lang="en-US" dirty="0">
                <a:solidFill>
                  <a:schemeClr val="tx1"/>
                </a:solidFill>
                <a:latin typeface="Sitka Text" panose="02000505000000020004" pitchFamily="2" charset="0"/>
              </a:rPr>
              <a:t>How can advisors make inadvertent mistakes? </a:t>
            </a:r>
            <a:endParaRPr lang="en-US" dirty="0"/>
          </a:p>
        </p:txBody>
      </p:sp>
      <p:sp>
        <p:nvSpPr>
          <p:cNvPr id="3" name="Content Placeholder 2">
            <a:extLst>
              <a:ext uri="{FF2B5EF4-FFF2-40B4-BE49-F238E27FC236}">
                <a16:creationId xmlns:a16="http://schemas.microsoft.com/office/drawing/2014/main" id="{729E4A00-54F6-427C-B715-71E6890B1331}"/>
              </a:ext>
            </a:extLst>
          </p:cNvPr>
          <p:cNvSpPr>
            <a:spLocks noGrp="1"/>
          </p:cNvSpPr>
          <p:nvPr>
            <p:ph idx="1"/>
          </p:nvPr>
        </p:nvSpPr>
        <p:spPr/>
        <p:txBody>
          <a:bodyPr/>
          <a:lstStyle/>
          <a:p>
            <a:pPr>
              <a:buFont typeface="Wingdings" panose="05000000000000000000" pitchFamily="2" charset="2"/>
              <a:buChar char="v"/>
            </a:pPr>
            <a:r>
              <a:rPr lang="en-US" sz="3600" dirty="0">
                <a:latin typeface="Sitka Text" panose="02000505000000020004" pitchFamily="2" charset="0"/>
                <a:sym typeface="Wingdings" panose="05000000000000000000" pitchFamily="2" charset="2"/>
              </a:rPr>
              <a:t> Not being comprehensive </a:t>
            </a:r>
          </a:p>
          <a:p>
            <a:pPr>
              <a:buFont typeface="Wingdings" panose="05000000000000000000" pitchFamily="2" charset="2"/>
              <a:buChar char="v"/>
            </a:pPr>
            <a:r>
              <a:rPr lang="en-US" sz="3600" dirty="0">
                <a:latin typeface="Sitka Text" panose="02000505000000020004" pitchFamily="2" charset="0"/>
                <a:sym typeface="Wingdings" panose="05000000000000000000" pitchFamily="2" charset="2"/>
              </a:rPr>
              <a:t> Not tying plan together </a:t>
            </a:r>
          </a:p>
          <a:p>
            <a:pPr marL="45720" indent="0">
              <a:buNone/>
            </a:pPr>
            <a:endParaRPr lang="en-US" dirty="0"/>
          </a:p>
        </p:txBody>
      </p:sp>
    </p:spTree>
    <p:extLst>
      <p:ext uri="{BB962C8B-B14F-4D97-AF65-F5344CB8AC3E}">
        <p14:creationId xmlns:p14="http://schemas.microsoft.com/office/powerpoint/2010/main" val="24894223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46A7D-7305-4102-B3A7-3BAA9CA73F3F}"/>
              </a:ext>
            </a:extLst>
          </p:cNvPr>
          <p:cNvSpPr>
            <a:spLocks noGrp="1"/>
          </p:cNvSpPr>
          <p:nvPr>
            <p:ph type="title"/>
          </p:nvPr>
        </p:nvSpPr>
        <p:spPr/>
        <p:txBody>
          <a:bodyPr/>
          <a:lstStyle/>
          <a:p>
            <a:r>
              <a:rPr lang="en-US" dirty="0">
                <a:solidFill>
                  <a:srgbClr val="003399"/>
                </a:solidFill>
                <a:latin typeface="Sitka Heading" panose="02000505000000020004" pitchFamily="2" charset="0"/>
              </a:rPr>
              <a:t>Case study</a:t>
            </a:r>
            <a:endParaRPr lang="en-US" dirty="0"/>
          </a:p>
        </p:txBody>
      </p:sp>
      <p:sp>
        <p:nvSpPr>
          <p:cNvPr id="3" name="Text Placeholder 2">
            <a:extLst>
              <a:ext uri="{FF2B5EF4-FFF2-40B4-BE49-F238E27FC236}">
                <a16:creationId xmlns:a16="http://schemas.microsoft.com/office/drawing/2014/main" id="{3878182D-AF48-4942-832F-F572FCB7B736}"/>
              </a:ext>
            </a:extLst>
          </p:cNvPr>
          <p:cNvSpPr>
            <a:spLocks noGrp="1"/>
          </p:cNvSpPr>
          <p:nvPr>
            <p:ph type="body" idx="1"/>
          </p:nvPr>
        </p:nvSpPr>
        <p:spPr/>
        <p:txBody>
          <a:bodyPr/>
          <a:lstStyle/>
          <a:p>
            <a:pPr lvl="0">
              <a:buClr>
                <a:srgbClr val="003399"/>
              </a:buClr>
            </a:pPr>
            <a:r>
              <a:rPr lang="en-US" sz="2400" dirty="0">
                <a:solidFill>
                  <a:srgbClr val="003399"/>
                </a:solidFill>
                <a:latin typeface="Sitka Text" panose="02000505000000020004" pitchFamily="2" charset="0"/>
              </a:rPr>
              <a:t>Sally and Bob Hadda Baby</a:t>
            </a:r>
          </a:p>
          <a:p>
            <a:endParaRPr lang="en-US" dirty="0"/>
          </a:p>
        </p:txBody>
      </p:sp>
    </p:spTree>
    <p:extLst>
      <p:ext uri="{BB962C8B-B14F-4D97-AF65-F5344CB8AC3E}">
        <p14:creationId xmlns:p14="http://schemas.microsoft.com/office/powerpoint/2010/main" val="11804785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F6681-5D4D-454C-84B4-F33CD0AFA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031" y="339254"/>
            <a:ext cx="2255520" cy="1424737"/>
          </a:xfrm>
          <a:prstGeom prst="rect">
            <a:avLst/>
          </a:prstGeom>
        </p:spPr>
      </p:pic>
      <p:sp>
        <p:nvSpPr>
          <p:cNvPr id="2" name="Title 1">
            <a:extLst>
              <a:ext uri="{FF2B5EF4-FFF2-40B4-BE49-F238E27FC236}">
                <a16:creationId xmlns:a16="http://schemas.microsoft.com/office/drawing/2014/main" id="{22D80BC8-CECB-4F0B-AB61-E0F22E8E673E}"/>
              </a:ext>
            </a:extLst>
          </p:cNvPr>
          <p:cNvSpPr>
            <a:spLocks noGrp="1"/>
          </p:cNvSpPr>
          <p:nvPr>
            <p:ph type="title"/>
          </p:nvPr>
        </p:nvSpPr>
        <p:spPr>
          <a:xfrm>
            <a:off x="287154" y="492319"/>
            <a:ext cx="9875520" cy="1356360"/>
          </a:xfrm>
        </p:spPr>
        <p:txBody>
          <a:bodyPr/>
          <a:lstStyle/>
          <a:p>
            <a:r>
              <a:rPr lang="en-US" dirty="0">
                <a:solidFill>
                  <a:schemeClr val="tx1"/>
                </a:solidFill>
                <a:latin typeface="Sitka Text" panose="02000505000000020004" pitchFamily="2" charset="0"/>
              </a:rPr>
              <a:t>Sally and Bob Hadda Baby</a:t>
            </a:r>
            <a:endParaRPr lang="en-US" dirty="0"/>
          </a:p>
        </p:txBody>
      </p:sp>
      <p:sp>
        <p:nvSpPr>
          <p:cNvPr id="3" name="Content Placeholder 2">
            <a:extLst>
              <a:ext uri="{FF2B5EF4-FFF2-40B4-BE49-F238E27FC236}">
                <a16:creationId xmlns:a16="http://schemas.microsoft.com/office/drawing/2014/main" id="{D30A2328-2559-4E1C-A3A6-2C5EF1603520}"/>
              </a:ext>
            </a:extLst>
          </p:cNvPr>
          <p:cNvSpPr>
            <a:spLocks noGrp="1"/>
          </p:cNvSpPr>
          <p:nvPr>
            <p:ph idx="1"/>
          </p:nvPr>
        </p:nvSpPr>
        <p:spPr>
          <a:xfrm>
            <a:off x="287153" y="1707046"/>
            <a:ext cx="11617693" cy="3781927"/>
          </a:xfrm>
        </p:spPr>
        <p:txBody>
          <a:bodyPr>
            <a:normAutofit fontScale="55000" lnSpcReduction="20000"/>
          </a:bodyPr>
          <a:lstStyle/>
          <a:p>
            <a:pPr marL="45720" indent="0">
              <a:lnSpc>
                <a:spcPct val="120000"/>
              </a:lnSpc>
              <a:buNone/>
            </a:pPr>
            <a:r>
              <a:rPr lang="en-US" sz="3800" dirty="0">
                <a:latin typeface="Sitka Text" panose="02000505000000020004" pitchFamily="2" charset="0"/>
              </a:rPr>
              <a:t>Sally and Bob recently celebrated the birth of their son, Billy Bob.  At the insistence of their family, they went to an estate planning attorney and had their estate planning documents prepared.  In an abundance of caution, the family decided to put a testamentary trust in the Will which provided that their son, Billy Bob, would not get his money until he reached the age of 35.  They were very diligent and named Billy Bob’s aunt as the trustee to make sure that she would be able to distribute the money outright at the age of 35, but prior to then distribute to Billy Bob as the aunt sees fit for different things that could come up in his life such as a wedding, college, or other necessity that the aunt believes in.  The family did not remember to change the beneficiary designation of all of their non-probate assets into the trust.  Unfortunately, the parents passed away, and Billy Bob, stands to inherit a lot of money at the age of 18.  </a:t>
            </a:r>
          </a:p>
          <a:p>
            <a:pPr marL="45720" indent="0">
              <a:buNone/>
            </a:pPr>
            <a:endParaRPr lang="en-US" dirty="0"/>
          </a:p>
        </p:txBody>
      </p:sp>
      <p:sp>
        <p:nvSpPr>
          <p:cNvPr id="9" name="TextBox 8">
            <a:extLst>
              <a:ext uri="{FF2B5EF4-FFF2-40B4-BE49-F238E27FC236}">
                <a16:creationId xmlns:a16="http://schemas.microsoft.com/office/drawing/2014/main" id="{2C2D4A32-FE2D-4CA9-821A-1CD54A806AC9}"/>
              </a:ext>
            </a:extLst>
          </p:cNvPr>
          <p:cNvSpPr txBox="1"/>
          <p:nvPr/>
        </p:nvSpPr>
        <p:spPr>
          <a:xfrm>
            <a:off x="1660357" y="5488973"/>
            <a:ext cx="8502317" cy="830997"/>
          </a:xfrm>
          <a:prstGeom prst="rect">
            <a:avLst/>
          </a:prstGeom>
          <a:noFill/>
        </p:spPr>
        <p:txBody>
          <a:bodyPr wrap="square" rtlCol="0">
            <a:spAutoFit/>
          </a:bodyPr>
          <a:lstStyle/>
          <a:p>
            <a:pPr algn="ctr"/>
            <a:r>
              <a:rPr lang="en-US" sz="2400" b="1" dirty="0">
                <a:latin typeface="Sitka Text" panose="02000505000000020004" pitchFamily="2" charset="0"/>
              </a:rPr>
              <a:t>What issues do you see from the above scenario?  </a:t>
            </a:r>
          </a:p>
          <a:p>
            <a:pPr algn="ctr"/>
            <a:r>
              <a:rPr lang="en-US" sz="2400" b="1" dirty="0">
                <a:latin typeface="Sitka Text" panose="02000505000000020004" pitchFamily="2" charset="0"/>
              </a:rPr>
              <a:t>What stands out to you from this fact pattern? </a:t>
            </a:r>
          </a:p>
        </p:txBody>
      </p:sp>
    </p:spTree>
    <p:extLst>
      <p:ext uri="{BB962C8B-B14F-4D97-AF65-F5344CB8AC3E}">
        <p14:creationId xmlns:p14="http://schemas.microsoft.com/office/powerpoint/2010/main" val="13136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9D9F2-8ADC-4D45-8358-B14DB632F46C}"/>
              </a:ext>
            </a:extLst>
          </p:cNvPr>
          <p:cNvSpPr>
            <a:spLocks noGrp="1"/>
          </p:cNvSpPr>
          <p:nvPr>
            <p:ph type="ctrTitle"/>
          </p:nvPr>
        </p:nvSpPr>
        <p:spPr/>
        <p:txBody>
          <a:bodyPr/>
          <a:lstStyle/>
          <a:p>
            <a:r>
              <a:rPr lang="en-US" dirty="0">
                <a:latin typeface="Sitka Text" panose="02000505000000020004" pitchFamily="2" charset="0"/>
              </a:rPr>
              <a:t>Types of care options</a:t>
            </a:r>
          </a:p>
        </p:txBody>
      </p:sp>
      <p:sp>
        <p:nvSpPr>
          <p:cNvPr id="3" name="Text Placeholder 2">
            <a:extLst>
              <a:ext uri="{FF2B5EF4-FFF2-40B4-BE49-F238E27FC236}">
                <a16:creationId xmlns:a16="http://schemas.microsoft.com/office/drawing/2014/main" id="{CCA94775-0224-4583-8D10-07B2AF806FCE}"/>
              </a:ext>
            </a:extLst>
          </p:cNvPr>
          <p:cNvSpPr>
            <a:spLocks noGrp="1"/>
          </p:cNvSpPr>
          <p:nvPr>
            <p:ph type="subTitle" idx="1"/>
          </p:nvPr>
        </p:nvSpPr>
        <p:spPr/>
        <p:txBody>
          <a:bodyPr>
            <a:normAutofit/>
          </a:bodyPr>
          <a:lstStyle/>
          <a:p>
            <a:r>
              <a:rPr lang="en-US" sz="2400" dirty="0">
                <a:latin typeface="Sitka Heading" panose="02000505000000020004" pitchFamily="2" charset="0"/>
              </a:rPr>
              <a:t>And How to Pay For Them </a:t>
            </a:r>
          </a:p>
        </p:txBody>
      </p:sp>
      <p:sp>
        <p:nvSpPr>
          <p:cNvPr id="5" name="Rectangle 4">
            <a:extLst>
              <a:ext uri="{FF2B5EF4-FFF2-40B4-BE49-F238E27FC236}">
                <a16:creationId xmlns:a16="http://schemas.microsoft.com/office/drawing/2014/main" id="{C8DAA9BF-A1CD-45F0-977C-4CA4ABCC7AB6}"/>
              </a:ext>
            </a:extLst>
          </p:cNvPr>
          <p:cNvSpPr/>
          <p:nvPr/>
        </p:nvSpPr>
        <p:spPr>
          <a:xfrm>
            <a:off x="252546" y="5783150"/>
            <a:ext cx="11681828" cy="830997"/>
          </a:xfrm>
          <a:prstGeom prst="rect">
            <a:avLst/>
          </a:prstGeom>
          <a:noFill/>
        </p:spPr>
        <p:txBody>
          <a:bodyPr wrap="square" lIns="91440" tIns="45720" rIns="91440" bIns="45720">
            <a:spAutoFit/>
          </a:bodyPr>
          <a:lstStyle/>
          <a:p>
            <a:r>
              <a:rPr lang="en-US" sz="2400" b="1" cap="none" spc="0" dirty="0">
                <a:ln w="0"/>
                <a:solidFill>
                  <a:schemeClr val="bg1"/>
                </a:solidFill>
                <a:effectLst>
                  <a:outerShdw blurRad="38100" dist="25400" dir="5400000" algn="ctr" rotWithShape="0">
                    <a:srgbClr val="6E747A">
                      <a:alpha val="43000"/>
                    </a:srgbClr>
                  </a:outerShdw>
                </a:effectLst>
                <a:latin typeface="Sitka Text" panose="02000505000000020004" pitchFamily="2" charset="0"/>
              </a:rPr>
              <a:t>Handout: </a:t>
            </a:r>
            <a:r>
              <a:rPr lang="en-US" sz="2400" cap="none" spc="0" dirty="0">
                <a:ln w="0"/>
                <a:solidFill>
                  <a:schemeClr val="bg1"/>
                </a:solidFill>
                <a:latin typeface="Sitka Text" panose="02000505000000020004" pitchFamily="2" charset="0"/>
              </a:rPr>
              <a:t>Advantages and Disadvantages of Home Care &amp; Residential Care;</a:t>
            </a:r>
            <a:r>
              <a:rPr lang="en-US" sz="2400" b="1" cap="none" spc="0" dirty="0">
                <a:ln w="0"/>
                <a:solidFill>
                  <a:schemeClr val="bg1"/>
                </a:solidFill>
                <a:latin typeface="Sitka Text" panose="02000505000000020004" pitchFamily="2" charset="0"/>
              </a:rPr>
              <a:t> </a:t>
            </a:r>
            <a:r>
              <a:rPr lang="en-US" sz="2400" dirty="0">
                <a:ln w="0"/>
                <a:solidFill>
                  <a:prstClr val="white"/>
                </a:solidFill>
                <a:latin typeface="Sitka Text" panose="02000505000000020004" pitchFamily="2" charset="0"/>
              </a:rPr>
              <a:t>Home Care: </a:t>
            </a:r>
            <a:r>
              <a:rPr lang="en-US" sz="2400" cap="none" spc="0" dirty="0">
                <a:ln w="0"/>
                <a:solidFill>
                  <a:schemeClr val="bg1"/>
                </a:solidFill>
                <a:latin typeface="Sitka Text" panose="02000505000000020004" pitchFamily="2" charset="0"/>
              </a:rPr>
              <a:t>How to Give Your Parents the Help They Need</a:t>
            </a:r>
          </a:p>
        </p:txBody>
      </p:sp>
    </p:spTree>
    <p:extLst>
      <p:ext uri="{BB962C8B-B14F-4D97-AF65-F5344CB8AC3E}">
        <p14:creationId xmlns:p14="http://schemas.microsoft.com/office/powerpoint/2010/main" val="30185909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C74D2D-3909-435C-A3E8-D07B0A08EC78}"/>
              </a:ext>
            </a:extLst>
          </p:cNvPr>
          <p:cNvSpPr txBox="1"/>
          <p:nvPr/>
        </p:nvSpPr>
        <p:spPr>
          <a:xfrm>
            <a:off x="497840" y="411480"/>
            <a:ext cx="5090161" cy="1938992"/>
          </a:xfrm>
          <a:prstGeom prst="rect">
            <a:avLst/>
          </a:prstGeom>
          <a:noFill/>
        </p:spPr>
        <p:txBody>
          <a:bodyPr wrap="square" rtlCol="0">
            <a:spAutoFit/>
          </a:bodyPr>
          <a:lstStyle/>
          <a:p>
            <a:pPr algn="ctr"/>
            <a:r>
              <a:rPr lang="en-US" sz="2400" i="1" dirty="0">
                <a:latin typeface="Sitka Text" panose="02000505000000020004" pitchFamily="2" charset="0"/>
              </a:rPr>
              <a:t>“The number of Americans 65 and older is projected to reach about </a:t>
            </a:r>
            <a:r>
              <a:rPr lang="en-US" sz="2400" b="1" i="1" dirty="0">
                <a:solidFill>
                  <a:srgbClr val="003399"/>
                </a:solidFill>
                <a:effectLst>
                  <a:outerShdw blurRad="38100" dist="38100" dir="2700000" algn="tl">
                    <a:srgbClr val="000000">
                      <a:alpha val="43137"/>
                    </a:srgbClr>
                  </a:outerShdw>
                </a:effectLst>
                <a:latin typeface="Sitka Text" panose="02000505000000020004" pitchFamily="2" charset="0"/>
              </a:rPr>
              <a:t>73 million in 2030</a:t>
            </a:r>
            <a:r>
              <a:rPr lang="en-US" sz="2400" i="1" dirty="0">
                <a:latin typeface="Sitka Text" panose="02000505000000020004" pitchFamily="2" charset="0"/>
              </a:rPr>
              <a:t>, up from 46.2 million in 2014, according to the U.S. Census Bureau.” </a:t>
            </a:r>
          </a:p>
        </p:txBody>
      </p:sp>
      <p:sp>
        <p:nvSpPr>
          <p:cNvPr id="3" name="TextBox 2">
            <a:extLst>
              <a:ext uri="{FF2B5EF4-FFF2-40B4-BE49-F238E27FC236}">
                <a16:creationId xmlns:a16="http://schemas.microsoft.com/office/drawing/2014/main" id="{BA62ADF9-B534-4047-9D53-FB0069ABAE05}"/>
              </a:ext>
            </a:extLst>
          </p:cNvPr>
          <p:cNvSpPr txBox="1"/>
          <p:nvPr/>
        </p:nvSpPr>
        <p:spPr>
          <a:xfrm>
            <a:off x="4947920" y="4011752"/>
            <a:ext cx="6543040" cy="2308324"/>
          </a:xfrm>
          <a:prstGeom prst="rect">
            <a:avLst/>
          </a:prstGeom>
          <a:noFill/>
        </p:spPr>
        <p:txBody>
          <a:bodyPr wrap="square" rtlCol="0">
            <a:spAutoFit/>
          </a:bodyPr>
          <a:lstStyle/>
          <a:p>
            <a:pPr algn="ctr"/>
            <a:r>
              <a:rPr lang="en-US" sz="2400" i="1" dirty="0">
                <a:latin typeface="Sitka Text" panose="02000505000000020004" pitchFamily="2" charset="0"/>
              </a:rPr>
              <a:t>“A 2015 survey by the AARP Institute and the National Alliance for Caregiving found that </a:t>
            </a:r>
            <a:r>
              <a:rPr lang="en-US" sz="2400" b="1" i="1" dirty="0">
                <a:solidFill>
                  <a:srgbClr val="003399"/>
                </a:solidFill>
                <a:effectLst>
                  <a:outerShdw blurRad="38100" dist="38100" dir="2700000" algn="tl">
                    <a:srgbClr val="000000">
                      <a:alpha val="43137"/>
                    </a:srgbClr>
                  </a:outerShdw>
                </a:effectLst>
                <a:latin typeface="Sitka Text" panose="02000505000000020004" pitchFamily="2" charset="0"/>
              </a:rPr>
              <a:t>6 in 10 caregivers </a:t>
            </a:r>
            <a:r>
              <a:rPr lang="en-US" sz="2400" i="1" dirty="0">
                <a:latin typeface="Sitka Text" panose="02000505000000020004" pitchFamily="2" charset="0"/>
              </a:rPr>
              <a:t>said their duties had a </a:t>
            </a:r>
            <a:r>
              <a:rPr lang="en-US" sz="2400" b="1" i="1" dirty="0">
                <a:solidFill>
                  <a:srgbClr val="003399"/>
                </a:solidFill>
                <a:effectLst>
                  <a:outerShdw blurRad="38100" dist="38100" dir="2700000" algn="tl">
                    <a:srgbClr val="000000">
                      <a:alpha val="43137"/>
                    </a:srgbClr>
                  </a:outerShdw>
                </a:effectLst>
                <a:latin typeface="Sitka Text" panose="02000505000000020004" pitchFamily="2" charset="0"/>
              </a:rPr>
              <a:t>negative impact on their job</a:t>
            </a:r>
            <a:r>
              <a:rPr lang="en-US" sz="2400" i="1" dirty="0">
                <a:latin typeface="Sitka Text" panose="02000505000000020004" pitchFamily="2" charset="0"/>
              </a:rPr>
              <a:t>, including having to reduce work hours or take a leave of absence.” </a:t>
            </a:r>
          </a:p>
        </p:txBody>
      </p:sp>
      <p:sp>
        <p:nvSpPr>
          <p:cNvPr id="4" name="TextBox 3">
            <a:extLst>
              <a:ext uri="{FF2B5EF4-FFF2-40B4-BE49-F238E27FC236}">
                <a16:creationId xmlns:a16="http://schemas.microsoft.com/office/drawing/2014/main" id="{5992D0FF-BAF8-4DEB-B1E7-E0F8B7803D97}"/>
              </a:ext>
            </a:extLst>
          </p:cNvPr>
          <p:cNvSpPr txBox="1"/>
          <p:nvPr/>
        </p:nvSpPr>
        <p:spPr>
          <a:xfrm>
            <a:off x="6604000" y="411480"/>
            <a:ext cx="3230880" cy="3416320"/>
          </a:xfrm>
          <a:prstGeom prst="rect">
            <a:avLst/>
          </a:prstGeom>
          <a:noFill/>
        </p:spPr>
        <p:txBody>
          <a:bodyPr wrap="square" rtlCol="0">
            <a:spAutoFit/>
          </a:bodyPr>
          <a:lstStyle/>
          <a:p>
            <a:pPr algn="ctr"/>
            <a:r>
              <a:rPr lang="en-US" sz="2400" i="1" dirty="0">
                <a:solidFill>
                  <a:srgbClr val="003399"/>
                </a:solidFill>
                <a:latin typeface="Sitka Text" panose="02000505000000020004" pitchFamily="2" charset="0"/>
              </a:rPr>
              <a:t>“About </a:t>
            </a:r>
            <a:r>
              <a:rPr lang="en-US" sz="2400" b="1" i="1" dirty="0">
                <a:effectLst>
                  <a:outerShdw blurRad="38100" dist="38100" dir="2700000" algn="tl">
                    <a:srgbClr val="000000">
                      <a:alpha val="43137"/>
                    </a:srgbClr>
                  </a:outerShdw>
                </a:effectLst>
                <a:latin typeface="Sitka Text" panose="02000505000000020004" pitchFamily="2" charset="0"/>
              </a:rPr>
              <a:t>80% </a:t>
            </a:r>
            <a:r>
              <a:rPr lang="en-US" sz="2400" i="1" dirty="0">
                <a:solidFill>
                  <a:srgbClr val="003399"/>
                </a:solidFill>
                <a:latin typeface="Sitka Text" panose="02000505000000020004" pitchFamily="2" charset="0"/>
              </a:rPr>
              <a:t>of older adults say they </a:t>
            </a:r>
            <a:r>
              <a:rPr lang="en-US" sz="2400" b="1" i="1" dirty="0">
                <a:effectLst>
                  <a:outerShdw blurRad="38100" dist="38100" dir="2700000" algn="tl">
                    <a:srgbClr val="000000">
                      <a:alpha val="43137"/>
                    </a:srgbClr>
                  </a:outerShdw>
                </a:effectLst>
                <a:latin typeface="Sitka Text" panose="02000505000000020004" pitchFamily="2" charset="0"/>
              </a:rPr>
              <a:t>intend to age in place</a:t>
            </a:r>
            <a:r>
              <a:rPr lang="en-US" sz="2400" i="1" dirty="0">
                <a:solidFill>
                  <a:srgbClr val="003399"/>
                </a:solidFill>
                <a:latin typeface="Sitka Text" panose="02000505000000020004" pitchFamily="2" charset="0"/>
              </a:rPr>
              <a:t>, according to a 2011 survey by the National Conference of State Legislatures and the AARP Public Policy Institute.”</a:t>
            </a:r>
          </a:p>
        </p:txBody>
      </p:sp>
      <p:sp>
        <p:nvSpPr>
          <p:cNvPr id="5" name="TextBox 4">
            <a:extLst>
              <a:ext uri="{FF2B5EF4-FFF2-40B4-BE49-F238E27FC236}">
                <a16:creationId xmlns:a16="http://schemas.microsoft.com/office/drawing/2014/main" id="{F7F315DD-CF7E-4298-96FF-A5CE96FED9C5}"/>
              </a:ext>
            </a:extLst>
          </p:cNvPr>
          <p:cNvSpPr txBox="1"/>
          <p:nvPr/>
        </p:nvSpPr>
        <p:spPr>
          <a:xfrm>
            <a:off x="701040" y="2903756"/>
            <a:ext cx="3596640" cy="3416320"/>
          </a:xfrm>
          <a:prstGeom prst="rect">
            <a:avLst/>
          </a:prstGeom>
          <a:noFill/>
        </p:spPr>
        <p:txBody>
          <a:bodyPr wrap="square" rtlCol="0">
            <a:spAutoFit/>
          </a:bodyPr>
          <a:lstStyle/>
          <a:p>
            <a:pPr algn="ctr"/>
            <a:r>
              <a:rPr lang="en-US" sz="2400" i="1" dirty="0">
                <a:solidFill>
                  <a:srgbClr val="003399"/>
                </a:solidFill>
                <a:latin typeface="Sitka Text" panose="02000505000000020004" pitchFamily="2" charset="0"/>
              </a:rPr>
              <a:t>“In </a:t>
            </a:r>
            <a:r>
              <a:rPr lang="en-US" sz="2400" b="1" i="1" dirty="0">
                <a:effectLst>
                  <a:outerShdw blurRad="38100" dist="38100" dir="2700000" algn="tl">
                    <a:srgbClr val="000000">
                      <a:alpha val="43137"/>
                    </a:srgbClr>
                  </a:outerShdw>
                </a:effectLst>
                <a:latin typeface="Sitka Text" panose="02000505000000020004" pitchFamily="2" charset="0"/>
              </a:rPr>
              <a:t>2010</a:t>
            </a:r>
            <a:r>
              <a:rPr lang="en-US" sz="2400" i="1" dirty="0">
                <a:solidFill>
                  <a:srgbClr val="003399"/>
                </a:solidFill>
                <a:latin typeface="Sitka Text" panose="02000505000000020004" pitchFamily="2" charset="0"/>
              </a:rPr>
              <a:t> there were </a:t>
            </a:r>
            <a:r>
              <a:rPr lang="en-US" sz="2400" b="1" i="1" dirty="0">
                <a:effectLst>
                  <a:outerShdw blurRad="38100" dist="38100" dir="2700000" algn="tl">
                    <a:srgbClr val="000000">
                      <a:alpha val="43137"/>
                    </a:srgbClr>
                  </a:outerShdw>
                </a:effectLst>
                <a:latin typeface="Sitka Text" panose="02000505000000020004" pitchFamily="2" charset="0"/>
              </a:rPr>
              <a:t>7.2 family members </a:t>
            </a:r>
            <a:r>
              <a:rPr lang="en-US" sz="2400" i="1" dirty="0">
                <a:solidFill>
                  <a:srgbClr val="003399"/>
                </a:solidFill>
                <a:latin typeface="Sitka Text" panose="02000505000000020004" pitchFamily="2" charset="0"/>
              </a:rPr>
              <a:t>(potential caregivers) </a:t>
            </a:r>
            <a:r>
              <a:rPr lang="en-US" sz="2400" b="1" i="1" dirty="0">
                <a:effectLst>
                  <a:outerShdw blurRad="38100" dist="38100" dir="2700000" algn="tl">
                    <a:srgbClr val="000000">
                      <a:alpha val="43137"/>
                    </a:srgbClr>
                  </a:outerShdw>
                </a:effectLst>
                <a:latin typeface="Sitka Text" panose="02000505000000020004" pitchFamily="2" charset="0"/>
              </a:rPr>
              <a:t>for every person 80 or older</a:t>
            </a:r>
            <a:r>
              <a:rPr lang="en-US" sz="2400" i="1" dirty="0">
                <a:solidFill>
                  <a:srgbClr val="003399"/>
                </a:solidFill>
                <a:latin typeface="Sitka Text" panose="02000505000000020004" pitchFamily="2" charset="0"/>
              </a:rPr>
              <a:t>, according to a 2013 study by the AARP Institute. By </a:t>
            </a:r>
            <a:r>
              <a:rPr lang="en-US" sz="2400" b="1" i="1" dirty="0">
                <a:effectLst>
                  <a:outerShdw blurRad="38100" dist="38100" dir="2700000" algn="tl">
                    <a:srgbClr val="000000">
                      <a:alpha val="43137"/>
                    </a:srgbClr>
                  </a:outerShdw>
                </a:effectLst>
                <a:latin typeface="Sitka Text" panose="02000505000000020004" pitchFamily="2" charset="0"/>
              </a:rPr>
              <a:t>2030</a:t>
            </a:r>
            <a:r>
              <a:rPr lang="en-US" sz="2400" i="1" dirty="0">
                <a:solidFill>
                  <a:srgbClr val="003399"/>
                </a:solidFill>
                <a:latin typeface="Sitka Text" panose="02000505000000020004" pitchFamily="2" charset="0"/>
              </a:rPr>
              <a:t> that </a:t>
            </a:r>
            <a:r>
              <a:rPr lang="en-US" sz="2400" b="1" i="1" dirty="0">
                <a:effectLst>
                  <a:outerShdw blurRad="38100" dist="38100" dir="2700000" algn="tl">
                    <a:srgbClr val="000000">
                      <a:alpha val="43137"/>
                    </a:srgbClr>
                  </a:outerShdw>
                </a:effectLst>
                <a:latin typeface="Sitka Text" panose="02000505000000020004" pitchFamily="2" charset="0"/>
              </a:rPr>
              <a:t>ratio is expected to drop 4 to 1</a:t>
            </a:r>
            <a:r>
              <a:rPr lang="en-US" sz="2400" i="1" dirty="0">
                <a:solidFill>
                  <a:srgbClr val="003399"/>
                </a:solidFill>
                <a:latin typeface="Sitka Text" panose="02000505000000020004" pitchFamily="2" charset="0"/>
              </a:rPr>
              <a:t>.”</a:t>
            </a:r>
          </a:p>
        </p:txBody>
      </p:sp>
    </p:spTree>
    <p:extLst>
      <p:ext uri="{BB962C8B-B14F-4D97-AF65-F5344CB8AC3E}">
        <p14:creationId xmlns:p14="http://schemas.microsoft.com/office/powerpoint/2010/main" val="24513761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66F3C-E817-4FF2-8772-EE008D0CA4B4}"/>
              </a:ext>
            </a:extLst>
          </p:cNvPr>
          <p:cNvSpPr>
            <a:spLocks noGrp="1"/>
          </p:cNvSpPr>
          <p:nvPr>
            <p:ph type="title"/>
          </p:nvPr>
        </p:nvSpPr>
        <p:spPr/>
        <p:txBody>
          <a:bodyPr/>
          <a:lstStyle/>
          <a:p>
            <a:r>
              <a:rPr lang="en-US" dirty="0">
                <a:solidFill>
                  <a:schemeClr val="tx1"/>
                </a:solidFill>
                <a:latin typeface="Sitka Text" panose="02000505000000020004" pitchFamily="2" charset="0"/>
              </a:rPr>
              <a:t>What Can Be Done:</a:t>
            </a:r>
          </a:p>
        </p:txBody>
      </p:sp>
      <p:sp>
        <p:nvSpPr>
          <p:cNvPr id="3" name="Content Placeholder 2">
            <a:extLst>
              <a:ext uri="{FF2B5EF4-FFF2-40B4-BE49-F238E27FC236}">
                <a16:creationId xmlns:a16="http://schemas.microsoft.com/office/drawing/2014/main" id="{D27134A5-543A-40A2-BBD3-A79DF9EFB489}"/>
              </a:ext>
            </a:extLst>
          </p:cNvPr>
          <p:cNvSpPr>
            <a:spLocks noGrp="1"/>
          </p:cNvSpPr>
          <p:nvPr>
            <p:ph idx="1"/>
          </p:nvPr>
        </p:nvSpPr>
        <p:spPr/>
        <p:txBody>
          <a:bodyPr>
            <a:normAutofit fontScale="92500" lnSpcReduction="10000"/>
          </a:bodyPr>
          <a:lstStyle/>
          <a:p>
            <a:pPr>
              <a:buFont typeface="Wingdings" panose="05000000000000000000" pitchFamily="2" charset="2"/>
              <a:buChar char="v"/>
            </a:pPr>
            <a:r>
              <a:rPr lang="en-US" sz="3600" dirty="0">
                <a:latin typeface="Sitka Text" panose="02000505000000020004" pitchFamily="2" charset="0"/>
              </a:rPr>
              <a:t> Start the Conversation</a:t>
            </a:r>
          </a:p>
          <a:p>
            <a:pPr lvl="2">
              <a:buFont typeface="Courier New" panose="02070309020205020404" pitchFamily="49" charset="0"/>
              <a:buChar char="o"/>
            </a:pPr>
            <a:r>
              <a:rPr lang="en-US" sz="3200" dirty="0">
                <a:latin typeface="Sitka Text" panose="02000505000000020004" pitchFamily="2" charset="0"/>
              </a:rPr>
              <a:t> </a:t>
            </a:r>
            <a:r>
              <a:rPr lang="en-US" sz="2600" dirty="0">
                <a:latin typeface="Sitka Text" panose="02000505000000020004" pitchFamily="2" charset="0"/>
              </a:rPr>
              <a:t>Make home safer</a:t>
            </a:r>
          </a:p>
          <a:p>
            <a:pPr>
              <a:buFont typeface="Wingdings" panose="05000000000000000000" pitchFamily="2" charset="2"/>
              <a:buChar char="v"/>
            </a:pPr>
            <a:r>
              <a:rPr lang="en-US" sz="3600" dirty="0">
                <a:latin typeface="Sitka Text" panose="02000505000000020004" pitchFamily="2" charset="0"/>
              </a:rPr>
              <a:t> Tap into Support Systems</a:t>
            </a:r>
          </a:p>
          <a:p>
            <a:pPr lvl="2">
              <a:buFont typeface="Courier New" panose="02070309020205020404" pitchFamily="49" charset="0"/>
              <a:buChar char="o"/>
            </a:pPr>
            <a:r>
              <a:rPr lang="en-US" sz="3200" dirty="0">
                <a:latin typeface="Sitka Text" panose="02000505000000020004" pitchFamily="2" charset="0"/>
              </a:rPr>
              <a:t> </a:t>
            </a:r>
            <a:r>
              <a:rPr lang="en-US" sz="2600" dirty="0">
                <a:latin typeface="Sitka Text" panose="02000505000000020004" pitchFamily="2" charset="0"/>
              </a:rPr>
              <a:t>Take advantage of technology </a:t>
            </a:r>
          </a:p>
          <a:p>
            <a:pPr>
              <a:buFont typeface="Wingdings" panose="05000000000000000000" pitchFamily="2" charset="2"/>
              <a:buChar char="v"/>
            </a:pPr>
            <a:r>
              <a:rPr lang="en-US" sz="3600" dirty="0">
                <a:latin typeface="Sitka Text" panose="02000505000000020004" pitchFamily="2" charset="0"/>
              </a:rPr>
              <a:t> Safeguard Your Loved One’s Finances</a:t>
            </a:r>
          </a:p>
          <a:p>
            <a:pPr lvl="2">
              <a:buFont typeface="Courier New" panose="02070309020205020404" pitchFamily="49" charset="0"/>
              <a:buChar char="o"/>
            </a:pPr>
            <a:r>
              <a:rPr lang="en-US" sz="3200" dirty="0">
                <a:latin typeface="Sitka Text" panose="02000505000000020004" pitchFamily="2" charset="0"/>
              </a:rPr>
              <a:t> </a:t>
            </a:r>
            <a:r>
              <a:rPr lang="en-US" sz="2600" dirty="0">
                <a:latin typeface="Sitka Text" panose="02000505000000020004" pitchFamily="2" charset="0"/>
              </a:rPr>
              <a:t>Plan ahead for Medicaid </a:t>
            </a:r>
          </a:p>
          <a:p>
            <a:pPr>
              <a:buFont typeface="Wingdings" panose="05000000000000000000" pitchFamily="2" charset="2"/>
              <a:buChar char="v"/>
            </a:pPr>
            <a:r>
              <a:rPr lang="en-US" sz="3600" dirty="0">
                <a:latin typeface="Sitka Text" panose="02000505000000020004" pitchFamily="2" charset="0"/>
              </a:rPr>
              <a:t> Managing Medical Care</a:t>
            </a:r>
          </a:p>
          <a:p>
            <a:pPr lvl="2">
              <a:buFont typeface="Courier New" panose="02070309020205020404" pitchFamily="49" charset="0"/>
              <a:buChar char="o"/>
            </a:pPr>
            <a:r>
              <a:rPr lang="en-US" sz="3200" dirty="0">
                <a:latin typeface="Sitka Text" panose="02000505000000020004" pitchFamily="2" charset="0"/>
              </a:rPr>
              <a:t> </a:t>
            </a:r>
            <a:r>
              <a:rPr lang="en-US" sz="2600" dirty="0">
                <a:latin typeface="Sitka Text" panose="02000505000000020004" pitchFamily="2" charset="0"/>
              </a:rPr>
              <a:t>Get help from the hospital</a:t>
            </a:r>
            <a:endParaRPr lang="en-US" sz="3200" dirty="0">
              <a:latin typeface="Sitka Text" panose="02000505000000020004" pitchFamily="2" charset="0"/>
            </a:endParaRPr>
          </a:p>
        </p:txBody>
      </p:sp>
    </p:spTree>
    <p:extLst>
      <p:ext uri="{BB962C8B-B14F-4D97-AF65-F5344CB8AC3E}">
        <p14:creationId xmlns:p14="http://schemas.microsoft.com/office/powerpoint/2010/main" val="33027773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66F3C-E817-4FF2-8772-EE008D0CA4B4}"/>
              </a:ext>
            </a:extLst>
          </p:cNvPr>
          <p:cNvSpPr>
            <a:spLocks noGrp="1"/>
          </p:cNvSpPr>
          <p:nvPr>
            <p:ph type="title"/>
          </p:nvPr>
        </p:nvSpPr>
        <p:spPr/>
        <p:txBody>
          <a:bodyPr/>
          <a:lstStyle/>
          <a:p>
            <a:r>
              <a:rPr lang="en-US" dirty="0">
                <a:solidFill>
                  <a:schemeClr val="tx1"/>
                </a:solidFill>
                <a:latin typeface="Sitka Text" panose="02000505000000020004" pitchFamily="2" charset="0"/>
              </a:rPr>
              <a:t>Activities of Daily Living </a:t>
            </a:r>
          </a:p>
        </p:txBody>
      </p:sp>
      <p:sp>
        <p:nvSpPr>
          <p:cNvPr id="3" name="Content Placeholder 2">
            <a:extLst>
              <a:ext uri="{FF2B5EF4-FFF2-40B4-BE49-F238E27FC236}">
                <a16:creationId xmlns:a16="http://schemas.microsoft.com/office/drawing/2014/main" id="{D27134A5-543A-40A2-BBD3-A79DF9EFB489}"/>
              </a:ext>
            </a:extLst>
          </p:cNvPr>
          <p:cNvSpPr>
            <a:spLocks noGrp="1"/>
          </p:cNvSpPr>
          <p:nvPr>
            <p:ph idx="1"/>
          </p:nvPr>
        </p:nvSpPr>
        <p:spPr/>
        <p:txBody>
          <a:bodyPr>
            <a:normAutofit/>
          </a:bodyPr>
          <a:lstStyle/>
          <a:p>
            <a:pPr>
              <a:buFont typeface="Wingdings" panose="05000000000000000000" pitchFamily="2" charset="2"/>
              <a:buChar char="v"/>
            </a:pPr>
            <a:r>
              <a:rPr lang="en-US" sz="4000" dirty="0">
                <a:latin typeface="Sitka Text" panose="02000505000000020004" pitchFamily="2" charset="0"/>
              </a:rPr>
              <a:t> </a:t>
            </a:r>
            <a:r>
              <a:rPr lang="en-US" sz="3600" dirty="0">
                <a:latin typeface="Sitka Text" panose="02000505000000020004" pitchFamily="2" charset="0"/>
              </a:rPr>
              <a:t>How ADLs relate to level of care required</a:t>
            </a:r>
          </a:p>
          <a:p>
            <a:pPr lvl="2">
              <a:buFont typeface="Courier New" panose="02070309020205020404" pitchFamily="49" charset="0"/>
              <a:buChar char="o"/>
            </a:pPr>
            <a:r>
              <a:rPr lang="en-US" sz="3600" dirty="0">
                <a:latin typeface="Sitka Text" panose="02000505000000020004" pitchFamily="2" charset="0"/>
              </a:rPr>
              <a:t> Independent Living</a:t>
            </a:r>
          </a:p>
          <a:p>
            <a:pPr lvl="2">
              <a:buFont typeface="Courier New" panose="02070309020205020404" pitchFamily="49" charset="0"/>
              <a:buChar char="o"/>
            </a:pPr>
            <a:r>
              <a:rPr lang="en-US" sz="3600" dirty="0">
                <a:latin typeface="Sitka Text" panose="02000505000000020004" pitchFamily="2" charset="0"/>
              </a:rPr>
              <a:t> Personal Care &amp; Assisted Living Facility</a:t>
            </a:r>
          </a:p>
          <a:p>
            <a:pPr lvl="2">
              <a:buFont typeface="Courier New" panose="02070309020205020404" pitchFamily="49" charset="0"/>
              <a:buChar char="o"/>
            </a:pPr>
            <a:r>
              <a:rPr lang="en-US" sz="3600" dirty="0">
                <a:latin typeface="Sitka Text" panose="02000505000000020004" pitchFamily="2" charset="0"/>
              </a:rPr>
              <a:t> Skilled Level care required </a:t>
            </a:r>
          </a:p>
          <a:p>
            <a:pPr lvl="4">
              <a:buFont typeface="Arial" panose="020B0604020202020204" pitchFamily="34" charset="0"/>
              <a:buChar char="•"/>
            </a:pPr>
            <a:r>
              <a:rPr lang="en-US" sz="3400" dirty="0">
                <a:latin typeface="Sitka Text" panose="02000505000000020004" pitchFamily="2" charset="0"/>
              </a:rPr>
              <a:t> Nursing home</a:t>
            </a:r>
          </a:p>
          <a:p>
            <a:pPr lvl="4">
              <a:buFont typeface="Arial" panose="020B0604020202020204" pitchFamily="34" charset="0"/>
              <a:buChar char="•"/>
            </a:pPr>
            <a:r>
              <a:rPr lang="en-US" sz="3400" dirty="0">
                <a:latin typeface="Sitka Text" panose="02000505000000020004" pitchFamily="2" charset="0"/>
              </a:rPr>
              <a:t> Waiver Program </a:t>
            </a:r>
          </a:p>
        </p:txBody>
      </p:sp>
      <p:pic>
        <p:nvPicPr>
          <p:cNvPr id="6" name="Picture 5">
            <a:extLst>
              <a:ext uri="{FF2B5EF4-FFF2-40B4-BE49-F238E27FC236}">
                <a16:creationId xmlns:a16="http://schemas.microsoft.com/office/drawing/2014/main" id="{934A95BE-A915-4A56-A9EF-D7A2FE78C4F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Lst>
          </a:blip>
          <a:srcRect t="2224" b="7873"/>
          <a:stretch/>
        </p:blipFill>
        <p:spPr>
          <a:xfrm>
            <a:off x="8927058" y="3930555"/>
            <a:ext cx="2914650" cy="2620370"/>
          </a:xfrm>
          <a:prstGeom prst="rect">
            <a:avLst/>
          </a:prstGeom>
        </p:spPr>
      </p:pic>
    </p:spTree>
    <p:extLst>
      <p:ext uri="{BB962C8B-B14F-4D97-AF65-F5344CB8AC3E}">
        <p14:creationId xmlns:p14="http://schemas.microsoft.com/office/powerpoint/2010/main" val="41144987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66F3C-E817-4FF2-8772-EE008D0CA4B4}"/>
              </a:ext>
            </a:extLst>
          </p:cNvPr>
          <p:cNvSpPr>
            <a:spLocks noGrp="1"/>
          </p:cNvSpPr>
          <p:nvPr>
            <p:ph type="title"/>
          </p:nvPr>
        </p:nvSpPr>
        <p:spPr/>
        <p:txBody>
          <a:bodyPr/>
          <a:lstStyle/>
          <a:p>
            <a:r>
              <a:rPr lang="en-US" dirty="0">
                <a:solidFill>
                  <a:schemeClr val="tx1"/>
                </a:solidFill>
                <a:latin typeface="Sitka Text" panose="02000505000000020004" pitchFamily="2" charset="0"/>
              </a:rPr>
              <a:t>Nursing Homes/Cost of Care</a:t>
            </a:r>
          </a:p>
        </p:txBody>
      </p:sp>
      <p:sp>
        <p:nvSpPr>
          <p:cNvPr id="3" name="Content Placeholder 2">
            <a:extLst>
              <a:ext uri="{FF2B5EF4-FFF2-40B4-BE49-F238E27FC236}">
                <a16:creationId xmlns:a16="http://schemas.microsoft.com/office/drawing/2014/main" id="{D27134A5-543A-40A2-BBD3-A79DF9EFB489}"/>
              </a:ext>
            </a:extLst>
          </p:cNvPr>
          <p:cNvSpPr>
            <a:spLocks noGrp="1"/>
          </p:cNvSpPr>
          <p:nvPr>
            <p:ph idx="1"/>
          </p:nvPr>
        </p:nvSpPr>
        <p:spPr>
          <a:xfrm>
            <a:off x="1143000" y="2057400"/>
            <a:ext cx="9872871" cy="4038600"/>
          </a:xfrm>
        </p:spPr>
        <p:txBody>
          <a:bodyPr>
            <a:normAutofit/>
          </a:bodyPr>
          <a:lstStyle/>
          <a:p>
            <a:pPr>
              <a:buFont typeface="Wingdings" panose="05000000000000000000" pitchFamily="2" charset="2"/>
              <a:buChar char="v"/>
            </a:pPr>
            <a:r>
              <a:rPr lang="en-US" sz="4000" dirty="0">
                <a:latin typeface="Sitka Text" panose="02000505000000020004" pitchFamily="2" charset="0"/>
              </a:rPr>
              <a:t> </a:t>
            </a:r>
            <a:r>
              <a:rPr lang="en-US" sz="3600" dirty="0">
                <a:latin typeface="Sitka Text" panose="02000505000000020004" pitchFamily="2" charset="0"/>
              </a:rPr>
              <a:t>Costs about $7,000-$8,500 per month</a:t>
            </a:r>
          </a:p>
          <a:p>
            <a:pPr>
              <a:buFont typeface="Wingdings" panose="05000000000000000000" pitchFamily="2" charset="2"/>
              <a:buChar char="v"/>
            </a:pPr>
            <a:r>
              <a:rPr lang="en-US" sz="3600" dirty="0">
                <a:latin typeface="Sitka Text" panose="02000505000000020004" pitchFamily="2" charset="0"/>
              </a:rPr>
              <a:t> Maximize Options</a:t>
            </a:r>
          </a:p>
          <a:p>
            <a:pPr lvl="2">
              <a:buFont typeface="Courier New" panose="02070309020205020404" pitchFamily="49" charset="0"/>
              <a:buChar char="o"/>
            </a:pPr>
            <a:r>
              <a:rPr lang="en-US" sz="3000" dirty="0">
                <a:latin typeface="Sitka Text" panose="02000505000000020004" pitchFamily="2" charset="0"/>
              </a:rPr>
              <a:t> Stay Home</a:t>
            </a:r>
          </a:p>
          <a:p>
            <a:pPr lvl="2">
              <a:buFont typeface="Courier New" panose="02070309020205020404" pitchFamily="49" charset="0"/>
              <a:buChar char="o"/>
            </a:pPr>
            <a:r>
              <a:rPr lang="en-US" sz="3000" dirty="0">
                <a:latin typeface="Sitka Text" panose="02000505000000020004" pitchFamily="2" charset="0"/>
              </a:rPr>
              <a:t> Independent Living</a:t>
            </a:r>
          </a:p>
          <a:p>
            <a:pPr lvl="2">
              <a:buFont typeface="Courier New" panose="02070309020205020404" pitchFamily="49" charset="0"/>
              <a:buChar char="o"/>
            </a:pPr>
            <a:r>
              <a:rPr lang="en-US" sz="3000" dirty="0">
                <a:latin typeface="Sitka Text" panose="02000505000000020004" pitchFamily="2" charset="0"/>
              </a:rPr>
              <a:t> Assisted Living</a:t>
            </a:r>
          </a:p>
          <a:p>
            <a:pPr lvl="2">
              <a:buFont typeface="Courier New" panose="02070309020205020404" pitchFamily="49" charset="0"/>
              <a:buChar char="o"/>
            </a:pPr>
            <a:r>
              <a:rPr lang="en-US" sz="3000" dirty="0">
                <a:latin typeface="Sitka Text" panose="02000505000000020004" pitchFamily="2" charset="0"/>
              </a:rPr>
              <a:t> Nursing Home </a:t>
            </a:r>
          </a:p>
        </p:txBody>
      </p:sp>
      <p:pic>
        <p:nvPicPr>
          <p:cNvPr id="4" name="Picture 3">
            <a:extLst>
              <a:ext uri="{FF2B5EF4-FFF2-40B4-BE49-F238E27FC236}">
                <a16:creationId xmlns:a16="http://schemas.microsoft.com/office/drawing/2014/main" id="{81F585C0-28D3-48CE-A2BF-B3FFAD9B3A4B}"/>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5787052" y="4892041"/>
            <a:ext cx="5937915" cy="1514168"/>
          </a:xfrm>
          <a:prstGeom prst="rect">
            <a:avLst/>
          </a:prstGeom>
        </p:spPr>
      </p:pic>
    </p:spTree>
    <p:extLst>
      <p:ext uri="{BB962C8B-B14F-4D97-AF65-F5344CB8AC3E}">
        <p14:creationId xmlns:p14="http://schemas.microsoft.com/office/powerpoint/2010/main" val="983369024"/>
      </p:ext>
    </p:extLst>
  </p:cSld>
  <p:clrMapOvr>
    <a:masterClrMapping/>
  </p:clrMapOvr>
</p:sld>
</file>

<file path=ppt/theme/theme1.xml><?xml version="1.0" encoding="utf-8"?>
<a:theme xmlns:a="http://schemas.openxmlformats.org/drawingml/2006/main" name="Basis">
  <a:themeElements>
    <a:clrScheme name="Bootcamp colors">
      <a:dk1>
        <a:sysClr val="windowText" lastClr="000000"/>
      </a:dk1>
      <a:lt1>
        <a:sysClr val="window" lastClr="FFFFFF"/>
      </a:lt1>
      <a:dk2>
        <a:srgbClr val="242852"/>
      </a:dk2>
      <a:lt2>
        <a:srgbClr val="ACCBF9"/>
      </a:lt2>
      <a:accent1>
        <a:srgbClr val="003399"/>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3987</TotalTime>
  <Words>18858</Words>
  <Application>Microsoft Office PowerPoint</Application>
  <PresentationFormat>Widescreen</PresentationFormat>
  <Paragraphs>2893</Paragraphs>
  <Slides>246</Slides>
  <Notes>246</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246</vt:i4>
      </vt:variant>
    </vt:vector>
  </HeadingPairs>
  <TitlesOfParts>
    <vt:vector size="262" baseType="lpstr">
      <vt:lpstr>Arial</vt:lpstr>
      <vt:lpstr>Bauhaus 93</vt:lpstr>
      <vt:lpstr>Berlin Sans FB</vt:lpstr>
      <vt:lpstr>Calibri</vt:lpstr>
      <vt:lpstr>Cambria</vt:lpstr>
      <vt:lpstr>Century Gothic</vt:lpstr>
      <vt:lpstr>Corbel</vt:lpstr>
      <vt:lpstr>Courier New</vt:lpstr>
      <vt:lpstr>Garamond</vt:lpstr>
      <vt:lpstr>Lato</vt:lpstr>
      <vt:lpstr>Open Sans</vt:lpstr>
      <vt:lpstr>Roboto</vt:lpstr>
      <vt:lpstr>Sitka Heading</vt:lpstr>
      <vt:lpstr>Sitka Text</vt:lpstr>
      <vt:lpstr>Wingdings</vt:lpstr>
      <vt:lpstr>Basis</vt:lpstr>
      <vt:lpstr>Elder Law Boot Camp</vt:lpstr>
      <vt:lpstr>Welcome to Brian M. Douglas &amp; Associates, LLC </vt:lpstr>
      <vt:lpstr>Why Elder Law Boot Camps?</vt:lpstr>
      <vt:lpstr>Meet the Presenters: Brian M. Douglas</vt:lpstr>
      <vt:lpstr>Meet the Presenters: Kimberly M. Partain</vt:lpstr>
      <vt:lpstr>Case Study</vt:lpstr>
      <vt:lpstr>Case Study </vt:lpstr>
      <vt:lpstr>Estate planning</vt:lpstr>
      <vt:lpstr>Questions to ask about Estate Planning</vt:lpstr>
      <vt:lpstr>What is Estate Planning? </vt:lpstr>
      <vt:lpstr>Estate Planning </vt:lpstr>
      <vt:lpstr>Estate Planning</vt:lpstr>
      <vt:lpstr>Alive &amp; Well </vt:lpstr>
      <vt:lpstr>Incapacitated </vt:lpstr>
      <vt:lpstr>Death </vt:lpstr>
      <vt:lpstr>Who Needs Estate Planning?</vt:lpstr>
      <vt:lpstr>The Planning Pyramid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They Need? </vt:lpstr>
      <vt:lpstr>PowerPoint Presentation</vt:lpstr>
      <vt:lpstr>PowerPoint Presentation</vt:lpstr>
      <vt:lpstr>PowerPoint Presentation</vt:lpstr>
      <vt:lpstr>PowerPoint Presentation</vt:lpstr>
      <vt:lpstr>3 Lands </vt:lpstr>
      <vt:lpstr>prE-planning</vt:lpstr>
      <vt:lpstr>Managing incapacity</vt:lpstr>
      <vt:lpstr>Recognizing &amp; Managing Incapacity</vt:lpstr>
      <vt:lpstr>PowerPoint Presentation</vt:lpstr>
      <vt:lpstr>Power of Attorney: In-Depth </vt:lpstr>
      <vt:lpstr>Guardianship Process</vt:lpstr>
      <vt:lpstr>Using a Trust </vt:lpstr>
      <vt:lpstr>Civil Commitment </vt:lpstr>
      <vt:lpstr>Protecting Against Exploitation </vt:lpstr>
      <vt:lpstr>PowerPoint Presentation</vt:lpstr>
      <vt:lpstr>Advance directives </vt:lpstr>
      <vt:lpstr>Definitions </vt:lpstr>
      <vt:lpstr>Define: End Stage Medical Condition </vt:lpstr>
      <vt:lpstr>End Stage Medical Condition </vt:lpstr>
      <vt:lpstr>Define: Life Sustaining Treatment </vt:lpstr>
      <vt:lpstr>Types of Advance Directives </vt:lpstr>
      <vt:lpstr>PowerPoint Presentation</vt:lpstr>
      <vt:lpstr>Who Makes Decisions? </vt:lpstr>
      <vt:lpstr>Issues with Advance Directives </vt:lpstr>
      <vt:lpstr>PowerPoint Presentation</vt:lpstr>
      <vt:lpstr>Do I need a will or a trust?</vt:lpstr>
      <vt:lpstr>How do you own your assets?</vt:lpstr>
      <vt:lpstr>How do you own your assets?</vt:lpstr>
      <vt:lpstr>Comprehensive Plan </vt:lpstr>
      <vt:lpstr>What is a trust?</vt:lpstr>
      <vt:lpstr>What is a Trust? </vt:lpstr>
      <vt:lpstr>Two Types of Trusts:</vt:lpstr>
      <vt:lpstr>Key to an Effective Estate Plan </vt:lpstr>
      <vt:lpstr>What is a Grantor Trust?</vt:lpstr>
      <vt:lpstr>What is a Non-Grantor Trust?</vt:lpstr>
      <vt:lpstr>Grantor vs. Non-Grantor </vt:lpstr>
      <vt:lpstr>Revocable Trust</vt:lpstr>
      <vt:lpstr>Trust Types</vt:lpstr>
      <vt:lpstr>Trust Types</vt:lpstr>
      <vt:lpstr>PowerPoint Presentation</vt:lpstr>
      <vt:lpstr>Review of Estate Planning </vt:lpstr>
      <vt:lpstr>Trust Types: Income Only Trust </vt:lpstr>
      <vt:lpstr>Trust Types: Income Only Trust  With Children as Income Beneficiary</vt:lpstr>
      <vt:lpstr>Why Families choose  Income only trusts</vt:lpstr>
      <vt:lpstr>Let’s see how ownership affects your will, trust, or other estate plan!</vt:lpstr>
      <vt:lpstr>How do you own your assets?</vt:lpstr>
      <vt:lpstr>How do you own your assets?</vt:lpstr>
      <vt:lpstr>PowerPoint Presentation</vt:lpstr>
      <vt:lpstr>Provides protection of assets while you are alive, while still allowing you control over your assets </vt:lpstr>
      <vt:lpstr>Irrevocable Grantor Trust</vt:lpstr>
      <vt:lpstr>Income Only Trust</vt:lpstr>
      <vt:lpstr>Income Only Trust - Family</vt:lpstr>
      <vt:lpstr>How does this trust work?</vt:lpstr>
      <vt:lpstr>Trustee</vt:lpstr>
      <vt:lpstr>PowerPoint Presentation</vt:lpstr>
      <vt:lpstr>What You Must Remember with Asset Protection Trusts </vt:lpstr>
      <vt:lpstr>Funding Your Trust</vt:lpstr>
      <vt:lpstr>PowerPoint Presentation</vt:lpstr>
      <vt:lpstr>PowerPoint Presentation</vt:lpstr>
      <vt:lpstr>What You Must Remember with Asset Protection Trusts </vt:lpstr>
      <vt:lpstr>How Trusts Can Avoid Problems Posed By: </vt:lpstr>
      <vt:lpstr>IRA can name trusts as beneficiary, and will be treated as a “see through” to the beneficiary of the trust</vt:lpstr>
      <vt:lpstr>Court’s Rationale of Holding</vt:lpstr>
      <vt:lpstr>Beneficiary Designations </vt:lpstr>
      <vt:lpstr>How can advisors make inadvertent mistakes? </vt:lpstr>
      <vt:lpstr>Case study</vt:lpstr>
      <vt:lpstr>Sally and Bob Hadda Baby</vt:lpstr>
      <vt:lpstr>Types of care options</vt:lpstr>
      <vt:lpstr>PowerPoint Presentation</vt:lpstr>
      <vt:lpstr>What Can Be Done:</vt:lpstr>
      <vt:lpstr>Activities of Daily Living </vt:lpstr>
      <vt:lpstr>Nursing Homes/Cost of Care</vt:lpstr>
      <vt:lpstr>How to Pay for Care</vt:lpstr>
      <vt:lpstr>Government Benefits </vt:lpstr>
      <vt:lpstr>Special needs planning</vt:lpstr>
      <vt:lpstr>As a Parent, you want to:</vt:lpstr>
      <vt:lpstr>Planning for People with Special Needs</vt:lpstr>
      <vt:lpstr>Government PROGRAMS</vt:lpstr>
      <vt:lpstr>1.  Public Assistance –  GA Department of Human Services</vt:lpstr>
      <vt:lpstr>2.  Social Insurance – Social Security</vt:lpstr>
      <vt:lpstr>Guardianship &amp; Conservatorship </vt:lpstr>
      <vt:lpstr>Guardianship/Conservatorship</vt:lpstr>
      <vt:lpstr>Guardianship/Conservatorship Process</vt:lpstr>
      <vt:lpstr>options</vt:lpstr>
      <vt:lpstr>Option 1 Outright Gift </vt:lpstr>
      <vt:lpstr>Option 2 “Morally Obligated Sibling”</vt:lpstr>
      <vt:lpstr>Option 3 Disinherit </vt:lpstr>
      <vt:lpstr>Special Needs Trust</vt:lpstr>
      <vt:lpstr>Support Trust</vt:lpstr>
      <vt:lpstr>Special Needs Trust</vt:lpstr>
      <vt:lpstr>Special Needs Trust </vt:lpstr>
      <vt:lpstr>Choice of Timetable  When Trust Can Take Place</vt:lpstr>
      <vt:lpstr>Option 1 Living Trust </vt:lpstr>
      <vt:lpstr>Option 2 Testamentary Trust </vt:lpstr>
      <vt:lpstr>What can be used if the person receiving benefits has more than $2,000?</vt:lpstr>
      <vt:lpstr>Third Party Special Needs Trust</vt:lpstr>
      <vt:lpstr>Self-Settled Special Needs Trust/ AKA Pay-Back Trust </vt:lpstr>
      <vt:lpstr>ABLE Accounts</vt:lpstr>
      <vt:lpstr>PowerPoint Presentation</vt:lpstr>
      <vt:lpstr>Pooled Trust </vt:lpstr>
      <vt:lpstr>What Should I Do Next?</vt:lpstr>
      <vt:lpstr>Caregiver support</vt:lpstr>
      <vt:lpstr>Caregivers </vt:lpstr>
      <vt:lpstr>Caregiver Statistics </vt:lpstr>
      <vt:lpstr>2017 Care.com Study: Georgia ranks 26th in family caregivers &amp; the economic value of caregiving</vt:lpstr>
      <vt:lpstr>Caregiver Agreements </vt:lpstr>
      <vt:lpstr>Valid Caregiver Agreements </vt:lpstr>
      <vt:lpstr>Detailed Expectations of Parties </vt:lpstr>
      <vt:lpstr>What Services are Included? </vt:lpstr>
      <vt:lpstr>What Happens If Things Don’t Work Out? </vt:lpstr>
      <vt:lpstr>Compensation </vt:lpstr>
      <vt:lpstr>Taxes </vt:lpstr>
      <vt:lpstr>Caregiver Agreements Used to Qualify for Benefits </vt:lpstr>
      <vt:lpstr>Veterans aid &amp; attendance benefits </vt:lpstr>
      <vt:lpstr>Who’s Eligible? </vt:lpstr>
      <vt:lpstr>A. Military Service Requirements </vt:lpstr>
      <vt:lpstr>B. Care Need Requirements </vt:lpstr>
      <vt:lpstr>C. Financial Requirements </vt:lpstr>
      <vt:lpstr>“Maximum” Rates - 2021 </vt:lpstr>
      <vt:lpstr>Unreimbursed Medical Expenses </vt:lpstr>
      <vt:lpstr>Trusts &amp; VA Planning </vt:lpstr>
      <vt:lpstr>How Do Caregiver Agreements Tie Into Veterans Aid?</vt:lpstr>
      <vt:lpstr>PowerPoint Presentation</vt:lpstr>
      <vt:lpstr>Medicaid </vt:lpstr>
      <vt:lpstr>Medicaid</vt:lpstr>
      <vt:lpstr>Medicaid Eligibility Requirement  </vt:lpstr>
      <vt:lpstr>After Qualification </vt:lpstr>
      <vt:lpstr>PowerPoint Presentation</vt:lpstr>
      <vt:lpstr>Common Exempt Resources </vt:lpstr>
      <vt:lpstr>Asset Transfers </vt:lpstr>
      <vt:lpstr>Common Exempt Transfers </vt:lpstr>
      <vt:lpstr>Transfers for Value</vt:lpstr>
      <vt:lpstr>Gifts in General </vt:lpstr>
      <vt:lpstr>Gifts  Period of Ineligibility </vt:lpstr>
      <vt:lpstr>Look-Back Period </vt:lpstr>
      <vt:lpstr>PowerPoint Presentation</vt:lpstr>
      <vt:lpstr>Community Spouse Resource Allowance (CRSA)</vt:lpstr>
      <vt:lpstr>Monthly Maintenance Needs Allowance (MMNA)</vt:lpstr>
      <vt:lpstr>PowerPoint Presentation</vt:lpstr>
      <vt:lpstr>Georgia Gift-Loan Program </vt:lpstr>
      <vt:lpstr>Georgia Gift-Loan Program </vt:lpstr>
      <vt:lpstr>Case study</vt:lpstr>
      <vt:lpstr>Frantic Mary </vt:lpstr>
      <vt:lpstr>Crisis planning </vt:lpstr>
      <vt:lpstr>PowerPoint Presentation</vt:lpstr>
      <vt:lpstr>How Medicaid Works With Trusts</vt:lpstr>
      <vt:lpstr>Medicaid Crisis: Spouse</vt:lpstr>
      <vt:lpstr>Medicaid Crisis: Single/Widow/Widower</vt:lpstr>
      <vt:lpstr>Pre-Planning vs. Crisis Planning </vt:lpstr>
      <vt:lpstr>Pre-Planning </vt:lpstr>
      <vt:lpstr> Crisis Plan for Married Couple</vt:lpstr>
      <vt:lpstr>PowerPoint Presentation</vt:lpstr>
      <vt:lpstr>Death of a loved one</vt:lpstr>
      <vt:lpstr>What Survivors Need to Do </vt:lpstr>
      <vt:lpstr>Organ donations</vt:lpstr>
      <vt:lpstr>Organ Donations/Anatomical Gifts </vt:lpstr>
      <vt:lpstr>Organ Donation/Anatomical Gifts </vt:lpstr>
      <vt:lpstr>PowerPoint Presentation</vt:lpstr>
      <vt:lpstr>Organ Donation/Anatomical Gifts </vt:lpstr>
      <vt:lpstr>Organ Donation/Anatomical Gifts </vt:lpstr>
      <vt:lpstr>Organ Donation/Anatomical Gifts </vt:lpstr>
      <vt:lpstr>Autopsy Rights </vt:lpstr>
      <vt:lpstr>Autopsy Rights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Handling Estate Assets &amp; estate administration</vt:lpstr>
      <vt:lpstr>Handling Estate Assets &amp; Estate Administration </vt:lpstr>
      <vt:lpstr>Handling Estate Assets &amp; Estate Administration </vt:lpstr>
      <vt:lpstr>Handling Estate Assets &amp; Estate Administration </vt:lpstr>
      <vt:lpstr>Handling Estate Assets &amp; Estate Administration </vt:lpstr>
      <vt:lpstr>Handling Estate Assets &amp; Estate Administration </vt:lpstr>
      <vt:lpstr>Handling Estate Assets &amp; Estate Administration </vt:lpstr>
      <vt:lpstr>Handling Estate Assets &amp; Estate Administration </vt:lpstr>
      <vt:lpstr>Handling Estate Assets &amp; Estate Administration </vt:lpstr>
      <vt:lpstr>Handling Estate Assets &amp; Estate Administration </vt:lpstr>
      <vt:lpstr>Handling Estate Assets &amp; Estate Administration </vt:lpstr>
      <vt:lpstr>Handling Estate Assets &amp; Estate Administration </vt:lpstr>
      <vt:lpstr>Handling Estate Assets &amp; Estate Administration </vt:lpstr>
      <vt:lpstr>Handling Estate Assets &amp; Estate Administration </vt:lpstr>
      <vt:lpstr>Handling Estate Assets &amp; Estate Administration </vt:lpstr>
      <vt:lpstr>Handling Estate Assets &amp; Estate Administration </vt:lpstr>
      <vt:lpstr>Handling Estate Assets &amp; Estate Administration </vt:lpstr>
      <vt:lpstr>Handling Estate Assets &amp; Estate Administration </vt:lpstr>
      <vt:lpstr>Handling Estate Assets &amp; Estate Administration </vt:lpstr>
      <vt:lpstr>Handling Estate Assets &amp; Estate Administration </vt:lpstr>
      <vt:lpstr>What is Undue Influence?</vt:lpstr>
      <vt:lpstr>Will and Trust Contests in GA</vt:lpstr>
      <vt:lpstr>DIGITAL ASSETS </vt:lpstr>
      <vt:lpstr>Devices</vt:lpstr>
      <vt:lpstr>Digital Assets – Examples </vt:lpstr>
      <vt:lpstr>Pitfalls of Password Sharing</vt:lpstr>
      <vt:lpstr>Federal Computer Fraud and Abuse Act, 18 U.S.C.§1030 </vt:lpstr>
      <vt:lpstr>Electronic Communications Privacy Act, 18 U.S.C. §§2701-2712 (also known as the Stored Communications Act) (ECPA/SCA)</vt:lpstr>
      <vt:lpstr>Exceptions to the ECPA/SCA</vt:lpstr>
      <vt:lpstr>Court Interpretations of ECPA/SCA</vt:lpstr>
      <vt:lpstr>Revised Uniform Fiduciary Access to Digital Assets Act (RUFADAA)</vt:lpstr>
      <vt:lpstr>RUFADAA Summary</vt:lpstr>
      <vt:lpstr>PowerPoint Presentation</vt:lpstr>
      <vt:lpstr>Rights </vt:lpstr>
      <vt:lpstr>Safeguards</vt:lpstr>
      <vt:lpstr>Case study solution</vt:lpstr>
      <vt:lpstr>What should I take from today?</vt:lpstr>
      <vt:lpstr>collaboration</vt:lpstr>
      <vt:lpstr>Collaboration</vt:lpstr>
      <vt:lpstr>Conclusion</vt:lpstr>
      <vt:lpstr>PowerPoint Presentation</vt:lpstr>
      <vt:lpstr>Thanks for attending!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Elder Law Boot Camp</dc:title>
  <dc:creator>Vanessa Trauger</dc:creator>
  <cp:lastModifiedBy>Kimberly Partain</cp:lastModifiedBy>
  <cp:revision>99</cp:revision>
  <cp:lastPrinted>2019-03-15T15:19:12Z</cp:lastPrinted>
  <dcterms:created xsi:type="dcterms:W3CDTF">2019-03-03T03:07:00Z</dcterms:created>
  <dcterms:modified xsi:type="dcterms:W3CDTF">2021-06-16T14:29:30Z</dcterms:modified>
</cp:coreProperties>
</file>